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0"/>
  </p:notesMasterIdLst>
  <p:sldIdLst>
    <p:sldId id="256" r:id="rId5"/>
    <p:sldId id="427" r:id="rId6"/>
    <p:sldId id="354" r:id="rId7"/>
    <p:sldId id="355" r:id="rId8"/>
    <p:sldId id="367" r:id="rId9"/>
    <p:sldId id="433" r:id="rId10"/>
    <p:sldId id="260" r:id="rId11"/>
    <p:sldId id="438" r:id="rId12"/>
    <p:sldId id="363" r:id="rId13"/>
    <p:sldId id="370" r:id="rId14"/>
    <p:sldId id="407" r:id="rId15"/>
    <p:sldId id="414" r:id="rId16"/>
    <p:sldId id="415" r:id="rId17"/>
    <p:sldId id="431" r:id="rId18"/>
    <p:sldId id="420" r:id="rId19"/>
    <p:sldId id="421" r:id="rId20"/>
    <p:sldId id="422" r:id="rId21"/>
    <p:sldId id="424" r:id="rId22"/>
    <p:sldId id="439" r:id="rId23"/>
    <p:sldId id="416" r:id="rId24"/>
    <p:sldId id="412" r:id="rId25"/>
    <p:sldId id="437" r:id="rId26"/>
    <p:sldId id="435" r:id="rId27"/>
    <p:sldId id="381" r:id="rId28"/>
    <p:sldId id="391" r:id="rId29"/>
  </p:sldIdLst>
  <p:sldSz cx="9144000" cy="6858000" type="screen4x3"/>
  <p:notesSz cx="68072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C54"/>
    <a:srgbClr val="B00D22"/>
    <a:srgbClr val="001746"/>
    <a:srgbClr val="000000"/>
    <a:srgbClr val="12064B"/>
    <a:srgbClr val="001236"/>
    <a:srgbClr val="0F243D"/>
    <a:srgbClr val="0E3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6" autoAdjust="0"/>
    <p:restoredTop sz="66802" autoAdjust="0"/>
  </p:normalViewPr>
  <p:slideViewPr>
    <p:cSldViewPr>
      <p:cViewPr>
        <p:scale>
          <a:sx n="80" d="100"/>
          <a:sy n="80" d="100"/>
        </p:scale>
        <p:origin x="-104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-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676367393176618E-2"/>
          <c:y val="1.8556846174179881E-2"/>
          <c:w val="0.90117503563231804"/>
          <c:h val="0.89384871987403702"/>
        </c:manualLayout>
      </c:layout>
      <c:lineChart>
        <c:grouping val="standard"/>
        <c:varyColors val="0"/>
        <c:ser>
          <c:idx val="0"/>
          <c:order val="0"/>
          <c:tx>
            <c:strRef>
              <c:f>Summary!$B$9</c:f>
              <c:strCache>
                <c:ptCount val="1"/>
                <c:pt idx="0">
                  <c:v>Training course away from workplace</c:v>
                </c:pt>
              </c:strCache>
            </c:strRef>
          </c:tx>
          <c:spPr>
            <a:ln>
              <a:solidFill>
                <a:srgbClr val="0F243D"/>
              </a:solidFill>
            </a:ln>
          </c:spPr>
          <c:marker>
            <c:symbol val="none"/>
          </c:marker>
          <c:cat>
            <c:numRef>
              <c:f>Summary!$C$2:$Y$2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Summary!$C$9:$Y$9</c:f>
              <c:numCache>
                <c:formatCode>_-* #,##0_-;\-* #,##0_-;_-* "-"??_-;_-@_-</c:formatCode>
                <c:ptCount val="23"/>
                <c:pt idx="0">
                  <c:v>141600</c:v>
                </c:pt>
                <c:pt idx="1">
                  <c:v>154674</c:v>
                </c:pt>
                <c:pt idx="2">
                  <c:v>150309</c:v>
                </c:pt>
                <c:pt idx="3">
                  <c:v>141433</c:v>
                </c:pt>
                <c:pt idx="4">
                  <c:v>140316</c:v>
                </c:pt>
                <c:pt idx="5">
                  <c:v>117940</c:v>
                </c:pt>
                <c:pt idx="6">
                  <c:v>147121</c:v>
                </c:pt>
                <c:pt idx="7">
                  <c:v>185078</c:v>
                </c:pt>
                <c:pt idx="8">
                  <c:v>154698</c:v>
                </c:pt>
                <c:pt idx="9">
                  <c:v>141396</c:v>
                </c:pt>
                <c:pt idx="10">
                  <c:v>151835</c:v>
                </c:pt>
                <c:pt idx="11">
                  <c:v>141249</c:v>
                </c:pt>
                <c:pt idx="12">
                  <c:v>117151</c:v>
                </c:pt>
                <c:pt idx="13">
                  <c:v>68070</c:v>
                </c:pt>
                <c:pt idx="14">
                  <c:v>106942</c:v>
                </c:pt>
                <c:pt idx="15">
                  <c:v>102848</c:v>
                </c:pt>
                <c:pt idx="16">
                  <c:v>81376</c:v>
                </c:pt>
                <c:pt idx="17">
                  <c:v>63201</c:v>
                </c:pt>
                <c:pt idx="18">
                  <c:v>70422</c:v>
                </c:pt>
                <c:pt idx="19">
                  <c:v>29025</c:v>
                </c:pt>
                <c:pt idx="20">
                  <c:v>18603</c:v>
                </c:pt>
                <c:pt idx="21">
                  <c:v>24568</c:v>
                </c:pt>
                <c:pt idx="22">
                  <c:v>18288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428544"/>
        <c:axId val="134430080"/>
      </c:lineChart>
      <c:catAx>
        <c:axId val="13442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34430080"/>
        <c:crosses val="autoZero"/>
        <c:auto val="1"/>
        <c:lblAlgn val="ctr"/>
        <c:lblOffset val="100"/>
        <c:noMultiLvlLbl val="0"/>
      </c:catAx>
      <c:valAx>
        <c:axId val="134430080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34428544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spPr>
    <a:ln>
      <a:noFill/>
    </a:ln>
    <a:effectLst/>
  </c:spPr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616460789720341E-2"/>
          <c:y val="1.8108254442032491E-2"/>
          <c:w val="0.68452363478527078"/>
          <c:h val="0.8201966126989870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Government 90%</c:v>
                </c:pt>
                <c:pt idx="1">
                  <c:v>Employer 10%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028718186842171"/>
          <c:y val="0.25368735176475316"/>
          <c:w val="0.35971281813157824"/>
          <c:h val="0.38094636899019135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355F0-0BCF-4268-BEE5-26C7C9C067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92BB23E-AAF8-48A1-ADA0-F0B104F6F038}">
      <dgm:prSet/>
      <dgm:spPr/>
      <dgm:t>
        <a:bodyPr/>
        <a:lstStyle/>
        <a:p>
          <a:pPr rtl="0"/>
          <a:r>
            <a:rPr lang="en-GB" dirty="0" smtClean="0"/>
            <a:t>Context to apprenticeship reforms</a:t>
          </a:r>
          <a:endParaRPr lang="en-GB" dirty="0"/>
        </a:p>
      </dgm:t>
    </dgm:pt>
    <dgm:pt modelId="{6AC5F8AD-3014-409F-AF5A-06F26883FCC6}" type="parTrans" cxnId="{FE316E4A-0A38-4262-B906-F277CAC71F72}">
      <dgm:prSet/>
      <dgm:spPr/>
      <dgm:t>
        <a:bodyPr/>
        <a:lstStyle/>
        <a:p>
          <a:endParaRPr lang="en-GB"/>
        </a:p>
      </dgm:t>
    </dgm:pt>
    <dgm:pt modelId="{538AD631-4838-42A1-BC21-D3C35E794CA7}" type="sibTrans" cxnId="{FE316E4A-0A38-4262-B906-F277CAC71F72}">
      <dgm:prSet/>
      <dgm:spPr/>
      <dgm:t>
        <a:bodyPr/>
        <a:lstStyle/>
        <a:p>
          <a:endParaRPr lang="en-GB"/>
        </a:p>
      </dgm:t>
    </dgm:pt>
    <dgm:pt modelId="{6C26C3E3-8CC7-41BB-9F60-F6126F60D52D}">
      <dgm:prSet/>
      <dgm:spPr/>
      <dgm:t>
        <a:bodyPr/>
        <a:lstStyle/>
        <a:p>
          <a:pPr rtl="0"/>
          <a:r>
            <a:rPr lang="en-GB" dirty="0" smtClean="0"/>
            <a:t>Reforms and the apprenticeship levy</a:t>
          </a:r>
          <a:endParaRPr lang="en-GB" dirty="0"/>
        </a:p>
      </dgm:t>
    </dgm:pt>
    <dgm:pt modelId="{464AA117-0DE6-448B-B542-14893EEE04CE}" type="parTrans" cxnId="{77A19C12-C5C2-4B3A-AE51-203113DE56F2}">
      <dgm:prSet/>
      <dgm:spPr/>
      <dgm:t>
        <a:bodyPr/>
        <a:lstStyle/>
        <a:p>
          <a:endParaRPr lang="en-GB"/>
        </a:p>
      </dgm:t>
    </dgm:pt>
    <dgm:pt modelId="{33EF4D13-AE7E-4954-961A-A7FF2ADBE0EA}" type="sibTrans" cxnId="{77A19C12-C5C2-4B3A-AE51-203113DE56F2}">
      <dgm:prSet/>
      <dgm:spPr/>
      <dgm:t>
        <a:bodyPr/>
        <a:lstStyle/>
        <a:p>
          <a:endParaRPr lang="en-GB"/>
        </a:p>
      </dgm:t>
    </dgm:pt>
    <dgm:pt modelId="{BD0FC9E7-6C92-4A96-91CA-D71691F94B8A}">
      <dgm:prSet/>
      <dgm:spPr/>
      <dgm:t>
        <a:bodyPr/>
        <a:lstStyle/>
        <a:p>
          <a:pPr rtl="0"/>
          <a:r>
            <a:rPr lang="en-GB" dirty="0" smtClean="0"/>
            <a:t>What is the apprenticeship levy?</a:t>
          </a:r>
          <a:endParaRPr lang="en-GB" dirty="0"/>
        </a:p>
      </dgm:t>
    </dgm:pt>
    <dgm:pt modelId="{43FBFB55-771B-4990-B39A-9A8B6ED710E0}" type="parTrans" cxnId="{74A465D4-6AE4-4F25-B331-75525B28C1F8}">
      <dgm:prSet/>
      <dgm:spPr/>
      <dgm:t>
        <a:bodyPr/>
        <a:lstStyle/>
        <a:p>
          <a:endParaRPr lang="en-GB"/>
        </a:p>
      </dgm:t>
    </dgm:pt>
    <dgm:pt modelId="{C7A1B48A-0F2D-4F4B-B0D5-64A691C8488C}" type="sibTrans" cxnId="{74A465D4-6AE4-4F25-B331-75525B28C1F8}">
      <dgm:prSet/>
      <dgm:spPr/>
      <dgm:t>
        <a:bodyPr/>
        <a:lstStyle/>
        <a:p>
          <a:endParaRPr lang="en-GB"/>
        </a:p>
      </dgm:t>
    </dgm:pt>
    <dgm:pt modelId="{F928D234-B57F-413E-9F0D-6F665282D701}">
      <dgm:prSet/>
      <dgm:spPr/>
      <dgm:t>
        <a:bodyPr/>
        <a:lstStyle/>
        <a:p>
          <a:pPr rtl="0"/>
          <a:r>
            <a:rPr lang="en-GB" dirty="0" smtClean="0"/>
            <a:t>Paying and using the levy</a:t>
          </a:r>
          <a:endParaRPr lang="en-GB" dirty="0"/>
        </a:p>
      </dgm:t>
    </dgm:pt>
    <dgm:pt modelId="{4B7CD006-0B71-438B-AD55-C276499AA2FD}" type="parTrans" cxnId="{E305D95D-8ECD-478C-9B7E-25E357D763B7}">
      <dgm:prSet/>
      <dgm:spPr/>
      <dgm:t>
        <a:bodyPr/>
        <a:lstStyle/>
        <a:p>
          <a:endParaRPr lang="en-GB"/>
        </a:p>
      </dgm:t>
    </dgm:pt>
    <dgm:pt modelId="{FE708C38-D0FD-4BA6-8692-BA97F726CF0B}" type="sibTrans" cxnId="{E305D95D-8ECD-478C-9B7E-25E357D763B7}">
      <dgm:prSet/>
      <dgm:spPr/>
      <dgm:t>
        <a:bodyPr/>
        <a:lstStyle/>
        <a:p>
          <a:endParaRPr lang="en-GB"/>
        </a:p>
      </dgm:t>
    </dgm:pt>
    <dgm:pt modelId="{0A46575E-2C84-4E03-AEC6-170859D380F8}">
      <dgm:prSet/>
      <dgm:spPr/>
      <dgm:t>
        <a:bodyPr/>
        <a:lstStyle/>
        <a:p>
          <a:pPr rtl="0"/>
          <a:r>
            <a:rPr lang="en-GB" dirty="0" smtClean="0"/>
            <a:t>Latest policy announcements</a:t>
          </a:r>
          <a:endParaRPr lang="en-GB" dirty="0"/>
        </a:p>
      </dgm:t>
    </dgm:pt>
    <dgm:pt modelId="{162D6E63-753D-4F2E-927C-A76DBF9D5AFA}" type="parTrans" cxnId="{A218F520-C198-4A94-87C7-010513DFEE11}">
      <dgm:prSet/>
      <dgm:spPr/>
      <dgm:t>
        <a:bodyPr/>
        <a:lstStyle/>
        <a:p>
          <a:endParaRPr lang="en-GB"/>
        </a:p>
      </dgm:t>
    </dgm:pt>
    <dgm:pt modelId="{226B03DF-9ECF-4E21-AF17-1AA36E110BD1}" type="sibTrans" cxnId="{A218F520-C198-4A94-87C7-010513DFEE11}">
      <dgm:prSet/>
      <dgm:spPr/>
      <dgm:t>
        <a:bodyPr/>
        <a:lstStyle/>
        <a:p>
          <a:endParaRPr lang="en-GB"/>
        </a:p>
      </dgm:t>
    </dgm:pt>
    <dgm:pt modelId="{7AC45B77-DF0D-4C61-8B5D-20B99ABF5869}">
      <dgm:prSet/>
      <dgm:spPr/>
      <dgm:t>
        <a:bodyPr/>
        <a:lstStyle/>
        <a:p>
          <a:pPr rtl="0"/>
          <a:r>
            <a:rPr lang="en-GB" dirty="0" smtClean="0"/>
            <a:t>Reminder of previous announcements</a:t>
          </a:r>
          <a:endParaRPr lang="en-GB" dirty="0"/>
        </a:p>
      </dgm:t>
    </dgm:pt>
    <dgm:pt modelId="{342684AD-342A-4D77-9A17-E88E5714974A}" type="parTrans" cxnId="{14E00E7C-9BB0-4EE9-B1B2-195F117F626D}">
      <dgm:prSet/>
      <dgm:spPr/>
      <dgm:t>
        <a:bodyPr/>
        <a:lstStyle/>
        <a:p>
          <a:endParaRPr lang="en-GB"/>
        </a:p>
      </dgm:t>
    </dgm:pt>
    <dgm:pt modelId="{1A3A033F-4C8E-444D-9689-6B53C27970E8}" type="sibTrans" cxnId="{14E00E7C-9BB0-4EE9-B1B2-195F117F626D}">
      <dgm:prSet/>
      <dgm:spPr/>
      <dgm:t>
        <a:bodyPr/>
        <a:lstStyle/>
        <a:p>
          <a:endParaRPr lang="en-GB"/>
        </a:p>
      </dgm:t>
    </dgm:pt>
    <dgm:pt modelId="{1AE3B2D1-7F92-4D9E-890F-B56434D083E4}">
      <dgm:prSet/>
      <dgm:spPr/>
      <dgm:t>
        <a:bodyPr/>
        <a:lstStyle/>
        <a:p>
          <a:pPr rtl="0"/>
          <a:r>
            <a:rPr lang="en-GB" dirty="0" smtClean="0"/>
            <a:t>The DAS and Institute for Apprenticeships</a:t>
          </a:r>
          <a:endParaRPr lang="en-GB" dirty="0"/>
        </a:p>
      </dgm:t>
    </dgm:pt>
    <dgm:pt modelId="{60E7DD9B-F01F-41D9-8A79-5187D9229FB8}" type="parTrans" cxnId="{B58ADCE8-DDCD-46B3-8F50-671F9EAABD4F}">
      <dgm:prSet/>
      <dgm:spPr/>
      <dgm:t>
        <a:bodyPr/>
        <a:lstStyle/>
        <a:p>
          <a:endParaRPr lang="en-GB"/>
        </a:p>
      </dgm:t>
    </dgm:pt>
    <dgm:pt modelId="{1E98F2EA-1E8D-4799-9124-8A4F0F442FD0}" type="sibTrans" cxnId="{B58ADCE8-DDCD-46B3-8F50-671F9EAABD4F}">
      <dgm:prSet/>
      <dgm:spPr/>
      <dgm:t>
        <a:bodyPr/>
        <a:lstStyle/>
        <a:p>
          <a:endParaRPr lang="en-GB"/>
        </a:p>
      </dgm:t>
    </dgm:pt>
    <dgm:pt modelId="{9C42383C-8EC2-44E2-A3E4-A87A83EDB67C}">
      <dgm:prSet/>
      <dgm:spPr/>
      <dgm:t>
        <a:bodyPr/>
        <a:lstStyle/>
        <a:p>
          <a:pPr rtl="0"/>
          <a:r>
            <a:rPr lang="en-GB" dirty="0" smtClean="0"/>
            <a:t>What you can do now and next steps</a:t>
          </a:r>
          <a:endParaRPr lang="en-GB" dirty="0"/>
        </a:p>
      </dgm:t>
    </dgm:pt>
    <dgm:pt modelId="{4954922C-91BD-4DE4-A49D-684FE09BB1A7}" type="parTrans" cxnId="{DC5B0E8B-1D9E-4DD0-817B-AF83232CBBBB}">
      <dgm:prSet/>
      <dgm:spPr/>
      <dgm:t>
        <a:bodyPr/>
        <a:lstStyle/>
        <a:p>
          <a:endParaRPr lang="en-GB"/>
        </a:p>
      </dgm:t>
    </dgm:pt>
    <dgm:pt modelId="{C5B8E3E7-B3FA-4EBC-9182-B7B773C8474A}" type="sibTrans" cxnId="{DC5B0E8B-1D9E-4DD0-817B-AF83232CBBBB}">
      <dgm:prSet/>
      <dgm:spPr/>
      <dgm:t>
        <a:bodyPr/>
        <a:lstStyle/>
        <a:p>
          <a:endParaRPr lang="en-GB"/>
        </a:p>
      </dgm:t>
    </dgm:pt>
    <dgm:pt modelId="{80B88E7F-0634-4C72-8A13-F3678AF32BA8}" type="pres">
      <dgm:prSet presAssocID="{B8D355F0-0BCF-4268-BEE5-26C7C9C067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7065BA8-8413-48C6-9CB1-44AB3F49AE1A}" type="pres">
      <dgm:prSet presAssocID="{392BB23E-AAF8-48A1-ADA0-F0B104F6F038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61D18E-BD33-453B-9D79-28C138D14DC6}" type="pres">
      <dgm:prSet presAssocID="{538AD631-4838-42A1-BC21-D3C35E794CA7}" presName="spacer" presStyleCnt="0"/>
      <dgm:spPr/>
    </dgm:pt>
    <dgm:pt modelId="{400C8C65-E46D-40C8-B116-B2F42063E785}" type="pres">
      <dgm:prSet presAssocID="{6C26C3E3-8CC7-41BB-9F60-F6126F60D52D}" presName="parentText" presStyleLbl="node1" presStyleIdx="1" presStyleCnt="8" custLinFactNeighborX="55666" custLinFactNeighborY="-3076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4B4BD6-ACA5-481E-BB74-DDCFFF5FB26C}" type="pres">
      <dgm:prSet presAssocID="{33EF4D13-AE7E-4954-961A-A7FF2ADBE0EA}" presName="spacer" presStyleCnt="0"/>
      <dgm:spPr/>
    </dgm:pt>
    <dgm:pt modelId="{B9D03980-9301-4407-A663-42A549934303}" type="pres">
      <dgm:prSet presAssocID="{BD0FC9E7-6C92-4A96-91CA-D71691F94B8A}" presName="parentText" presStyleLbl="node1" presStyleIdx="2" presStyleCnt="8" custLinFactNeighborX="-2077" custLinFactNeighborY="-1109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4BE00D-5170-434C-B261-6F25146D787D}" type="pres">
      <dgm:prSet presAssocID="{C7A1B48A-0F2D-4F4B-B0D5-64A691C8488C}" presName="spacer" presStyleCnt="0"/>
      <dgm:spPr/>
    </dgm:pt>
    <dgm:pt modelId="{9651D3B6-CE39-43E8-A546-657EBC98EC7E}" type="pres">
      <dgm:prSet presAssocID="{F928D234-B57F-413E-9F0D-6F665282D701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19F794-AB6E-4BE1-AC34-2EF428EC124E}" type="pres">
      <dgm:prSet presAssocID="{FE708C38-D0FD-4BA6-8692-BA97F726CF0B}" presName="spacer" presStyleCnt="0"/>
      <dgm:spPr/>
    </dgm:pt>
    <dgm:pt modelId="{12802FD5-329B-492E-B068-C012FD28DFCD}" type="pres">
      <dgm:prSet presAssocID="{0A46575E-2C84-4E03-AEC6-170859D380F8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3BEF40-BD30-4F69-B6DE-41C436807F87}" type="pres">
      <dgm:prSet presAssocID="{226B03DF-9ECF-4E21-AF17-1AA36E110BD1}" presName="spacer" presStyleCnt="0"/>
      <dgm:spPr/>
    </dgm:pt>
    <dgm:pt modelId="{CB1D266B-3A18-4E3A-8239-643722EDD477}" type="pres">
      <dgm:prSet presAssocID="{7AC45B77-DF0D-4C61-8B5D-20B99ABF5869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D7C43B-6A76-487E-A1D8-BCE91BE3D0BF}" type="pres">
      <dgm:prSet presAssocID="{1A3A033F-4C8E-444D-9689-6B53C27970E8}" presName="spacer" presStyleCnt="0"/>
      <dgm:spPr/>
    </dgm:pt>
    <dgm:pt modelId="{58D8CFB2-1E1A-41E4-AB4F-C8E6335B5349}" type="pres">
      <dgm:prSet presAssocID="{1AE3B2D1-7F92-4D9E-890F-B56434D083E4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7810B2-3FF7-48B7-8C01-F50BE34ACE8F}" type="pres">
      <dgm:prSet presAssocID="{1E98F2EA-1E8D-4799-9124-8A4F0F442FD0}" presName="spacer" presStyleCnt="0"/>
      <dgm:spPr/>
    </dgm:pt>
    <dgm:pt modelId="{C2DF6C42-4C17-47F1-93F1-38B064F4BFD3}" type="pres">
      <dgm:prSet presAssocID="{9C42383C-8EC2-44E2-A3E4-A87A83EDB67C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7A19C12-C5C2-4B3A-AE51-203113DE56F2}" srcId="{B8D355F0-0BCF-4268-BEE5-26C7C9C06783}" destId="{6C26C3E3-8CC7-41BB-9F60-F6126F60D52D}" srcOrd="1" destOrd="0" parTransId="{464AA117-0DE6-448B-B542-14893EEE04CE}" sibTransId="{33EF4D13-AE7E-4954-961A-A7FF2ADBE0EA}"/>
    <dgm:cxn modelId="{B087C8EE-42A3-477F-8C7E-A5D7B42D375E}" type="presOf" srcId="{1AE3B2D1-7F92-4D9E-890F-B56434D083E4}" destId="{58D8CFB2-1E1A-41E4-AB4F-C8E6335B5349}" srcOrd="0" destOrd="0" presId="urn:microsoft.com/office/officeart/2005/8/layout/vList2"/>
    <dgm:cxn modelId="{D7C2F6C0-0C29-4EE5-AE5B-1CA1AA3AE9AB}" type="presOf" srcId="{BD0FC9E7-6C92-4A96-91CA-D71691F94B8A}" destId="{B9D03980-9301-4407-A663-42A549934303}" srcOrd="0" destOrd="0" presId="urn:microsoft.com/office/officeart/2005/8/layout/vList2"/>
    <dgm:cxn modelId="{DC5B0E8B-1D9E-4DD0-817B-AF83232CBBBB}" srcId="{B8D355F0-0BCF-4268-BEE5-26C7C9C06783}" destId="{9C42383C-8EC2-44E2-A3E4-A87A83EDB67C}" srcOrd="7" destOrd="0" parTransId="{4954922C-91BD-4DE4-A49D-684FE09BB1A7}" sibTransId="{C5B8E3E7-B3FA-4EBC-9182-B7B773C8474A}"/>
    <dgm:cxn modelId="{C0569929-D8FD-497A-AAF0-E2712F79C987}" type="presOf" srcId="{392BB23E-AAF8-48A1-ADA0-F0B104F6F038}" destId="{E7065BA8-8413-48C6-9CB1-44AB3F49AE1A}" srcOrd="0" destOrd="0" presId="urn:microsoft.com/office/officeart/2005/8/layout/vList2"/>
    <dgm:cxn modelId="{92210ACB-604C-4DDB-B95A-FFC413FDC52D}" type="presOf" srcId="{6C26C3E3-8CC7-41BB-9F60-F6126F60D52D}" destId="{400C8C65-E46D-40C8-B116-B2F42063E785}" srcOrd="0" destOrd="0" presId="urn:microsoft.com/office/officeart/2005/8/layout/vList2"/>
    <dgm:cxn modelId="{9ECE97E9-AB32-41C5-AA2E-38F15FDF90F4}" type="presOf" srcId="{0A46575E-2C84-4E03-AEC6-170859D380F8}" destId="{12802FD5-329B-492E-B068-C012FD28DFCD}" srcOrd="0" destOrd="0" presId="urn:microsoft.com/office/officeart/2005/8/layout/vList2"/>
    <dgm:cxn modelId="{E305D95D-8ECD-478C-9B7E-25E357D763B7}" srcId="{B8D355F0-0BCF-4268-BEE5-26C7C9C06783}" destId="{F928D234-B57F-413E-9F0D-6F665282D701}" srcOrd="3" destOrd="0" parTransId="{4B7CD006-0B71-438B-AD55-C276499AA2FD}" sibTransId="{FE708C38-D0FD-4BA6-8692-BA97F726CF0B}"/>
    <dgm:cxn modelId="{B58ADCE8-DDCD-46B3-8F50-671F9EAABD4F}" srcId="{B8D355F0-0BCF-4268-BEE5-26C7C9C06783}" destId="{1AE3B2D1-7F92-4D9E-890F-B56434D083E4}" srcOrd="6" destOrd="0" parTransId="{60E7DD9B-F01F-41D9-8A79-5187D9229FB8}" sibTransId="{1E98F2EA-1E8D-4799-9124-8A4F0F442FD0}"/>
    <dgm:cxn modelId="{B5B4CFA8-ED4D-4500-824B-95B21ED3753A}" type="presOf" srcId="{7AC45B77-DF0D-4C61-8B5D-20B99ABF5869}" destId="{CB1D266B-3A18-4E3A-8239-643722EDD477}" srcOrd="0" destOrd="0" presId="urn:microsoft.com/office/officeart/2005/8/layout/vList2"/>
    <dgm:cxn modelId="{14E00E7C-9BB0-4EE9-B1B2-195F117F626D}" srcId="{B8D355F0-0BCF-4268-BEE5-26C7C9C06783}" destId="{7AC45B77-DF0D-4C61-8B5D-20B99ABF5869}" srcOrd="5" destOrd="0" parTransId="{342684AD-342A-4D77-9A17-E88E5714974A}" sibTransId="{1A3A033F-4C8E-444D-9689-6B53C27970E8}"/>
    <dgm:cxn modelId="{A218F520-C198-4A94-87C7-010513DFEE11}" srcId="{B8D355F0-0BCF-4268-BEE5-26C7C9C06783}" destId="{0A46575E-2C84-4E03-AEC6-170859D380F8}" srcOrd="4" destOrd="0" parTransId="{162D6E63-753D-4F2E-927C-A76DBF9D5AFA}" sibTransId="{226B03DF-9ECF-4E21-AF17-1AA36E110BD1}"/>
    <dgm:cxn modelId="{48355E0F-8566-48DB-B1B3-249689BA8EF4}" type="presOf" srcId="{F928D234-B57F-413E-9F0D-6F665282D701}" destId="{9651D3B6-CE39-43E8-A546-657EBC98EC7E}" srcOrd="0" destOrd="0" presId="urn:microsoft.com/office/officeart/2005/8/layout/vList2"/>
    <dgm:cxn modelId="{DB7E7933-0A98-4396-8884-A91C311E59C6}" type="presOf" srcId="{B8D355F0-0BCF-4268-BEE5-26C7C9C06783}" destId="{80B88E7F-0634-4C72-8A13-F3678AF32BA8}" srcOrd="0" destOrd="0" presId="urn:microsoft.com/office/officeart/2005/8/layout/vList2"/>
    <dgm:cxn modelId="{193B664D-2BD9-49F3-BEDF-038129FE1ECB}" type="presOf" srcId="{9C42383C-8EC2-44E2-A3E4-A87A83EDB67C}" destId="{C2DF6C42-4C17-47F1-93F1-38B064F4BFD3}" srcOrd="0" destOrd="0" presId="urn:microsoft.com/office/officeart/2005/8/layout/vList2"/>
    <dgm:cxn modelId="{FE316E4A-0A38-4262-B906-F277CAC71F72}" srcId="{B8D355F0-0BCF-4268-BEE5-26C7C9C06783}" destId="{392BB23E-AAF8-48A1-ADA0-F0B104F6F038}" srcOrd="0" destOrd="0" parTransId="{6AC5F8AD-3014-409F-AF5A-06F26883FCC6}" sibTransId="{538AD631-4838-42A1-BC21-D3C35E794CA7}"/>
    <dgm:cxn modelId="{74A465D4-6AE4-4F25-B331-75525B28C1F8}" srcId="{B8D355F0-0BCF-4268-BEE5-26C7C9C06783}" destId="{BD0FC9E7-6C92-4A96-91CA-D71691F94B8A}" srcOrd="2" destOrd="0" parTransId="{43FBFB55-771B-4990-B39A-9A8B6ED710E0}" sibTransId="{C7A1B48A-0F2D-4F4B-B0D5-64A691C8488C}"/>
    <dgm:cxn modelId="{09D29F87-39F5-4825-9C6E-7AF0927BBE63}" type="presParOf" srcId="{80B88E7F-0634-4C72-8A13-F3678AF32BA8}" destId="{E7065BA8-8413-48C6-9CB1-44AB3F49AE1A}" srcOrd="0" destOrd="0" presId="urn:microsoft.com/office/officeart/2005/8/layout/vList2"/>
    <dgm:cxn modelId="{E7FEE080-7A41-427F-8061-C157CA687E39}" type="presParOf" srcId="{80B88E7F-0634-4C72-8A13-F3678AF32BA8}" destId="{3261D18E-BD33-453B-9D79-28C138D14DC6}" srcOrd="1" destOrd="0" presId="urn:microsoft.com/office/officeart/2005/8/layout/vList2"/>
    <dgm:cxn modelId="{505365F7-30B0-4EE8-8A00-84F59ADD176A}" type="presParOf" srcId="{80B88E7F-0634-4C72-8A13-F3678AF32BA8}" destId="{400C8C65-E46D-40C8-B116-B2F42063E785}" srcOrd="2" destOrd="0" presId="urn:microsoft.com/office/officeart/2005/8/layout/vList2"/>
    <dgm:cxn modelId="{D1FC0B26-EE9D-445A-8A1D-7CFCFF5C6498}" type="presParOf" srcId="{80B88E7F-0634-4C72-8A13-F3678AF32BA8}" destId="{E34B4BD6-ACA5-481E-BB74-DDCFFF5FB26C}" srcOrd="3" destOrd="0" presId="urn:microsoft.com/office/officeart/2005/8/layout/vList2"/>
    <dgm:cxn modelId="{49DB5AE6-4573-41AC-8DC0-A7104BA54928}" type="presParOf" srcId="{80B88E7F-0634-4C72-8A13-F3678AF32BA8}" destId="{B9D03980-9301-4407-A663-42A549934303}" srcOrd="4" destOrd="0" presId="urn:microsoft.com/office/officeart/2005/8/layout/vList2"/>
    <dgm:cxn modelId="{7B6EA3EA-FEC4-4720-B907-46821688A8EF}" type="presParOf" srcId="{80B88E7F-0634-4C72-8A13-F3678AF32BA8}" destId="{334BE00D-5170-434C-B261-6F25146D787D}" srcOrd="5" destOrd="0" presId="urn:microsoft.com/office/officeart/2005/8/layout/vList2"/>
    <dgm:cxn modelId="{515E9AA7-5947-44F4-9007-0223E7BEFF05}" type="presParOf" srcId="{80B88E7F-0634-4C72-8A13-F3678AF32BA8}" destId="{9651D3B6-CE39-43E8-A546-657EBC98EC7E}" srcOrd="6" destOrd="0" presId="urn:microsoft.com/office/officeart/2005/8/layout/vList2"/>
    <dgm:cxn modelId="{6D6C98B8-1CB3-41D1-9613-AF4C5586C7AE}" type="presParOf" srcId="{80B88E7F-0634-4C72-8A13-F3678AF32BA8}" destId="{3D19F794-AB6E-4BE1-AC34-2EF428EC124E}" srcOrd="7" destOrd="0" presId="urn:microsoft.com/office/officeart/2005/8/layout/vList2"/>
    <dgm:cxn modelId="{79A9A89E-9D3C-42B8-9B15-FE7B4ED267FB}" type="presParOf" srcId="{80B88E7F-0634-4C72-8A13-F3678AF32BA8}" destId="{12802FD5-329B-492E-B068-C012FD28DFCD}" srcOrd="8" destOrd="0" presId="urn:microsoft.com/office/officeart/2005/8/layout/vList2"/>
    <dgm:cxn modelId="{1B6B421E-A7B6-4DE5-9E2D-588CF305E204}" type="presParOf" srcId="{80B88E7F-0634-4C72-8A13-F3678AF32BA8}" destId="{7A3BEF40-BD30-4F69-B6DE-41C436807F87}" srcOrd="9" destOrd="0" presId="urn:microsoft.com/office/officeart/2005/8/layout/vList2"/>
    <dgm:cxn modelId="{DBE69B06-9335-4D1E-9C3E-DB091F97EC6B}" type="presParOf" srcId="{80B88E7F-0634-4C72-8A13-F3678AF32BA8}" destId="{CB1D266B-3A18-4E3A-8239-643722EDD477}" srcOrd="10" destOrd="0" presId="urn:microsoft.com/office/officeart/2005/8/layout/vList2"/>
    <dgm:cxn modelId="{903AA0BC-6754-4C9E-B453-628FEBCF8212}" type="presParOf" srcId="{80B88E7F-0634-4C72-8A13-F3678AF32BA8}" destId="{A7D7C43B-6A76-487E-A1D8-BCE91BE3D0BF}" srcOrd="11" destOrd="0" presId="urn:microsoft.com/office/officeart/2005/8/layout/vList2"/>
    <dgm:cxn modelId="{C53088CB-E3C2-4705-A5FA-B2936EF8A4F6}" type="presParOf" srcId="{80B88E7F-0634-4C72-8A13-F3678AF32BA8}" destId="{58D8CFB2-1E1A-41E4-AB4F-C8E6335B5349}" srcOrd="12" destOrd="0" presId="urn:microsoft.com/office/officeart/2005/8/layout/vList2"/>
    <dgm:cxn modelId="{6CE8176A-1D2F-4165-BF96-AC1FFCF1E9E9}" type="presParOf" srcId="{80B88E7F-0634-4C72-8A13-F3678AF32BA8}" destId="{747810B2-3FF7-48B7-8C01-F50BE34ACE8F}" srcOrd="13" destOrd="0" presId="urn:microsoft.com/office/officeart/2005/8/layout/vList2"/>
    <dgm:cxn modelId="{035F677D-C427-438A-A96D-CF5C4F47660D}" type="presParOf" srcId="{80B88E7F-0634-4C72-8A13-F3678AF32BA8}" destId="{C2DF6C42-4C17-47F1-93F1-38B064F4BFD3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67568E-2A54-474A-8032-D8E9938F71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590C5D1-EDF5-47EE-AEA8-022C6A2A1DBC}">
      <dgm:prSet/>
      <dgm:spPr/>
      <dgm:t>
        <a:bodyPr/>
        <a:lstStyle/>
        <a:p>
          <a:pPr rtl="0"/>
          <a:r>
            <a:rPr lang="en-GB" smtClean="0"/>
            <a:t>Starts on </a:t>
          </a:r>
          <a:r>
            <a:rPr lang="en-GB" b="1" smtClean="0"/>
            <a:t>6 April 2017, </a:t>
          </a:r>
          <a:r>
            <a:rPr lang="en-GB" smtClean="0"/>
            <a:t>at a rate of</a:t>
          </a:r>
          <a:br>
            <a:rPr lang="en-GB" smtClean="0"/>
          </a:br>
          <a:r>
            <a:rPr lang="en-GB" b="1" smtClean="0"/>
            <a:t>0.5% of pay bill, </a:t>
          </a:r>
          <a:r>
            <a:rPr lang="en-GB" smtClean="0"/>
            <a:t>paid through PAYE</a:t>
          </a:r>
          <a:endParaRPr lang="en-GB"/>
        </a:p>
      </dgm:t>
    </dgm:pt>
    <dgm:pt modelId="{7E5BCA4B-BE5C-440E-8543-386F0BA57828}" type="parTrans" cxnId="{8A74C69F-004D-4761-B13C-927E134813FB}">
      <dgm:prSet/>
      <dgm:spPr/>
      <dgm:t>
        <a:bodyPr/>
        <a:lstStyle/>
        <a:p>
          <a:endParaRPr lang="en-GB"/>
        </a:p>
      </dgm:t>
    </dgm:pt>
    <dgm:pt modelId="{3365996A-E0AA-4B51-AE4E-D549317B79C1}" type="sibTrans" cxnId="{8A74C69F-004D-4761-B13C-927E134813FB}">
      <dgm:prSet/>
      <dgm:spPr/>
      <dgm:t>
        <a:bodyPr/>
        <a:lstStyle/>
        <a:p>
          <a:endParaRPr lang="en-GB"/>
        </a:p>
      </dgm:t>
    </dgm:pt>
    <dgm:pt modelId="{C4ECD3F1-F441-42AF-AD22-00116F781C70}">
      <dgm:prSet/>
      <dgm:spPr/>
      <dgm:t>
        <a:bodyPr/>
        <a:lstStyle/>
        <a:p>
          <a:pPr rtl="0"/>
          <a:r>
            <a:rPr lang="en-GB" smtClean="0"/>
            <a:t>Applies to all </a:t>
          </a:r>
          <a:r>
            <a:rPr lang="en-GB" b="1" smtClean="0"/>
            <a:t>UK employers </a:t>
          </a:r>
          <a:r>
            <a:rPr lang="en-GB" smtClean="0"/>
            <a:t>in</a:t>
          </a:r>
          <a:br>
            <a:rPr lang="en-GB" smtClean="0"/>
          </a:br>
          <a:r>
            <a:rPr lang="en-GB" smtClean="0"/>
            <a:t>all sectors</a:t>
          </a:r>
          <a:endParaRPr lang="en-GB"/>
        </a:p>
      </dgm:t>
    </dgm:pt>
    <dgm:pt modelId="{8FF3B5A3-6AEE-486C-B7FF-302C011D1AA3}" type="parTrans" cxnId="{C7C037DC-C3DF-438B-9C03-7305B51757B0}">
      <dgm:prSet/>
      <dgm:spPr/>
      <dgm:t>
        <a:bodyPr/>
        <a:lstStyle/>
        <a:p>
          <a:endParaRPr lang="en-GB"/>
        </a:p>
      </dgm:t>
    </dgm:pt>
    <dgm:pt modelId="{559A6F62-BEB6-44AD-8C23-65D223D8A33F}" type="sibTrans" cxnId="{C7C037DC-C3DF-438B-9C03-7305B51757B0}">
      <dgm:prSet/>
      <dgm:spPr/>
      <dgm:t>
        <a:bodyPr/>
        <a:lstStyle/>
        <a:p>
          <a:endParaRPr lang="en-GB"/>
        </a:p>
      </dgm:t>
    </dgm:pt>
    <dgm:pt modelId="{A0B862F8-0E3D-4C3A-92F7-0DC4CAA3A256}">
      <dgm:prSet/>
      <dgm:spPr/>
      <dgm:t>
        <a:bodyPr/>
        <a:lstStyle/>
        <a:p>
          <a:pPr rtl="0"/>
          <a:r>
            <a:rPr lang="en-GB" smtClean="0"/>
            <a:t>£15,000 allowance is </a:t>
          </a:r>
          <a:r>
            <a:rPr lang="en-GB" b="1" smtClean="0"/>
            <a:t>not a cash</a:t>
          </a:r>
          <a:br>
            <a:rPr lang="en-GB" b="1" smtClean="0"/>
          </a:br>
          <a:r>
            <a:rPr lang="en-GB" b="1" smtClean="0"/>
            <a:t>payment</a:t>
          </a:r>
          <a:endParaRPr lang="en-GB"/>
        </a:p>
      </dgm:t>
    </dgm:pt>
    <dgm:pt modelId="{0E42039D-0C61-4E34-ADE8-A992C6DC6A59}" type="parTrans" cxnId="{5380381A-FF39-4D30-9060-A4D0846CC443}">
      <dgm:prSet/>
      <dgm:spPr/>
      <dgm:t>
        <a:bodyPr/>
        <a:lstStyle/>
        <a:p>
          <a:endParaRPr lang="en-GB"/>
        </a:p>
      </dgm:t>
    </dgm:pt>
    <dgm:pt modelId="{B3A0F0B1-4718-4307-B609-B50D6EB1FF68}" type="sibTrans" cxnId="{5380381A-FF39-4D30-9060-A4D0846CC443}">
      <dgm:prSet/>
      <dgm:spPr/>
      <dgm:t>
        <a:bodyPr/>
        <a:lstStyle/>
        <a:p>
          <a:endParaRPr lang="en-GB"/>
        </a:p>
      </dgm:t>
    </dgm:pt>
    <dgm:pt modelId="{E86FB0BB-316E-477D-9608-B9C50D99C66D}">
      <dgm:prSet/>
      <dgm:spPr/>
      <dgm:t>
        <a:bodyPr/>
        <a:lstStyle/>
        <a:p>
          <a:pPr rtl="0"/>
          <a:r>
            <a:rPr lang="en-GB" smtClean="0"/>
            <a:t>Only 1.3</a:t>
          </a:r>
          <a:r>
            <a:rPr lang="en-GB" b="1" smtClean="0"/>
            <a:t>% of employers </a:t>
          </a:r>
          <a:r>
            <a:rPr lang="en-GB" smtClean="0"/>
            <a:t>will pay</a:t>
          </a:r>
          <a:br>
            <a:rPr lang="en-GB" smtClean="0"/>
          </a:br>
          <a:r>
            <a:rPr lang="en-GB" smtClean="0"/>
            <a:t>the levy</a:t>
          </a:r>
          <a:endParaRPr lang="en-GB"/>
        </a:p>
      </dgm:t>
    </dgm:pt>
    <dgm:pt modelId="{2721CCBC-D4B5-4082-96E8-94D752AE92D6}" type="parTrans" cxnId="{3480E78C-0733-4A39-8493-C37CEB8C4268}">
      <dgm:prSet/>
      <dgm:spPr/>
      <dgm:t>
        <a:bodyPr/>
        <a:lstStyle/>
        <a:p>
          <a:endParaRPr lang="en-GB"/>
        </a:p>
      </dgm:t>
    </dgm:pt>
    <dgm:pt modelId="{60AC7D97-85DB-4825-A7DE-1935BCA55F4C}" type="sibTrans" cxnId="{3480E78C-0733-4A39-8493-C37CEB8C4268}">
      <dgm:prSet/>
      <dgm:spPr/>
      <dgm:t>
        <a:bodyPr/>
        <a:lstStyle/>
        <a:p>
          <a:endParaRPr lang="en-GB"/>
        </a:p>
      </dgm:t>
    </dgm:pt>
    <dgm:pt modelId="{97F7C8C6-14CC-4925-9D33-51CCCDBF0557}" type="pres">
      <dgm:prSet presAssocID="{E767568E-2A54-474A-8032-D8E9938F71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A376649-15D4-4596-AA86-B9EC54546DB4}" type="pres">
      <dgm:prSet presAssocID="{3590C5D1-EDF5-47EE-AEA8-022C6A2A1DB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9F666F-C3A4-4413-88C7-5DA18956BC13}" type="pres">
      <dgm:prSet presAssocID="{3365996A-E0AA-4B51-AE4E-D549317B79C1}" presName="spacer" presStyleCnt="0"/>
      <dgm:spPr/>
    </dgm:pt>
    <dgm:pt modelId="{E0BFCFD0-49E9-4384-87EA-D309398F87C6}" type="pres">
      <dgm:prSet presAssocID="{C4ECD3F1-F441-42AF-AD22-00116F781C7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3CA8BA-5D43-4B9A-A0DD-65F252CA9D48}" type="pres">
      <dgm:prSet presAssocID="{559A6F62-BEB6-44AD-8C23-65D223D8A33F}" presName="spacer" presStyleCnt="0"/>
      <dgm:spPr/>
    </dgm:pt>
    <dgm:pt modelId="{4DF7C99E-AC9A-43A1-A5CE-E211FF73657C}" type="pres">
      <dgm:prSet presAssocID="{A0B862F8-0E3D-4C3A-92F7-0DC4CAA3A25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928890-3A5F-4E14-B201-2FBBB12C3721}" type="pres">
      <dgm:prSet presAssocID="{B3A0F0B1-4718-4307-B609-B50D6EB1FF68}" presName="spacer" presStyleCnt="0"/>
      <dgm:spPr/>
    </dgm:pt>
    <dgm:pt modelId="{0192DF69-EC8E-44A6-B6B5-66D9219D2647}" type="pres">
      <dgm:prSet presAssocID="{E86FB0BB-316E-477D-9608-B9C50D99C66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FBFC55-44B3-4E11-B5A3-223394DBD961}" type="presOf" srcId="{3590C5D1-EDF5-47EE-AEA8-022C6A2A1DBC}" destId="{EA376649-15D4-4596-AA86-B9EC54546DB4}" srcOrd="0" destOrd="0" presId="urn:microsoft.com/office/officeart/2005/8/layout/vList2"/>
    <dgm:cxn modelId="{C7C037DC-C3DF-438B-9C03-7305B51757B0}" srcId="{E767568E-2A54-474A-8032-D8E9938F716A}" destId="{C4ECD3F1-F441-42AF-AD22-00116F781C70}" srcOrd="1" destOrd="0" parTransId="{8FF3B5A3-6AEE-486C-B7FF-302C011D1AA3}" sibTransId="{559A6F62-BEB6-44AD-8C23-65D223D8A33F}"/>
    <dgm:cxn modelId="{5380381A-FF39-4D30-9060-A4D0846CC443}" srcId="{E767568E-2A54-474A-8032-D8E9938F716A}" destId="{A0B862F8-0E3D-4C3A-92F7-0DC4CAA3A256}" srcOrd="2" destOrd="0" parTransId="{0E42039D-0C61-4E34-ADE8-A992C6DC6A59}" sibTransId="{B3A0F0B1-4718-4307-B609-B50D6EB1FF68}"/>
    <dgm:cxn modelId="{FDF48AE5-F135-4E83-B52D-5CD6A8D0B17D}" type="presOf" srcId="{A0B862F8-0E3D-4C3A-92F7-0DC4CAA3A256}" destId="{4DF7C99E-AC9A-43A1-A5CE-E211FF73657C}" srcOrd="0" destOrd="0" presId="urn:microsoft.com/office/officeart/2005/8/layout/vList2"/>
    <dgm:cxn modelId="{8A74C69F-004D-4761-B13C-927E134813FB}" srcId="{E767568E-2A54-474A-8032-D8E9938F716A}" destId="{3590C5D1-EDF5-47EE-AEA8-022C6A2A1DBC}" srcOrd="0" destOrd="0" parTransId="{7E5BCA4B-BE5C-440E-8543-386F0BA57828}" sibTransId="{3365996A-E0AA-4B51-AE4E-D549317B79C1}"/>
    <dgm:cxn modelId="{87AE994A-390D-4B24-ADCD-40C5D4CBF0E4}" type="presOf" srcId="{C4ECD3F1-F441-42AF-AD22-00116F781C70}" destId="{E0BFCFD0-49E9-4384-87EA-D309398F87C6}" srcOrd="0" destOrd="0" presId="urn:microsoft.com/office/officeart/2005/8/layout/vList2"/>
    <dgm:cxn modelId="{3480E78C-0733-4A39-8493-C37CEB8C4268}" srcId="{E767568E-2A54-474A-8032-D8E9938F716A}" destId="{E86FB0BB-316E-477D-9608-B9C50D99C66D}" srcOrd="3" destOrd="0" parTransId="{2721CCBC-D4B5-4082-96E8-94D752AE92D6}" sibTransId="{60AC7D97-85DB-4825-A7DE-1935BCA55F4C}"/>
    <dgm:cxn modelId="{6B799EFC-523E-4540-9AB8-5320251D6C45}" type="presOf" srcId="{E86FB0BB-316E-477D-9608-B9C50D99C66D}" destId="{0192DF69-EC8E-44A6-B6B5-66D9219D2647}" srcOrd="0" destOrd="0" presId="urn:microsoft.com/office/officeart/2005/8/layout/vList2"/>
    <dgm:cxn modelId="{DD2D8B3B-122C-4F32-BC2A-098DB9835BB1}" type="presOf" srcId="{E767568E-2A54-474A-8032-D8E9938F716A}" destId="{97F7C8C6-14CC-4925-9D33-51CCCDBF0557}" srcOrd="0" destOrd="0" presId="urn:microsoft.com/office/officeart/2005/8/layout/vList2"/>
    <dgm:cxn modelId="{2C7ABA96-F2A9-4CF9-AE67-B815B8B03982}" type="presParOf" srcId="{97F7C8C6-14CC-4925-9D33-51CCCDBF0557}" destId="{EA376649-15D4-4596-AA86-B9EC54546DB4}" srcOrd="0" destOrd="0" presId="urn:microsoft.com/office/officeart/2005/8/layout/vList2"/>
    <dgm:cxn modelId="{A8B4A32D-29EC-4593-ABA0-85092FA70557}" type="presParOf" srcId="{97F7C8C6-14CC-4925-9D33-51CCCDBF0557}" destId="{579F666F-C3A4-4413-88C7-5DA18956BC13}" srcOrd="1" destOrd="0" presId="urn:microsoft.com/office/officeart/2005/8/layout/vList2"/>
    <dgm:cxn modelId="{A65EF233-6C98-4228-9C62-81AF9BB907F7}" type="presParOf" srcId="{97F7C8C6-14CC-4925-9D33-51CCCDBF0557}" destId="{E0BFCFD0-49E9-4384-87EA-D309398F87C6}" srcOrd="2" destOrd="0" presId="urn:microsoft.com/office/officeart/2005/8/layout/vList2"/>
    <dgm:cxn modelId="{C4A5F667-F422-4FEC-B72F-80643F54A79F}" type="presParOf" srcId="{97F7C8C6-14CC-4925-9D33-51CCCDBF0557}" destId="{7F3CA8BA-5D43-4B9A-A0DD-65F252CA9D48}" srcOrd="3" destOrd="0" presId="urn:microsoft.com/office/officeart/2005/8/layout/vList2"/>
    <dgm:cxn modelId="{ABE24D81-CB5C-4377-B18A-BEAB01FC9AAC}" type="presParOf" srcId="{97F7C8C6-14CC-4925-9D33-51CCCDBF0557}" destId="{4DF7C99E-AC9A-43A1-A5CE-E211FF73657C}" srcOrd="4" destOrd="0" presId="urn:microsoft.com/office/officeart/2005/8/layout/vList2"/>
    <dgm:cxn modelId="{B8D71110-F98B-4D6E-BC80-41A60F4CF974}" type="presParOf" srcId="{97F7C8C6-14CC-4925-9D33-51CCCDBF0557}" destId="{6B928890-3A5F-4E14-B201-2FBBB12C3721}" srcOrd="5" destOrd="0" presId="urn:microsoft.com/office/officeart/2005/8/layout/vList2"/>
    <dgm:cxn modelId="{ED4F5779-6A60-44CA-83FA-44688C47F83A}" type="presParOf" srcId="{97F7C8C6-14CC-4925-9D33-51CCCDBF0557}" destId="{0192DF69-EC8E-44A6-B6B5-66D9219D264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BD0F26-D43A-4E98-B92A-AE390B676D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8E38367-9185-4D7F-8677-CF7B5E49F0B7}">
      <dgm:prSet custT="1"/>
      <dgm:spPr/>
      <dgm:t>
        <a:bodyPr/>
        <a:lstStyle/>
        <a:p>
          <a:pPr rtl="0"/>
          <a:r>
            <a:rPr lang="en-GB" sz="2000" b="1" dirty="0" smtClean="0"/>
            <a:t>Levied employers buying training from May 2017</a:t>
          </a:r>
          <a:endParaRPr lang="en-GB" sz="2000" dirty="0"/>
        </a:p>
      </dgm:t>
    </dgm:pt>
    <dgm:pt modelId="{4D15C6AE-776A-4E2A-B3E3-26F8C9B7B36F}" type="parTrans" cxnId="{C9849F7F-7E07-4986-B5E7-53B8B4DDACA8}">
      <dgm:prSet/>
      <dgm:spPr/>
      <dgm:t>
        <a:bodyPr/>
        <a:lstStyle/>
        <a:p>
          <a:endParaRPr lang="en-GB"/>
        </a:p>
      </dgm:t>
    </dgm:pt>
    <dgm:pt modelId="{11D005C9-50EC-467A-B742-BEDE12BD36E7}" type="sibTrans" cxnId="{C9849F7F-7E07-4986-B5E7-53B8B4DDACA8}">
      <dgm:prSet/>
      <dgm:spPr/>
      <dgm:t>
        <a:bodyPr/>
        <a:lstStyle/>
        <a:p>
          <a:endParaRPr lang="en-GB"/>
        </a:p>
      </dgm:t>
    </dgm:pt>
    <dgm:pt modelId="{A9D32001-A8FD-4058-9C3B-F73FCC4D9D5C}">
      <dgm:prSet custT="1"/>
      <dgm:spPr/>
      <dgm:t>
        <a:bodyPr/>
        <a:lstStyle/>
        <a:p>
          <a:pPr rtl="0"/>
          <a:r>
            <a:rPr lang="en-GB" sz="2000" dirty="0" smtClean="0"/>
            <a:t>Can commit to apprenticeship starts from the beginning of May </a:t>
          </a:r>
          <a:endParaRPr lang="en-GB" sz="2000" dirty="0"/>
        </a:p>
      </dgm:t>
    </dgm:pt>
    <dgm:pt modelId="{D35202AB-4095-4D21-B552-C1AA4A9C48B3}" type="parTrans" cxnId="{B52E5D45-BF16-4B23-950F-209A5DC1938F}">
      <dgm:prSet/>
      <dgm:spPr/>
      <dgm:t>
        <a:bodyPr/>
        <a:lstStyle/>
        <a:p>
          <a:endParaRPr lang="en-GB"/>
        </a:p>
      </dgm:t>
    </dgm:pt>
    <dgm:pt modelId="{5B3739E3-90B0-45E7-A6BD-BA6BFBF3CE29}" type="sibTrans" cxnId="{B52E5D45-BF16-4B23-950F-209A5DC1938F}">
      <dgm:prSet/>
      <dgm:spPr/>
      <dgm:t>
        <a:bodyPr/>
        <a:lstStyle/>
        <a:p>
          <a:endParaRPr lang="en-GB"/>
        </a:p>
      </dgm:t>
    </dgm:pt>
    <dgm:pt modelId="{D2420E85-46F4-4EDB-8F7F-2410B011B092}">
      <dgm:prSet custT="1"/>
      <dgm:spPr/>
      <dgm:t>
        <a:bodyPr/>
        <a:lstStyle/>
        <a:p>
          <a:pPr rtl="0"/>
          <a:r>
            <a:rPr lang="en-GB" sz="2000" dirty="0" smtClean="0"/>
            <a:t>Funds will automatically leave the digital account on a monthly basis</a:t>
          </a:r>
          <a:endParaRPr lang="en-GB" sz="2000" dirty="0"/>
        </a:p>
      </dgm:t>
    </dgm:pt>
    <dgm:pt modelId="{2C280EE9-4AE3-41C4-A2AC-8351DD0E409C}" type="parTrans" cxnId="{513ECBF8-A6BE-452E-93FC-EA940EDBFFCE}">
      <dgm:prSet/>
      <dgm:spPr/>
      <dgm:t>
        <a:bodyPr/>
        <a:lstStyle/>
        <a:p>
          <a:endParaRPr lang="en-GB"/>
        </a:p>
      </dgm:t>
    </dgm:pt>
    <dgm:pt modelId="{5E32FF65-9080-4243-9ACA-88B35C28A432}" type="sibTrans" cxnId="{513ECBF8-A6BE-452E-93FC-EA940EDBFFCE}">
      <dgm:prSet/>
      <dgm:spPr/>
      <dgm:t>
        <a:bodyPr/>
        <a:lstStyle/>
        <a:p>
          <a:endParaRPr lang="en-GB"/>
        </a:p>
      </dgm:t>
    </dgm:pt>
    <dgm:pt modelId="{AA1D3F39-9515-4958-9642-F660857B743A}">
      <dgm:prSet custT="1"/>
      <dgm:spPr/>
      <dgm:t>
        <a:bodyPr/>
        <a:lstStyle/>
        <a:p>
          <a:pPr rtl="0"/>
          <a:r>
            <a:rPr lang="en-GB" sz="2000" dirty="0" smtClean="0"/>
            <a:t>The cost will be spread over the lifetime of the apprenticeship</a:t>
          </a:r>
          <a:endParaRPr lang="en-GB" sz="2000" dirty="0"/>
        </a:p>
      </dgm:t>
    </dgm:pt>
    <dgm:pt modelId="{54308485-F57B-461B-9405-E5493899A887}" type="parTrans" cxnId="{B13AE29C-9373-400E-81EB-1EFFE986D298}">
      <dgm:prSet/>
      <dgm:spPr/>
      <dgm:t>
        <a:bodyPr/>
        <a:lstStyle/>
        <a:p>
          <a:endParaRPr lang="en-GB"/>
        </a:p>
      </dgm:t>
    </dgm:pt>
    <dgm:pt modelId="{E37D7618-56A3-41CC-86F9-C9BDB74ED834}" type="sibTrans" cxnId="{B13AE29C-9373-400E-81EB-1EFFE986D298}">
      <dgm:prSet/>
      <dgm:spPr/>
      <dgm:t>
        <a:bodyPr/>
        <a:lstStyle/>
        <a:p>
          <a:endParaRPr lang="en-GB"/>
        </a:p>
      </dgm:t>
    </dgm:pt>
    <dgm:pt modelId="{BD786B21-E098-4174-A3B0-DCC9DD3E1D37}">
      <dgm:prSet custT="1"/>
      <dgm:spPr/>
      <dgm:t>
        <a:bodyPr/>
        <a:lstStyle/>
        <a:p>
          <a:pPr rtl="0"/>
          <a:r>
            <a:rPr lang="en-GB" sz="2000" dirty="0" smtClean="0"/>
            <a:t>We will hold back 20% of the total cost, to be paid on completion of the apprenticeship.</a:t>
          </a:r>
          <a:endParaRPr lang="en-GB" sz="2000" dirty="0"/>
        </a:p>
      </dgm:t>
    </dgm:pt>
    <dgm:pt modelId="{F1603FA6-92BE-46C1-93C3-56F380AB82BF}" type="parTrans" cxnId="{B70E7878-FA30-4E88-8773-C55A96C23A30}">
      <dgm:prSet/>
      <dgm:spPr/>
      <dgm:t>
        <a:bodyPr/>
        <a:lstStyle/>
        <a:p>
          <a:endParaRPr lang="en-GB"/>
        </a:p>
      </dgm:t>
    </dgm:pt>
    <dgm:pt modelId="{5B21A509-5A72-4D11-8F21-C5751A222AE0}" type="sibTrans" cxnId="{B70E7878-FA30-4E88-8773-C55A96C23A30}">
      <dgm:prSet/>
      <dgm:spPr/>
      <dgm:t>
        <a:bodyPr/>
        <a:lstStyle/>
        <a:p>
          <a:endParaRPr lang="en-GB"/>
        </a:p>
      </dgm:t>
    </dgm:pt>
    <dgm:pt modelId="{A6E24B41-3DE6-4B44-89BD-5B086AF78253}">
      <dgm:prSet custT="1"/>
      <dgm:spPr/>
      <dgm:t>
        <a:bodyPr/>
        <a:lstStyle/>
        <a:p>
          <a:pPr rtl="0"/>
          <a:r>
            <a:rPr lang="en-GB" sz="2000" b="1" dirty="0" smtClean="0"/>
            <a:t>Non-levied employers buying training from May 2017</a:t>
          </a:r>
          <a:endParaRPr lang="en-GB" sz="2000" dirty="0"/>
        </a:p>
      </dgm:t>
    </dgm:pt>
    <dgm:pt modelId="{143309E6-67A8-449E-A453-5D224C016F8B}" type="parTrans" cxnId="{EF027DCB-FD8C-499A-BAEF-903CFF7F5A5E}">
      <dgm:prSet/>
      <dgm:spPr/>
      <dgm:t>
        <a:bodyPr/>
        <a:lstStyle/>
        <a:p>
          <a:endParaRPr lang="en-GB"/>
        </a:p>
      </dgm:t>
    </dgm:pt>
    <dgm:pt modelId="{A3F3573F-5F29-4F66-AC88-5076EBF10ED2}" type="sibTrans" cxnId="{EF027DCB-FD8C-499A-BAEF-903CFF7F5A5E}">
      <dgm:prSet/>
      <dgm:spPr/>
      <dgm:t>
        <a:bodyPr/>
        <a:lstStyle/>
        <a:p>
          <a:endParaRPr lang="en-GB"/>
        </a:p>
      </dgm:t>
    </dgm:pt>
    <dgm:pt modelId="{A31B92E5-6B5D-4EA0-B7F4-F0CCBFA045E3}">
      <dgm:prSet custT="1"/>
      <dgm:spPr/>
      <dgm:t>
        <a:bodyPr/>
        <a:lstStyle/>
        <a:p>
          <a:pPr rtl="0"/>
          <a:r>
            <a:rPr lang="en-GB" sz="2000" dirty="0" smtClean="0"/>
            <a:t>Continue to make payments direct to providers</a:t>
          </a:r>
          <a:endParaRPr lang="en-GB" sz="2000" dirty="0"/>
        </a:p>
      </dgm:t>
    </dgm:pt>
    <dgm:pt modelId="{E7D06E40-4DBD-48CC-A26B-46ABDF0D4962}" type="parTrans" cxnId="{F832552B-0A87-4904-9D81-1186D44A60E8}">
      <dgm:prSet/>
      <dgm:spPr/>
      <dgm:t>
        <a:bodyPr/>
        <a:lstStyle/>
        <a:p>
          <a:endParaRPr lang="en-GB"/>
        </a:p>
      </dgm:t>
    </dgm:pt>
    <dgm:pt modelId="{245E0BF1-BEF3-4C2C-8527-F0FA507C37FD}" type="sibTrans" cxnId="{F832552B-0A87-4904-9D81-1186D44A60E8}">
      <dgm:prSet/>
      <dgm:spPr/>
      <dgm:t>
        <a:bodyPr/>
        <a:lstStyle/>
        <a:p>
          <a:endParaRPr lang="en-GB"/>
        </a:p>
      </dgm:t>
    </dgm:pt>
    <dgm:pt modelId="{AF9866A2-2596-4EE2-A930-18A43B3E6729}">
      <dgm:prSet custT="1"/>
      <dgm:spPr/>
      <dgm:t>
        <a:bodyPr/>
        <a:lstStyle/>
        <a:p>
          <a:pPr rtl="0"/>
          <a:r>
            <a:rPr lang="en-GB" sz="2000" dirty="0" smtClean="0"/>
            <a:t>Move onto the digital system at a later date</a:t>
          </a:r>
          <a:endParaRPr lang="en-GB" sz="2000" dirty="0"/>
        </a:p>
      </dgm:t>
    </dgm:pt>
    <dgm:pt modelId="{4F9D8997-848D-4200-A246-E0FBF8A4ADC0}" type="parTrans" cxnId="{A511210A-0566-4099-BCE6-FE40FC7D9FD2}">
      <dgm:prSet/>
      <dgm:spPr/>
      <dgm:t>
        <a:bodyPr/>
        <a:lstStyle/>
        <a:p>
          <a:endParaRPr lang="en-GB"/>
        </a:p>
      </dgm:t>
    </dgm:pt>
    <dgm:pt modelId="{9DDD0626-D4F4-4AAD-BF2D-6ACF8E3E6182}" type="sibTrans" cxnId="{A511210A-0566-4099-BCE6-FE40FC7D9FD2}">
      <dgm:prSet/>
      <dgm:spPr/>
      <dgm:t>
        <a:bodyPr/>
        <a:lstStyle/>
        <a:p>
          <a:endParaRPr lang="en-GB"/>
        </a:p>
      </dgm:t>
    </dgm:pt>
    <dgm:pt modelId="{5B7BD277-FD70-4331-B231-E6C45FE11E64}" type="pres">
      <dgm:prSet presAssocID="{4ABD0F26-D43A-4E98-B92A-AE390B676D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A5293E1-03ED-43E9-8F7D-3035CC3DEEA6}" type="pres">
      <dgm:prSet presAssocID="{B8E38367-9185-4D7F-8677-CF7B5E49F0B7}" presName="parentText" presStyleLbl="node1" presStyleIdx="0" presStyleCnt="2" custScaleX="9834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364878-DB3C-4FE8-8B47-4AA3273CDC72}" type="pres">
      <dgm:prSet presAssocID="{B8E38367-9185-4D7F-8677-CF7B5E49F0B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25A52B-233B-4511-97EA-550E4933BB0F}" type="pres">
      <dgm:prSet presAssocID="{A6E24B41-3DE6-4B44-89BD-5B086AF78253}" presName="parentText" presStyleLbl="node1" presStyleIdx="1" presStyleCnt="2" custScaleX="9669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AC032E-E5C6-49CD-AC4C-3AFAD6474145}" type="pres">
      <dgm:prSet presAssocID="{A6E24B41-3DE6-4B44-89BD-5B086AF7825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9566CF5-690E-4DCE-B8BD-34B37A00CF90}" type="presOf" srcId="{AF9866A2-2596-4EE2-A930-18A43B3E6729}" destId="{CFAC032E-E5C6-49CD-AC4C-3AFAD6474145}" srcOrd="0" destOrd="1" presId="urn:microsoft.com/office/officeart/2005/8/layout/vList2"/>
    <dgm:cxn modelId="{513ECBF8-A6BE-452E-93FC-EA940EDBFFCE}" srcId="{B8E38367-9185-4D7F-8677-CF7B5E49F0B7}" destId="{D2420E85-46F4-4EDB-8F7F-2410B011B092}" srcOrd="1" destOrd="0" parTransId="{2C280EE9-4AE3-41C4-A2AC-8351DD0E409C}" sibTransId="{5E32FF65-9080-4243-9ACA-88B35C28A432}"/>
    <dgm:cxn modelId="{996177AD-FAD3-41C4-901E-7F1506C2246A}" type="presOf" srcId="{A6E24B41-3DE6-4B44-89BD-5B086AF78253}" destId="{DF25A52B-233B-4511-97EA-550E4933BB0F}" srcOrd="0" destOrd="0" presId="urn:microsoft.com/office/officeart/2005/8/layout/vList2"/>
    <dgm:cxn modelId="{226FB13C-75A3-4228-A77F-A647E0DB4A2E}" type="presOf" srcId="{A9D32001-A8FD-4058-9C3B-F73FCC4D9D5C}" destId="{F5364878-DB3C-4FE8-8B47-4AA3273CDC72}" srcOrd="0" destOrd="0" presId="urn:microsoft.com/office/officeart/2005/8/layout/vList2"/>
    <dgm:cxn modelId="{2D7223C7-B176-42F1-B600-300A041AE15B}" type="presOf" srcId="{B8E38367-9185-4D7F-8677-CF7B5E49F0B7}" destId="{BA5293E1-03ED-43E9-8F7D-3035CC3DEEA6}" srcOrd="0" destOrd="0" presId="urn:microsoft.com/office/officeart/2005/8/layout/vList2"/>
    <dgm:cxn modelId="{F0E8A80A-E7FF-4832-9B77-E0AB7F6DB52A}" type="presOf" srcId="{D2420E85-46F4-4EDB-8F7F-2410B011B092}" destId="{F5364878-DB3C-4FE8-8B47-4AA3273CDC72}" srcOrd="0" destOrd="1" presId="urn:microsoft.com/office/officeart/2005/8/layout/vList2"/>
    <dgm:cxn modelId="{C9849F7F-7E07-4986-B5E7-53B8B4DDACA8}" srcId="{4ABD0F26-D43A-4E98-B92A-AE390B676D6F}" destId="{B8E38367-9185-4D7F-8677-CF7B5E49F0B7}" srcOrd="0" destOrd="0" parTransId="{4D15C6AE-776A-4E2A-B3E3-26F8C9B7B36F}" sibTransId="{11D005C9-50EC-467A-B742-BEDE12BD36E7}"/>
    <dgm:cxn modelId="{B70E7878-FA30-4E88-8773-C55A96C23A30}" srcId="{B8E38367-9185-4D7F-8677-CF7B5E49F0B7}" destId="{BD786B21-E098-4174-A3B0-DCC9DD3E1D37}" srcOrd="3" destOrd="0" parTransId="{F1603FA6-92BE-46C1-93C3-56F380AB82BF}" sibTransId="{5B21A509-5A72-4D11-8F21-C5751A222AE0}"/>
    <dgm:cxn modelId="{F832552B-0A87-4904-9D81-1186D44A60E8}" srcId="{A6E24B41-3DE6-4B44-89BD-5B086AF78253}" destId="{A31B92E5-6B5D-4EA0-B7F4-F0CCBFA045E3}" srcOrd="0" destOrd="0" parTransId="{E7D06E40-4DBD-48CC-A26B-46ABDF0D4962}" sibTransId="{245E0BF1-BEF3-4C2C-8527-F0FA507C37FD}"/>
    <dgm:cxn modelId="{A511210A-0566-4099-BCE6-FE40FC7D9FD2}" srcId="{A6E24B41-3DE6-4B44-89BD-5B086AF78253}" destId="{AF9866A2-2596-4EE2-A930-18A43B3E6729}" srcOrd="1" destOrd="0" parTransId="{4F9D8997-848D-4200-A246-E0FBF8A4ADC0}" sibTransId="{9DDD0626-D4F4-4AAD-BF2D-6ACF8E3E6182}"/>
    <dgm:cxn modelId="{B13AE29C-9373-400E-81EB-1EFFE986D298}" srcId="{B8E38367-9185-4D7F-8677-CF7B5E49F0B7}" destId="{AA1D3F39-9515-4958-9642-F660857B743A}" srcOrd="2" destOrd="0" parTransId="{54308485-F57B-461B-9405-E5493899A887}" sibTransId="{E37D7618-56A3-41CC-86F9-C9BDB74ED834}"/>
    <dgm:cxn modelId="{EF027DCB-FD8C-499A-BAEF-903CFF7F5A5E}" srcId="{4ABD0F26-D43A-4E98-B92A-AE390B676D6F}" destId="{A6E24B41-3DE6-4B44-89BD-5B086AF78253}" srcOrd="1" destOrd="0" parTransId="{143309E6-67A8-449E-A453-5D224C016F8B}" sibTransId="{A3F3573F-5F29-4F66-AC88-5076EBF10ED2}"/>
    <dgm:cxn modelId="{AFD1FEF0-0D3E-4478-AEE0-A14539EAE57C}" type="presOf" srcId="{4ABD0F26-D43A-4E98-B92A-AE390B676D6F}" destId="{5B7BD277-FD70-4331-B231-E6C45FE11E64}" srcOrd="0" destOrd="0" presId="urn:microsoft.com/office/officeart/2005/8/layout/vList2"/>
    <dgm:cxn modelId="{F3146929-D5CE-4F55-BBB9-00BE40914F5A}" type="presOf" srcId="{BD786B21-E098-4174-A3B0-DCC9DD3E1D37}" destId="{F5364878-DB3C-4FE8-8B47-4AA3273CDC72}" srcOrd="0" destOrd="3" presId="urn:microsoft.com/office/officeart/2005/8/layout/vList2"/>
    <dgm:cxn modelId="{FCDA8266-D428-4110-BD0A-71FC7501F57E}" type="presOf" srcId="{A31B92E5-6B5D-4EA0-B7F4-F0CCBFA045E3}" destId="{CFAC032E-E5C6-49CD-AC4C-3AFAD6474145}" srcOrd="0" destOrd="0" presId="urn:microsoft.com/office/officeart/2005/8/layout/vList2"/>
    <dgm:cxn modelId="{E8C0F263-E64C-4BDF-B797-7D5D4AF23817}" type="presOf" srcId="{AA1D3F39-9515-4958-9642-F660857B743A}" destId="{F5364878-DB3C-4FE8-8B47-4AA3273CDC72}" srcOrd="0" destOrd="2" presId="urn:microsoft.com/office/officeart/2005/8/layout/vList2"/>
    <dgm:cxn modelId="{B52E5D45-BF16-4B23-950F-209A5DC1938F}" srcId="{B8E38367-9185-4D7F-8677-CF7B5E49F0B7}" destId="{A9D32001-A8FD-4058-9C3B-F73FCC4D9D5C}" srcOrd="0" destOrd="0" parTransId="{D35202AB-4095-4D21-B552-C1AA4A9C48B3}" sibTransId="{5B3739E3-90B0-45E7-A6BD-BA6BFBF3CE29}"/>
    <dgm:cxn modelId="{39E93D4A-FA9D-4D24-AD00-6604B80C2380}" type="presParOf" srcId="{5B7BD277-FD70-4331-B231-E6C45FE11E64}" destId="{BA5293E1-03ED-43E9-8F7D-3035CC3DEEA6}" srcOrd="0" destOrd="0" presId="urn:microsoft.com/office/officeart/2005/8/layout/vList2"/>
    <dgm:cxn modelId="{A8413C91-AB45-4D07-A23C-0E5B3C3263A5}" type="presParOf" srcId="{5B7BD277-FD70-4331-B231-E6C45FE11E64}" destId="{F5364878-DB3C-4FE8-8B47-4AA3273CDC72}" srcOrd="1" destOrd="0" presId="urn:microsoft.com/office/officeart/2005/8/layout/vList2"/>
    <dgm:cxn modelId="{D54DB6C9-01AD-4304-8B07-25B876D0CB03}" type="presParOf" srcId="{5B7BD277-FD70-4331-B231-E6C45FE11E64}" destId="{DF25A52B-233B-4511-97EA-550E4933BB0F}" srcOrd="2" destOrd="0" presId="urn:microsoft.com/office/officeart/2005/8/layout/vList2"/>
    <dgm:cxn modelId="{24037CA5-5D04-4175-A16E-50CD4729D0C3}" type="presParOf" srcId="{5B7BD277-FD70-4331-B231-E6C45FE11E64}" destId="{CFAC032E-E5C6-49CD-AC4C-3AFAD647414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9B379A-A0D7-4D4C-BC9C-32E5F939F0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DB9B7DB-4B84-4826-978F-94CD11B361D4}">
      <dgm:prSet custT="1"/>
      <dgm:spPr/>
      <dgm:t>
        <a:bodyPr/>
        <a:lstStyle/>
        <a:p>
          <a:pPr rtl="0"/>
          <a:r>
            <a:rPr lang="en-GB" sz="2000" b="1" dirty="0" smtClean="0"/>
            <a:t>New funding system comes into effect on 1 May 2017</a:t>
          </a:r>
          <a:endParaRPr lang="en-GB" sz="2000" b="1" dirty="0"/>
        </a:p>
      </dgm:t>
    </dgm:pt>
    <dgm:pt modelId="{24300D38-C736-4D1A-83B2-FF3805C6185E}" type="parTrans" cxnId="{B4467F95-0092-4A12-B1C6-2B6AA4818212}">
      <dgm:prSet/>
      <dgm:spPr/>
      <dgm:t>
        <a:bodyPr/>
        <a:lstStyle/>
        <a:p>
          <a:endParaRPr lang="en-GB"/>
        </a:p>
      </dgm:t>
    </dgm:pt>
    <dgm:pt modelId="{72F15EF4-945D-4EA4-8044-2C01FFACB65F}" type="sibTrans" cxnId="{B4467F95-0092-4A12-B1C6-2B6AA4818212}">
      <dgm:prSet/>
      <dgm:spPr/>
      <dgm:t>
        <a:bodyPr/>
        <a:lstStyle/>
        <a:p>
          <a:endParaRPr lang="en-GB"/>
        </a:p>
      </dgm:t>
    </dgm:pt>
    <dgm:pt modelId="{487A8AAF-318A-467A-99AA-78160C9ECC23}">
      <dgm:prSet custT="1"/>
      <dgm:spPr>
        <a:noFill/>
      </dgm:spPr>
      <dgm:t>
        <a:bodyPr/>
        <a:lstStyle/>
        <a:p>
          <a:pPr rtl="0"/>
          <a:r>
            <a:rPr lang="en-GB" sz="2000" b="0" dirty="0" smtClean="0">
              <a:solidFill>
                <a:schemeClr val="tx1"/>
              </a:solidFill>
            </a:rPr>
            <a:t>Apprenticeships started before 1 May will be funded through to completion according to the existing rules</a:t>
          </a:r>
          <a:endParaRPr lang="en-GB" sz="2000" b="0" dirty="0">
            <a:solidFill>
              <a:schemeClr val="tx1"/>
            </a:solidFill>
          </a:endParaRPr>
        </a:p>
      </dgm:t>
    </dgm:pt>
    <dgm:pt modelId="{6493E91B-027F-470D-A399-C43377F0D323}" type="parTrans" cxnId="{D4472192-1E17-4CA6-A776-C7DD77E278B5}">
      <dgm:prSet/>
      <dgm:spPr/>
      <dgm:t>
        <a:bodyPr/>
        <a:lstStyle/>
        <a:p>
          <a:endParaRPr lang="en-GB"/>
        </a:p>
      </dgm:t>
    </dgm:pt>
    <dgm:pt modelId="{04D6F9E2-2891-4DC3-8A59-A23BD1507ED9}" type="sibTrans" cxnId="{D4472192-1E17-4CA6-A776-C7DD77E278B5}">
      <dgm:prSet/>
      <dgm:spPr/>
      <dgm:t>
        <a:bodyPr/>
        <a:lstStyle/>
        <a:p>
          <a:endParaRPr lang="en-GB"/>
        </a:p>
      </dgm:t>
    </dgm:pt>
    <dgm:pt modelId="{CA4CACA7-C3AC-4F69-B038-40A90EEC5291}" type="pres">
      <dgm:prSet presAssocID="{749B379A-A0D7-4D4C-BC9C-32E5F939F0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60A23C8-DD0E-4C2D-919B-F415FC79E34B}" type="pres">
      <dgm:prSet presAssocID="{ADB9B7DB-4B84-4826-978F-94CD11B361D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6A1AEA-C886-4700-801C-F4F1C8FFCEA3}" type="pres">
      <dgm:prSet presAssocID="{72F15EF4-945D-4EA4-8044-2C01FFACB65F}" presName="spacer" presStyleCnt="0"/>
      <dgm:spPr/>
    </dgm:pt>
    <dgm:pt modelId="{9B9F111A-EA0E-400C-8AC3-D17B97F03245}" type="pres">
      <dgm:prSet presAssocID="{487A8AAF-318A-467A-99AA-78160C9ECC23}" presName="parentText" presStyleLbl="node1" presStyleIdx="1" presStyleCnt="2" custLinFactY="167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84922E2-B4EE-42F8-9985-9B81F677C1C2}" type="presOf" srcId="{ADB9B7DB-4B84-4826-978F-94CD11B361D4}" destId="{160A23C8-DD0E-4C2D-919B-F415FC79E34B}" srcOrd="0" destOrd="0" presId="urn:microsoft.com/office/officeart/2005/8/layout/vList2"/>
    <dgm:cxn modelId="{38EAB1A1-4F39-41D7-9B5E-5565CB0DBD3E}" type="presOf" srcId="{749B379A-A0D7-4D4C-BC9C-32E5F939F05A}" destId="{CA4CACA7-C3AC-4F69-B038-40A90EEC5291}" srcOrd="0" destOrd="0" presId="urn:microsoft.com/office/officeart/2005/8/layout/vList2"/>
    <dgm:cxn modelId="{D4472192-1E17-4CA6-A776-C7DD77E278B5}" srcId="{749B379A-A0D7-4D4C-BC9C-32E5F939F05A}" destId="{487A8AAF-318A-467A-99AA-78160C9ECC23}" srcOrd="1" destOrd="0" parTransId="{6493E91B-027F-470D-A399-C43377F0D323}" sibTransId="{04D6F9E2-2891-4DC3-8A59-A23BD1507ED9}"/>
    <dgm:cxn modelId="{DA98CD67-81B7-4387-A345-C7FAC189C70F}" type="presOf" srcId="{487A8AAF-318A-467A-99AA-78160C9ECC23}" destId="{9B9F111A-EA0E-400C-8AC3-D17B97F03245}" srcOrd="0" destOrd="0" presId="urn:microsoft.com/office/officeart/2005/8/layout/vList2"/>
    <dgm:cxn modelId="{B4467F95-0092-4A12-B1C6-2B6AA4818212}" srcId="{749B379A-A0D7-4D4C-BC9C-32E5F939F05A}" destId="{ADB9B7DB-4B84-4826-978F-94CD11B361D4}" srcOrd="0" destOrd="0" parTransId="{24300D38-C736-4D1A-83B2-FF3805C6185E}" sibTransId="{72F15EF4-945D-4EA4-8044-2C01FFACB65F}"/>
    <dgm:cxn modelId="{58911300-7111-4F78-84E1-9D42929CB4D0}" type="presParOf" srcId="{CA4CACA7-C3AC-4F69-B038-40A90EEC5291}" destId="{160A23C8-DD0E-4C2D-919B-F415FC79E34B}" srcOrd="0" destOrd="0" presId="urn:microsoft.com/office/officeart/2005/8/layout/vList2"/>
    <dgm:cxn modelId="{FAB42DB8-28C4-48A8-9AFC-6BD250BAFDAC}" type="presParOf" srcId="{CA4CACA7-C3AC-4F69-B038-40A90EEC5291}" destId="{AB6A1AEA-C886-4700-801C-F4F1C8FFCEA3}" srcOrd="1" destOrd="0" presId="urn:microsoft.com/office/officeart/2005/8/layout/vList2"/>
    <dgm:cxn modelId="{00F02A19-C838-40BB-BC8E-F2E95A54FAEE}" type="presParOf" srcId="{CA4CACA7-C3AC-4F69-B038-40A90EEC5291}" destId="{9B9F111A-EA0E-400C-8AC3-D17B97F0324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20B7AB-5F41-429C-B2AE-DA48D700B2F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F307758-DDCC-49E7-9E10-211B5374F8C8}">
      <dgm:prSet/>
      <dgm:spPr/>
      <dgm:t>
        <a:bodyPr/>
        <a:lstStyle/>
        <a:p>
          <a:pPr algn="l" rtl="0"/>
          <a:r>
            <a:rPr lang="en-GB" dirty="0" smtClean="0"/>
            <a:t>We will allocate each individual framework pathway to:</a:t>
          </a:r>
          <a:endParaRPr lang="en-GB" dirty="0"/>
        </a:p>
      </dgm:t>
    </dgm:pt>
    <dgm:pt modelId="{8AEAA2EA-84D4-41E5-BEDF-71B7ED818F88}" type="parTrans" cxnId="{1C3E7EA4-B19C-4C83-A765-03FD9399BEA1}">
      <dgm:prSet/>
      <dgm:spPr/>
      <dgm:t>
        <a:bodyPr/>
        <a:lstStyle/>
        <a:p>
          <a:endParaRPr lang="en-GB"/>
        </a:p>
      </dgm:t>
    </dgm:pt>
    <dgm:pt modelId="{71841FFB-DA7C-4D30-A628-FF313E774395}" type="sibTrans" cxnId="{1C3E7EA4-B19C-4C83-A765-03FD9399BEA1}">
      <dgm:prSet/>
      <dgm:spPr/>
      <dgm:t>
        <a:bodyPr/>
        <a:lstStyle/>
        <a:p>
          <a:endParaRPr lang="en-GB"/>
        </a:p>
      </dgm:t>
    </dgm:pt>
    <dgm:pt modelId="{04EE1E3A-B510-42CD-A5BB-7D8F35A22261}">
      <dgm:prSet/>
      <dgm:spPr/>
      <dgm:t>
        <a:bodyPr/>
        <a:lstStyle/>
        <a:p>
          <a:pPr rtl="0"/>
          <a:r>
            <a:rPr lang="en-GB" dirty="0" smtClean="0"/>
            <a:t>the nearest funding band based on the current rate of funding the government pays providers for training adult apprentices but with some extra support…</a:t>
          </a:r>
          <a:endParaRPr lang="en-GB" dirty="0"/>
        </a:p>
      </dgm:t>
    </dgm:pt>
    <dgm:pt modelId="{96366DFA-9EE3-4CC5-91A4-370A6307D28D}" type="parTrans" cxnId="{EF505AEC-C243-489F-85F5-B6004640CEC5}">
      <dgm:prSet/>
      <dgm:spPr/>
      <dgm:t>
        <a:bodyPr/>
        <a:lstStyle/>
        <a:p>
          <a:endParaRPr lang="en-GB"/>
        </a:p>
      </dgm:t>
    </dgm:pt>
    <dgm:pt modelId="{CFCFB962-DA2A-43EB-8AE8-176D5F84E90F}" type="sibTrans" cxnId="{EF505AEC-C243-489F-85F5-B6004640CEC5}">
      <dgm:prSet/>
      <dgm:spPr/>
      <dgm:t>
        <a:bodyPr/>
        <a:lstStyle/>
        <a:p>
          <a:endParaRPr lang="en-GB"/>
        </a:p>
      </dgm:t>
    </dgm:pt>
    <dgm:pt modelId="{638C8646-1D29-482F-BAF3-8CE14CEC4888}" type="pres">
      <dgm:prSet presAssocID="{AE20B7AB-5F41-429C-B2AE-DA48D700B2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4DAE3C0-3DD9-45CB-8348-0E5EB9EF90A4}" type="pres">
      <dgm:prSet presAssocID="{0F307758-DDCC-49E7-9E10-211B5374F8C8}" presName="composite" presStyleCnt="0"/>
      <dgm:spPr/>
    </dgm:pt>
    <dgm:pt modelId="{55283B18-3715-4D27-A813-13E701771650}" type="pres">
      <dgm:prSet presAssocID="{0F307758-DDCC-49E7-9E10-211B5374F8C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EABDA0-975A-419E-BDC4-2037A0E94CF1}" type="pres">
      <dgm:prSet presAssocID="{0F307758-DDCC-49E7-9E10-211B5374F8C8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C3E7EA4-B19C-4C83-A765-03FD9399BEA1}" srcId="{AE20B7AB-5F41-429C-B2AE-DA48D700B2F2}" destId="{0F307758-DDCC-49E7-9E10-211B5374F8C8}" srcOrd="0" destOrd="0" parTransId="{8AEAA2EA-84D4-41E5-BEDF-71B7ED818F88}" sibTransId="{71841FFB-DA7C-4D30-A628-FF313E774395}"/>
    <dgm:cxn modelId="{EF505AEC-C243-489F-85F5-B6004640CEC5}" srcId="{0F307758-DDCC-49E7-9E10-211B5374F8C8}" destId="{04EE1E3A-B510-42CD-A5BB-7D8F35A22261}" srcOrd="0" destOrd="0" parTransId="{96366DFA-9EE3-4CC5-91A4-370A6307D28D}" sibTransId="{CFCFB962-DA2A-43EB-8AE8-176D5F84E90F}"/>
    <dgm:cxn modelId="{31456E89-7901-4096-8428-C214C5F0463D}" type="presOf" srcId="{0F307758-DDCC-49E7-9E10-211B5374F8C8}" destId="{55283B18-3715-4D27-A813-13E701771650}" srcOrd="0" destOrd="0" presId="urn:microsoft.com/office/officeart/2005/8/layout/hList1"/>
    <dgm:cxn modelId="{DDD55288-3EB5-4330-8AC9-392B015023B8}" type="presOf" srcId="{AE20B7AB-5F41-429C-B2AE-DA48D700B2F2}" destId="{638C8646-1D29-482F-BAF3-8CE14CEC4888}" srcOrd="0" destOrd="0" presId="urn:microsoft.com/office/officeart/2005/8/layout/hList1"/>
    <dgm:cxn modelId="{6BF7AE82-026D-4156-9A62-6F4D73572796}" type="presOf" srcId="{04EE1E3A-B510-42CD-A5BB-7D8F35A22261}" destId="{EFEABDA0-975A-419E-BDC4-2037A0E94CF1}" srcOrd="0" destOrd="0" presId="urn:microsoft.com/office/officeart/2005/8/layout/hList1"/>
    <dgm:cxn modelId="{E5C329A0-AE56-4BB0-A783-85389720D56C}" type="presParOf" srcId="{638C8646-1D29-482F-BAF3-8CE14CEC4888}" destId="{14DAE3C0-3DD9-45CB-8348-0E5EB9EF90A4}" srcOrd="0" destOrd="0" presId="urn:microsoft.com/office/officeart/2005/8/layout/hList1"/>
    <dgm:cxn modelId="{D77A3074-1FE1-49E3-B1D9-4A7992D505CF}" type="presParOf" srcId="{14DAE3C0-3DD9-45CB-8348-0E5EB9EF90A4}" destId="{55283B18-3715-4D27-A813-13E701771650}" srcOrd="0" destOrd="0" presId="urn:microsoft.com/office/officeart/2005/8/layout/hList1"/>
    <dgm:cxn modelId="{989170E5-3510-445A-A0E4-607F40EF0C77}" type="presParOf" srcId="{14DAE3C0-3DD9-45CB-8348-0E5EB9EF90A4}" destId="{EFEABDA0-975A-419E-BDC4-2037A0E94C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C948E4-637F-4607-9764-03BECABA18F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4080675-222D-4DBD-89C2-1AF7BF3BA19C}">
      <dgm:prSet custT="1"/>
      <dgm:spPr/>
      <dgm:t>
        <a:bodyPr/>
        <a:lstStyle/>
        <a:p>
          <a:pPr rtl="0"/>
          <a:r>
            <a:rPr lang="en-GB" sz="1800" dirty="0" smtClean="0"/>
            <a:t>Apprenticeship standards are employer-designed and offer employers and apprentices a more robust and relevant training experience.</a:t>
          </a:r>
          <a:endParaRPr lang="en-GB" sz="1800" dirty="0"/>
        </a:p>
      </dgm:t>
    </dgm:pt>
    <dgm:pt modelId="{7A2C6DA1-454F-4ECE-AA61-AB5DD8924AB1}" type="parTrans" cxnId="{54E8FE60-45C0-4C6F-B931-C1F7035B402C}">
      <dgm:prSet/>
      <dgm:spPr/>
      <dgm:t>
        <a:bodyPr/>
        <a:lstStyle/>
        <a:p>
          <a:endParaRPr lang="en-GB" sz="1400"/>
        </a:p>
      </dgm:t>
    </dgm:pt>
    <dgm:pt modelId="{23633C86-19C0-42B2-8F1D-238312E61122}" type="sibTrans" cxnId="{54E8FE60-45C0-4C6F-B931-C1F7035B402C}">
      <dgm:prSet/>
      <dgm:spPr/>
      <dgm:t>
        <a:bodyPr/>
        <a:lstStyle/>
        <a:p>
          <a:endParaRPr lang="en-GB" sz="1400"/>
        </a:p>
      </dgm:t>
    </dgm:pt>
    <dgm:pt modelId="{C7E05ADF-53DB-4B17-B620-F17CE734935E}">
      <dgm:prSet custT="1"/>
      <dgm:spPr/>
      <dgm:t>
        <a:bodyPr/>
        <a:lstStyle/>
        <a:p>
          <a:pPr rtl="0"/>
          <a:r>
            <a:rPr lang="en-GB" sz="1800" dirty="0" smtClean="0"/>
            <a:t>Recognised in the funding system by allocating higher funding bands to apprenticeship standards, relative to equivalent frameworks, where appropriate.</a:t>
          </a:r>
          <a:endParaRPr lang="en-GB" sz="1800" dirty="0"/>
        </a:p>
      </dgm:t>
    </dgm:pt>
    <dgm:pt modelId="{CF982F8F-4C3D-4917-A232-9FAFE86E3425}" type="parTrans" cxnId="{092E80D2-2E3C-4C21-9CE1-8344C4B5C8B5}">
      <dgm:prSet/>
      <dgm:spPr/>
      <dgm:t>
        <a:bodyPr/>
        <a:lstStyle/>
        <a:p>
          <a:endParaRPr lang="en-GB" sz="1400"/>
        </a:p>
      </dgm:t>
    </dgm:pt>
    <dgm:pt modelId="{5625B197-E87E-40E0-A25B-087101BFEF8A}" type="sibTrans" cxnId="{092E80D2-2E3C-4C21-9CE1-8344C4B5C8B5}">
      <dgm:prSet/>
      <dgm:spPr/>
      <dgm:t>
        <a:bodyPr/>
        <a:lstStyle/>
        <a:p>
          <a:endParaRPr lang="en-GB" sz="1400"/>
        </a:p>
      </dgm:t>
    </dgm:pt>
    <dgm:pt modelId="{77225E92-0532-4D82-80CE-3C716BBD4FDE}" type="pres">
      <dgm:prSet presAssocID="{8CC948E4-637F-4607-9764-03BECABA18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D91DAF5-5366-41FB-80EB-E534B63DFA80}" type="pres">
      <dgm:prSet presAssocID="{84080675-222D-4DBD-89C2-1AF7BF3BA19C}" presName="parentText" presStyleLbl="node1" presStyleIdx="0" presStyleCnt="2" custLinFactNeighborY="-3189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FC9FEC-DED0-47AA-99A5-296491BC1D1F}" type="pres">
      <dgm:prSet presAssocID="{23633C86-19C0-42B2-8F1D-238312E61122}" presName="spacer" presStyleCnt="0"/>
      <dgm:spPr/>
    </dgm:pt>
    <dgm:pt modelId="{D352ACD0-172E-4A7C-9E17-9ADF2E7F3DB8}" type="pres">
      <dgm:prSet presAssocID="{C7E05ADF-53DB-4B17-B620-F17CE734935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4E8FE60-45C0-4C6F-B931-C1F7035B402C}" srcId="{8CC948E4-637F-4607-9764-03BECABA18F3}" destId="{84080675-222D-4DBD-89C2-1AF7BF3BA19C}" srcOrd="0" destOrd="0" parTransId="{7A2C6DA1-454F-4ECE-AA61-AB5DD8924AB1}" sibTransId="{23633C86-19C0-42B2-8F1D-238312E61122}"/>
    <dgm:cxn modelId="{85ED1D5B-1256-4B12-8B71-9DBE78ED2A07}" type="presOf" srcId="{84080675-222D-4DBD-89C2-1AF7BF3BA19C}" destId="{CD91DAF5-5366-41FB-80EB-E534B63DFA80}" srcOrd="0" destOrd="0" presId="urn:microsoft.com/office/officeart/2005/8/layout/vList2"/>
    <dgm:cxn modelId="{D65E02DE-A3E5-4F8C-B724-FAC6420440B1}" type="presOf" srcId="{C7E05ADF-53DB-4B17-B620-F17CE734935E}" destId="{D352ACD0-172E-4A7C-9E17-9ADF2E7F3DB8}" srcOrd="0" destOrd="0" presId="urn:microsoft.com/office/officeart/2005/8/layout/vList2"/>
    <dgm:cxn modelId="{092E80D2-2E3C-4C21-9CE1-8344C4B5C8B5}" srcId="{8CC948E4-637F-4607-9764-03BECABA18F3}" destId="{C7E05ADF-53DB-4B17-B620-F17CE734935E}" srcOrd="1" destOrd="0" parTransId="{CF982F8F-4C3D-4917-A232-9FAFE86E3425}" sibTransId="{5625B197-E87E-40E0-A25B-087101BFEF8A}"/>
    <dgm:cxn modelId="{8A370DAE-A91E-40FF-A5DB-4F7C6304061C}" type="presOf" srcId="{8CC948E4-637F-4607-9764-03BECABA18F3}" destId="{77225E92-0532-4D82-80CE-3C716BBD4FDE}" srcOrd="0" destOrd="0" presId="urn:microsoft.com/office/officeart/2005/8/layout/vList2"/>
    <dgm:cxn modelId="{A2C2B207-A195-46B7-874C-306F4EDFB2A1}" type="presParOf" srcId="{77225E92-0532-4D82-80CE-3C716BBD4FDE}" destId="{CD91DAF5-5366-41FB-80EB-E534B63DFA80}" srcOrd="0" destOrd="0" presId="urn:microsoft.com/office/officeart/2005/8/layout/vList2"/>
    <dgm:cxn modelId="{B49B84E9-93CF-4DBC-B225-CCC6F201D3F0}" type="presParOf" srcId="{77225E92-0532-4D82-80CE-3C716BBD4FDE}" destId="{F9FC9FEC-DED0-47AA-99A5-296491BC1D1F}" srcOrd="1" destOrd="0" presId="urn:microsoft.com/office/officeart/2005/8/layout/vList2"/>
    <dgm:cxn modelId="{3A826E4D-49AD-4F6D-8BCF-9FD047133A78}" type="presParOf" srcId="{77225E92-0532-4D82-80CE-3C716BBD4FDE}" destId="{D352ACD0-172E-4A7C-9E17-9ADF2E7F3DB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8013B6-504E-44B5-A011-B6F1785A382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3479BF18-3DAA-4029-AE9A-2F3F99AB270B}">
      <dgm:prSet/>
      <dgm:spPr/>
      <dgm:t>
        <a:bodyPr/>
        <a:lstStyle/>
        <a:p>
          <a:pPr rtl="0"/>
          <a:r>
            <a:rPr lang="en-GB" b="1" dirty="0" smtClean="0"/>
            <a:t>Principles</a:t>
          </a:r>
          <a:endParaRPr lang="en-GB" dirty="0"/>
        </a:p>
      </dgm:t>
    </dgm:pt>
    <dgm:pt modelId="{43466F1B-7E4C-4E5D-95E4-6EE16E5CB153}" type="parTrans" cxnId="{DF5A7645-CF86-4EB0-9C49-06F77FB3B969}">
      <dgm:prSet/>
      <dgm:spPr/>
      <dgm:t>
        <a:bodyPr/>
        <a:lstStyle/>
        <a:p>
          <a:endParaRPr lang="en-GB"/>
        </a:p>
      </dgm:t>
    </dgm:pt>
    <dgm:pt modelId="{A9BEDDDA-6B12-49AB-BAB1-C836A8E48405}" type="sibTrans" cxnId="{DF5A7645-CF86-4EB0-9C49-06F77FB3B969}">
      <dgm:prSet/>
      <dgm:spPr/>
      <dgm:t>
        <a:bodyPr/>
        <a:lstStyle/>
        <a:p>
          <a:endParaRPr lang="en-GB"/>
        </a:p>
      </dgm:t>
    </dgm:pt>
    <dgm:pt modelId="{A3CC140A-CB85-45D4-9F52-08DE908696A0}">
      <dgm:prSet/>
      <dgm:spPr/>
      <dgm:t>
        <a:bodyPr/>
        <a:lstStyle/>
        <a:p>
          <a:pPr rtl="0"/>
          <a:r>
            <a:rPr lang="en-GB" dirty="0" smtClean="0"/>
            <a:t>Lower cost standards should be allocated to the nearest funding band</a:t>
          </a:r>
          <a:endParaRPr lang="en-GB" dirty="0"/>
        </a:p>
      </dgm:t>
    </dgm:pt>
    <dgm:pt modelId="{FF99E161-1E38-4FA8-82E4-C5F27A32DF76}" type="parTrans" cxnId="{0247BB7E-03B8-43B7-85EC-4B3E8C179F72}">
      <dgm:prSet/>
      <dgm:spPr/>
      <dgm:t>
        <a:bodyPr/>
        <a:lstStyle/>
        <a:p>
          <a:endParaRPr lang="en-GB"/>
        </a:p>
      </dgm:t>
    </dgm:pt>
    <dgm:pt modelId="{F7D425BD-F3E6-4B33-BFB8-E2A243DE0DC0}" type="sibTrans" cxnId="{0247BB7E-03B8-43B7-85EC-4B3E8C179F72}">
      <dgm:prSet/>
      <dgm:spPr/>
      <dgm:t>
        <a:bodyPr/>
        <a:lstStyle/>
        <a:p>
          <a:endParaRPr lang="en-GB"/>
        </a:p>
      </dgm:t>
    </dgm:pt>
    <dgm:pt modelId="{EDC1D15A-6A2D-4030-8AF8-29B64909BA6F}">
      <dgm:prSet/>
      <dgm:spPr/>
      <dgm:t>
        <a:bodyPr/>
        <a:lstStyle/>
        <a:p>
          <a:pPr rtl="0"/>
          <a:r>
            <a:rPr lang="en-GB" dirty="0" smtClean="0"/>
            <a:t>Those standards currently assigned to the widest and highest cost funding band will be allocated to a new band within this range. Taking into account:</a:t>
          </a:r>
          <a:endParaRPr lang="en-GB" dirty="0"/>
        </a:p>
      </dgm:t>
    </dgm:pt>
    <dgm:pt modelId="{3757647B-DD76-41DC-93E7-12B2A907117A}" type="parTrans" cxnId="{94CF9B4F-C607-4BDB-A492-22814C079090}">
      <dgm:prSet/>
      <dgm:spPr/>
      <dgm:t>
        <a:bodyPr/>
        <a:lstStyle/>
        <a:p>
          <a:endParaRPr lang="en-GB"/>
        </a:p>
      </dgm:t>
    </dgm:pt>
    <dgm:pt modelId="{F95C6B06-97F8-4687-B9EC-EA152317C821}" type="sibTrans" cxnId="{94CF9B4F-C607-4BDB-A492-22814C079090}">
      <dgm:prSet/>
      <dgm:spPr/>
      <dgm:t>
        <a:bodyPr/>
        <a:lstStyle/>
        <a:p>
          <a:endParaRPr lang="en-GB"/>
        </a:p>
      </dgm:t>
    </dgm:pt>
    <dgm:pt modelId="{81AF6803-6B98-461D-8D84-8CB7010DBFBC}">
      <dgm:prSet/>
      <dgm:spPr/>
      <dgm:t>
        <a:bodyPr/>
        <a:lstStyle/>
        <a:p>
          <a:pPr rtl="0"/>
          <a:r>
            <a:rPr lang="en-GB" dirty="0" smtClean="0"/>
            <a:t>Actual prices employers have negotiated with providers.</a:t>
          </a:r>
          <a:endParaRPr lang="en-GB" dirty="0"/>
        </a:p>
      </dgm:t>
    </dgm:pt>
    <dgm:pt modelId="{3596281B-1B25-40A3-A44A-FCFE7F7E94E1}" type="parTrans" cxnId="{94B42194-0A9C-4C1E-A06F-D0F4668003A7}">
      <dgm:prSet/>
      <dgm:spPr/>
      <dgm:t>
        <a:bodyPr/>
        <a:lstStyle/>
        <a:p>
          <a:endParaRPr lang="en-GB"/>
        </a:p>
      </dgm:t>
    </dgm:pt>
    <dgm:pt modelId="{73574D86-7903-4125-A195-2D69F229E771}" type="sibTrans" cxnId="{94B42194-0A9C-4C1E-A06F-D0F4668003A7}">
      <dgm:prSet/>
      <dgm:spPr/>
      <dgm:t>
        <a:bodyPr/>
        <a:lstStyle/>
        <a:p>
          <a:endParaRPr lang="en-GB"/>
        </a:p>
      </dgm:t>
    </dgm:pt>
    <dgm:pt modelId="{6AAE6BE8-8220-4719-93DD-8CB72E879DF2}">
      <dgm:prSet/>
      <dgm:spPr/>
      <dgm:t>
        <a:bodyPr/>
        <a:lstStyle/>
        <a:p>
          <a:pPr rtl="0"/>
          <a:r>
            <a:rPr lang="en-GB" smtClean="0"/>
            <a:t>Evidence from Trailblazer employers on the estimated costs eligible apprenticeship training</a:t>
          </a:r>
          <a:endParaRPr lang="en-GB"/>
        </a:p>
      </dgm:t>
    </dgm:pt>
    <dgm:pt modelId="{4FAA73A6-9712-4D1C-92F7-B44E5F3592AB}" type="parTrans" cxnId="{E038CAAE-2B6D-481E-80A2-DDF5AFF05F0F}">
      <dgm:prSet/>
      <dgm:spPr/>
      <dgm:t>
        <a:bodyPr/>
        <a:lstStyle/>
        <a:p>
          <a:endParaRPr lang="en-GB"/>
        </a:p>
      </dgm:t>
    </dgm:pt>
    <dgm:pt modelId="{ADE66C6E-6309-491E-9120-FE146C63956A}" type="sibTrans" cxnId="{E038CAAE-2B6D-481E-80A2-DDF5AFF05F0F}">
      <dgm:prSet/>
      <dgm:spPr/>
      <dgm:t>
        <a:bodyPr/>
        <a:lstStyle/>
        <a:p>
          <a:endParaRPr lang="en-GB"/>
        </a:p>
      </dgm:t>
    </dgm:pt>
    <dgm:pt modelId="{C07AFA91-F061-41AE-A285-A7EFB2E75117}">
      <dgm:prSet/>
      <dgm:spPr/>
      <dgm:t>
        <a:bodyPr/>
        <a:lstStyle/>
        <a:p>
          <a:pPr rtl="0"/>
          <a:r>
            <a:rPr lang="en-GB" dirty="0" smtClean="0"/>
            <a:t>The funding bands set for equivalent frameworks</a:t>
          </a:r>
          <a:endParaRPr lang="en-GB" dirty="0"/>
        </a:p>
      </dgm:t>
    </dgm:pt>
    <dgm:pt modelId="{26AFA467-D663-4364-95CC-B0CB394A0592}" type="parTrans" cxnId="{CCBCA113-9756-4152-8EA3-CB0B1684B23F}">
      <dgm:prSet/>
      <dgm:spPr/>
      <dgm:t>
        <a:bodyPr/>
        <a:lstStyle/>
        <a:p>
          <a:endParaRPr lang="en-GB"/>
        </a:p>
      </dgm:t>
    </dgm:pt>
    <dgm:pt modelId="{6EFC2E94-CB6B-4E38-A3C5-47AEC3602F1C}" type="sibTrans" cxnId="{CCBCA113-9756-4152-8EA3-CB0B1684B23F}">
      <dgm:prSet/>
      <dgm:spPr/>
      <dgm:t>
        <a:bodyPr/>
        <a:lstStyle/>
        <a:p>
          <a:endParaRPr lang="en-GB"/>
        </a:p>
      </dgm:t>
    </dgm:pt>
    <dgm:pt modelId="{552B0084-7BDB-485D-A4F6-43E954CDC387}">
      <dgm:prSet/>
      <dgm:spPr/>
      <dgm:t>
        <a:bodyPr/>
        <a:lstStyle/>
        <a:p>
          <a:pPr rtl="0"/>
          <a:r>
            <a:rPr lang="en-GB" smtClean="0"/>
            <a:t>The level and nature of the training, and consistency across similar types of apprenticeship standard.   </a:t>
          </a:r>
          <a:endParaRPr lang="en-GB"/>
        </a:p>
      </dgm:t>
    </dgm:pt>
    <dgm:pt modelId="{4ACF886C-DFE9-4F19-B083-09C4AF26874A}" type="parTrans" cxnId="{B433DD2E-5BF8-4911-8E3D-FE7FC701A3E0}">
      <dgm:prSet/>
      <dgm:spPr/>
      <dgm:t>
        <a:bodyPr/>
        <a:lstStyle/>
        <a:p>
          <a:endParaRPr lang="en-GB"/>
        </a:p>
      </dgm:t>
    </dgm:pt>
    <dgm:pt modelId="{B77E9C8D-EB69-4757-B592-486B1FDBA0CF}" type="sibTrans" cxnId="{B433DD2E-5BF8-4911-8E3D-FE7FC701A3E0}">
      <dgm:prSet/>
      <dgm:spPr/>
      <dgm:t>
        <a:bodyPr/>
        <a:lstStyle/>
        <a:p>
          <a:endParaRPr lang="en-GB"/>
        </a:p>
      </dgm:t>
    </dgm:pt>
    <dgm:pt modelId="{099FD619-544A-4BED-8B38-62D6A5B6D78C}" type="pres">
      <dgm:prSet presAssocID="{928013B6-504E-44B5-A011-B6F1785A38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6A3487B-0975-40E7-9858-4F105FC08E89}" type="pres">
      <dgm:prSet presAssocID="{3479BF18-3DAA-4029-AE9A-2F3F99AB270B}" presName="composite" presStyleCnt="0"/>
      <dgm:spPr/>
    </dgm:pt>
    <dgm:pt modelId="{6B9555CD-1E06-423F-9236-85F54EB0F601}" type="pres">
      <dgm:prSet presAssocID="{3479BF18-3DAA-4029-AE9A-2F3F99AB270B}" presName="parTx" presStyleLbl="alignNode1" presStyleIdx="0" presStyleCnt="1" custLinFactNeighborX="61" custLinFactNeighborY="-7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06D287-4F23-43BE-B625-47761CABCACB}" type="pres">
      <dgm:prSet presAssocID="{3479BF18-3DAA-4029-AE9A-2F3F99AB270B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F25CA22-80B4-43C5-895A-0B7F79A391C2}" type="presOf" srcId="{81AF6803-6B98-461D-8D84-8CB7010DBFBC}" destId="{AA06D287-4F23-43BE-B625-47761CABCACB}" srcOrd="0" destOrd="2" presId="urn:microsoft.com/office/officeart/2005/8/layout/hList1"/>
    <dgm:cxn modelId="{751FA9C4-5609-469F-B180-BDFE459C2517}" type="presOf" srcId="{3479BF18-3DAA-4029-AE9A-2F3F99AB270B}" destId="{6B9555CD-1E06-423F-9236-85F54EB0F601}" srcOrd="0" destOrd="0" presId="urn:microsoft.com/office/officeart/2005/8/layout/hList1"/>
    <dgm:cxn modelId="{D1FA5C9F-41CC-423A-B775-85AB5E893054}" type="presOf" srcId="{928013B6-504E-44B5-A011-B6F1785A3829}" destId="{099FD619-544A-4BED-8B38-62D6A5B6D78C}" srcOrd="0" destOrd="0" presId="urn:microsoft.com/office/officeart/2005/8/layout/hList1"/>
    <dgm:cxn modelId="{6FDD84AE-B98C-413B-A103-EB95E6501852}" type="presOf" srcId="{A3CC140A-CB85-45D4-9F52-08DE908696A0}" destId="{AA06D287-4F23-43BE-B625-47761CABCACB}" srcOrd="0" destOrd="0" presId="urn:microsoft.com/office/officeart/2005/8/layout/hList1"/>
    <dgm:cxn modelId="{A6B5DC16-DDF7-49A9-8ABB-ED70EC15C1A3}" type="presOf" srcId="{C07AFA91-F061-41AE-A285-A7EFB2E75117}" destId="{AA06D287-4F23-43BE-B625-47761CABCACB}" srcOrd="0" destOrd="4" presId="urn:microsoft.com/office/officeart/2005/8/layout/hList1"/>
    <dgm:cxn modelId="{048E0128-8222-4537-86AD-BB768B8748B1}" type="presOf" srcId="{6AAE6BE8-8220-4719-93DD-8CB72E879DF2}" destId="{AA06D287-4F23-43BE-B625-47761CABCACB}" srcOrd="0" destOrd="3" presId="urn:microsoft.com/office/officeart/2005/8/layout/hList1"/>
    <dgm:cxn modelId="{DF5A7645-CF86-4EB0-9C49-06F77FB3B969}" srcId="{928013B6-504E-44B5-A011-B6F1785A3829}" destId="{3479BF18-3DAA-4029-AE9A-2F3F99AB270B}" srcOrd="0" destOrd="0" parTransId="{43466F1B-7E4C-4E5D-95E4-6EE16E5CB153}" sibTransId="{A9BEDDDA-6B12-49AB-BAB1-C836A8E48405}"/>
    <dgm:cxn modelId="{94CF9B4F-C607-4BDB-A492-22814C079090}" srcId="{3479BF18-3DAA-4029-AE9A-2F3F99AB270B}" destId="{EDC1D15A-6A2D-4030-8AF8-29B64909BA6F}" srcOrd="1" destOrd="0" parTransId="{3757647B-DD76-41DC-93E7-12B2A907117A}" sibTransId="{F95C6B06-97F8-4687-B9EC-EA152317C821}"/>
    <dgm:cxn modelId="{B433DD2E-5BF8-4911-8E3D-FE7FC701A3E0}" srcId="{EDC1D15A-6A2D-4030-8AF8-29B64909BA6F}" destId="{552B0084-7BDB-485D-A4F6-43E954CDC387}" srcOrd="3" destOrd="0" parTransId="{4ACF886C-DFE9-4F19-B083-09C4AF26874A}" sibTransId="{B77E9C8D-EB69-4757-B592-486B1FDBA0CF}"/>
    <dgm:cxn modelId="{94B42194-0A9C-4C1E-A06F-D0F4668003A7}" srcId="{EDC1D15A-6A2D-4030-8AF8-29B64909BA6F}" destId="{81AF6803-6B98-461D-8D84-8CB7010DBFBC}" srcOrd="0" destOrd="0" parTransId="{3596281B-1B25-40A3-A44A-FCFE7F7E94E1}" sibTransId="{73574D86-7903-4125-A195-2D69F229E771}"/>
    <dgm:cxn modelId="{CCBCA113-9756-4152-8EA3-CB0B1684B23F}" srcId="{EDC1D15A-6A2D-4030-8AF8-29B64909BA6F}" destId="{C07AFA91-F061-41AE-A285-A7EFB2E75117}" srcOrd="2" destOrd="0" parTransId="{26AFA467-D663-4364-95CC-B0CB394A0592}" sibTransId="{6EFC2E94-CB6B-4E38-A3C5-47AEC3602F1C}"/>
    <dgm:cxn modelId="{0247BB7E-03B8-43B7-85EC-4B3E8C179F72}" srcId="{3479BF18-3DAA-4029-AE9A-2F3F99AB270B}" destId="{A3CC140A-CB85-45D4-9F52-08DE908696A0}" srcOrd="0" destOrd="0" parTransId="{FF99E161-1E38-4FA8-82E4-C5F27A32DF76}" sibTransId="{F7D425BD-F3E6-4B33-BFB8-E2A243DE0DC0}"/>
    <dgm:cxn modelId="{4CCFA730-DA19-4447-B6C9-D14321144A07}" type="presOf" srcId="{552B0084-7BDB-485D-A4F6-43E954CDC387}" destId="{AA06D287-4F23-43BE-B625-47761CABCACB}" srcOrd="0" destOrd="5" presId="urn:microsoft.com/office/officeart/2005/8/layout/hList1"/>
    <dgm:cxn modelId="{3E714B83-1D00-428D-8848-5FB8856BA31A}" type="presOf" srcId="{EDC1D15A-6A2D-4030-8AF8-29B64909BA6F}" destId="{AA06D287-4F23-43BE-B625-47761CABCACB}" srcOrd="0" destOrd="1" presId="urn:microsoft.com/office/officeart/2005/8/layout/hList1"/>
    <dgm:cxn modelId="{E038CAAE-2B6D-481E-80A2-DDF5AFF05F0F}" srcId="{EDC1D15A-6A2D-4030-8AF8-29B64909BA6F}" destId="{6AAE6BE8-8220-4719-93DD-8CB72E879DF2}" srcOrd="1" destOrd="0" parTransId="{4FAA73A6-9712-4D1C-92F7-B44E5F3592AB}" sibTransId="{ADE66C6E-6309-491E-9120-FE146C63956A}"/>
    <dgm:cxn modelId="{0D540BD2-6CCA-4F4F-966B-378D06DDC879}" type="presParOf" srcId="{099FD619-544A-4BED-8B38-62D6A5B6D78C}" destId="{26A3487B-0975-40E7-9858-4F105FC08E89}" srcOrd="0" destOrd="0" presId="urn:microsoft.com/office/officeart/2005/8/layout/hList1"/>
    <dgm:cxn modelId="{AD6CE148-E387-4976-BA14-E8AAD1D7C369}" type="presParOf" srcId="{26A3487B-0975-40E7-9858-4F105FC08E89}" destId="{6B9555CD-1E06-423F-9236-85F54EB0F601}" srcOrd="0" destOrd="0" presId="urn:microsoft.com/office/officeart/2005/8/layout/hList1"/>
    <dgm:cxn modelId="{59D416C0-1A3B-48AB-85F3-C55F101E7DE2}" type="presParOf" srcId="{26A3487B-0975-40E7-9858-4F105FC08E89}" destId="{AA06D287-4F23-43BE-B625-47761CABCAC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65BA8-8413-48C6-9CB1-44AB3F49AE1A}">
      <dsp:nvSpPr>
        <dsp:cNvPr id="0" name=""/>
        <dsp:cNvSpPr/>
      </dsp:nvSpPr>
      <dsp:spPr>
        <a:xfrm>
          <a:off x="0" y="81819"/>
          <a:ext cx="864096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Context to apprenticeship reforms</a:t>
          </a:r>
          <a:endParaRPr lang="en-GB" sz="2300" kern="1200" dirty="0"/>
        </a:p>
      </dsp:txBody>
      <dsp:txXfrm>
        <a:off x="26930" y="108749"/>
        <a:ext cx="8587100" cy="497795"/>
      </dsp:txXfrm>
    </dsp:sp>
    <dsp:sp modelId="{400C8C65-E46D-40C8-B116-B2F42063E785}">
      <dsp:nvSpPr>
        <dsp:cNvPr id="0" name=""/>
        <dsp:cNvSpPr/>
      </dsp:nvSpPr>
      <dsp:spPr>
        <a:xfrm>
          <a:off x="0" y="679335"/>
          <a:ext cx="864096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Reforms and the apprenticeship levy</a:t>
          </a:r>
          <a:endParaRPr lang="en-GB" sz="2300" kern="1200" dirty="0"/>
        </a:p>
      </dsp:txBody>
      <dsp:txXfrm>
        <a:off x="26930" y="706265"/>
        <a:ext cx="8587100" cy="497795"/>
      </dsp:txXfrm>
    </dsp:sp>
    <dsp:sp modelId="{B9D03980-9301-4407-A663-42A549934303}">
      <dsp:nvSpPr>
        <dsp:cNvPr id="0" name=""/>
        <dsp:cNvSpPr/>
      </dsp:nvSpPr>
      <dsp:spPr>
        <a:xfrm>
          <a:off x="0" y="1310262"/>
          <a:ext cx="864096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What is the apprenticeship levy?</a:t>
          </a:r>
          <a:endParaRPr lang="en-GB" sz="2300" kern="1200" dirty="0"/>
        </a:p>
      </dsp:txBody>
      <dsp:txXfrm>
        <a:off x="26930" y="1337192"/>
        <a:ext cx="8587100" cy="497795"/>
      </dsp:txXfrm>
    </dsp:sp>
    <dsp:sp modelId="{9651D3B6-CE39-43E8-A546-657EBC98EC7E}">
      <dsp:nvSpPr>
        <dsp:cNvPr id="0" name=""/>
        <dsp:cNvSpPr/>
      </dsp:nvSpPr>
      <dsp:spPr>
        <a:xfrm>
          <a:off x="0" y="1935504"/>
          <a:ext cx="864096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Paying and using the levy</a:t>
          </a:r>
          <a:endParaRPr lang="en-GB" sz="2300" kern="1200" dirty="0"/>
        </a:p>
      </dsp:txBody>
      <dsp:txXfrm>
        <a:off x="26930" y="1962434"/>
        <a:ext cx="8587100" cy="497795"/>
      </dsp:txXfrm>
    </dsp:sp>
    <dsp:sp modelId="{12802FD5-329B-492E-B068-C012FD28DFCD}">
      <dsp:nvSpPr>
        <dsp:cNvPr id="0" name=""/>
        <dsp:cNvSpPr/>
      </dsp:nvSpPr>
      <dsp:spPr>
        <a:xfrm>
          <a:off x="0" y="2553399"/>
          <a:ext cx="864096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Latest policy announcements</a:t>
          </a:r>
          <a:endParaRPr lang="en-GB" sz="2300" kern="1200" dirty="0"/>
        </a:p>
      </dsp:txBody>
      <dsp:txXfrm>
        <a:off x="26930" y="2580329"/>
        <a:ext cx="8587100" cy="497795"/>
      </dsp:txXfrm>
    </dsp:sp>
    <dsp:sp modelId="{CB1D266B-3A18-4E3A-8239-643722EDD477}">
      <dsp:nvSpPr>
        <dsp:cNvPr id="0" name=""/>
        <dsp:cNvSpPr/>
      </dsp:nvSpPr>
      <dsp:spPr>
        <a:xfrm>
          <a:off x="0" y="3171294"/>
          <a:ext cx="864096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Reminder of previous announcements</a:t>
          </a:r>
          <a:endParaRPr lang="en-GB" sz="2300" kern="1200" dirty="0"/>
        </a:p>
      </dsp:txBody>
      <dsp:txXfrm>
        <a:off x="26930" y="3198224"/>
        <a:ext cx="8587100" cy="497795"/>
      </dsp:txXfrm>
    </dsp:sp>
    <dsp:sp modelId="{58D8CFB2-1E1A-41E4-AB4F-C8E6335B5349}">
      <dsp:nvSpPr>
        <dsp:cNvPr id="0" name=""/>
        <dsp:cNvSpPr/>
      </dsp:nvSpPr>
      <dsp:spPr>
        <a:xfrm>
          <a:off x="0" y="3789189"/>
          <a:ext cx="864096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The DAS and Institute for Apprenticeships</a:t>
          </a:r>
          <a:endParaRPr lang="en-GB" sz="2300" kern="1200" dirty="0"/>
        </a:p>
      </dsp:txBody>
      <dsp:txXfrm>
        <a:off x="26930" y="3816119"/>
        <a:ext cx="8587100" cy="497795"/>
      </dsp:txXfrm>
    </dsp:sp>
    <dsp:sp modelId="{C2DF6C42-4C17-47F1-93F1-38B064F4BFD3}">
      <dsp:nvSpPr>
        <dsp:cNvPr id="0" name=""/>
        <dsp:cNvSpPr/>
      </dsp:nvSpPr>
      <dsp:spPr>
        <a:xfrm>
          <a:off x="0" y="4407084"/>
          <a:ext cx="864096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What you can do now and next steps</a:t>
          </a:r>
          <a:endParaRPr lang="en-GB" sz="2300" kern="1200" dirty="0"/>
        </a:p>
      </dsp:txBody>
      <dsp:txXfrm>
        <a:off x="26930" y="4434014"/>
        <a:ext cx="8587100" cy="497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76649-15D4-4596-AA86-B9EC54546DB4}">
      <dsp:nvSpPr>
        <dsp:cNvPr id="0" name=""/>
        <dsp:cNvSpPr/>
      </dsp:nvSpPr>
      <dsp:spPr>
        <a:xfrm>
          <a:off x="0" y="40240"/>
          <a:ext cx="8714168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smtClean="0"/>
            <a:t>Starts on </a:t>
          </a:r>
          <a:r>
            <a:rPr lang="en-GB" sz="2600" b="1" kern="1200" smtClean="0"/>
            <a:t>6 April 2017, </a:t>
          </a:r>
          <a:r>
            <a:rPr lang="en-GB" sz="2600" kern="1200" smtClean="0"/>
            <a:t>at a rate of</a:t>
          </a:r>
          <a:br>
            <a:rPr lang="en-GB" sz="2600" kern="1200" smtClean="0"/>
          </a:br>
          <a:r>
            <a:rPr lang="en-GB" sz="2600" b="1" kern="1200" smtClean="0"/>
            <a:t>0.5% of pay bill, </a:t>
          </a:r>
          <a:r>
            <a:rPr lang="en-GB" sz="2600" kern="1200" smtClean="0"/>
            <a:t>paid through PAYE</a:t>
          </a:r>
          <a:endParaRPr lang="en-GB" sz="2600" kern="1200"/>
        </a:p>
      </dsp:txBody>
      <dsp:txXfrm>
        <a:off x="50489" y="90729"/>
        <a:ext cx="8613190" cy="933302"/>
      </dsp:txXfrm>
    </dsp:sp>
    <dsp:sp modelId="{E0BFCFD0-49E9-4384-87EA-D309398F87C6}">
      <dsp:nvSpPr>
        <dsp:cNvPr id="0" name=""/>
        <dsp:cNvSpPr/>
      </dsp:nvSpPr>
      <dsp:spPr>
        <a:xfrm>
          <a:off x="0" y="1149400"/>
          <a:ext cx="8714168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smtClean="0"/>
            <a:t>Applies to all </a:t>
          </a:r>
          <a:r>
            <a:rPr lang="en-GB" sz="2600" b="1" kern="1200" smtClean="0"/>
            <a:t>UK employers </a:t>
          </a:r>
          <a:r>
            <a:rPr lang="en-GB" sz="2600" kern="1200" smtClean="0"/>
            <a:t>in</a:t>
          </a:r>
          <a:br>
            <a:rPr lang="en-GB" sz="2600" kern="1200" smtClean="0"/>
          </a:br>
          <a:r>
            <a:rPr lang="en-GB" sz="2600" kern="1200" smtClean="0"/>
            <a:t>all sectors</a:t>
          </a:r>
          <a:endParaRPr lang="en-GB" sz="2600" kern="1200"/>
        </a:p>
      </dsp:txBody>
      <dsp:txXfrm>
        <a:off x="50489" y="1199889"/>
        <a:ext cx="8613190" cy="933302"/>
      </dsp:txXfrm>
    </dsp:sp>
    <dsp:sp modelId="{4DF7C99E-AC9A-43A1-A5CE-E211FF73657C}">
      <dsp:nvSpPr>
        <dsp:cNvPr id="0" name=""/>
        <dsp:cNvSpPr/>
      </dsp:nvSpPr>
      <dsp:spPr>
        <a:xfrm>
          <a:off x="0" y="2258560"/>
          <a:ext cx="8714168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smtClean="0"/>
            <a:t>£15,000 allowance is </a:t>
          </a:r>
          <a:r>
            <a:rPr lang="en-GB" sz="2600" b="1" kern="1200" smtClean="0"/>
            <a:t>not a cash</a:t>
          </a:r>
          <a:br>
            <a:rPr lang="en-GB" sz="2600" b="1" kern="1200" smtClean="0"/>
          </a:br>
          <a:r>
            <a:rPr lang="en-GB" sz="2600" b="1" kern="1200" smtClean="0"/>
            <a:t>payment</a:t>
          </a:r>
          <a:endParaRPr lang="en-GB" sz="2600" kern="1200"/>
        </a:p>
      </dsp:txBody>
      <dsp:txXfrm>
        <a:off x="50489" y="2309049"/>
        <a:ext cx="8613190" cy="933302"/>
      </dsp:txXfrm>
    </dsp:sp>
    <dsp:sp modelId="{0192DF69-EC8E-44A6-B6B5-66D9219D2647}">
      <dsp:nvSpPr>
        <dsp:cNvPr id="0" name=""/>
        <dsp:cNvSpPr/>
      </dsp:nvSpPr>
      <dsp:spPr>
        <a:xfrm>
          <a:off x="0" y="3367721"/>
          <a:ext cx="8714168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smtClean="0"/>
            <a:t>Only 1.3</a:t>
          </a:r>
          <a:r>
            <a:rPr lang="en-GB" sz="2600" b="1" kern="1200" smtClean="0"/>
            <a:t>% of employers </a:t>
          </a:r>
          <a:r>
            <a:rPr lang="en-GB" sz="2600" kern="1200" smtClean="0"/>
            <a:t>will pay</a:t>
          </a:r>
          <a:br>
            <a:rPr lang="en-GB" sz="2600" kern="1200" smtClean="0"/>
          </a:br>
          <a:r>
            <a:rPr lang="en-GB" sz="2600" kern="1200" smtClean="0"/>
            <a:t>the levy</a:t>
          </a:r>
          <a:endParaRPr lang="en-GB" sz="2600" kern="1200"/>
        </a:p>
      </dsp:txBody>
      <dsp:txXfrm>
        <a:off x="50489" y="3418210"/>
        <a:ext cx="8613190" cy="9333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293E1-03ED-43E9-8F7D-3035CC3DEEA6}">
      <dsp:nvSpPr>
        <dsp:cNvPr id="0" name=""/>
        <dsp:cNvSpPr/>
      </dsp:nvSpPr>
      <dsp:spPr>
        <a:xfrm>
          <a:off x="72012" y="2316"/>
          <a:ext cx="8568941" cy="861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Levied employers buying training from May 2017</a:t>
          </a:r>
          <a:endParaRPr lang="en-GB" sz="2000" kern="1200" dirty="0"/>
        </a:p>
      </dsp:txBody>
      <dsp:txXfrm>
        <a:off x="114048" y="44352"/>
        <a:ext cx="8484869" cy="777048"/>
      </dsp:txXfrm>
    </dsp:sp>
    <dsp:sp modelId="{F5364878-DB3C-4FE8-8B47-4AA3273CDC72}">
      <dsp:nvSpPr>
        <dsp:cNvPr id="0" name=""/>
        <dsp:cNvSpPr/>
      </dsp:nvSpPr>
      <dsp:spPr>
        <a:xfrm>
          <a:off x="0" y="863436"/>
          <a:ext cx="8712967" cy="166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000" kern="1200" dirty="0" smtClean="0"/>
            <a:t>Can commit to apprenticeship starts from the beginning of May </a:t>
          </a:r>
          <a:endParaRPr lang="en-GB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000" kern="1200" dirty="0" smtClean="0"/>
            <a:t>Funds will automatically leave the digital account on a monthly basis</a:t>
          </a:r>
          <a:endParaRPr lang="en-GB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000" kern="1200" dirty="0" smtClean="0"/>
            <a:t>The cost will be spread over the lifetime of the apprenticeship</a:t>
          </a:r>
          <a:endParaRPr lang="en-GB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000" kern="1200" dirty="0" smtClean="0"/>
            <a:t>We will hold back 20% of the total cost, to be paid on completion of the apprenticeship.</a:t>
          </a:r>
          <a:endParaRPr lang="en-GB" sz="2000" kern="1200" dirty="0"/>
        </a:p>
      </dsp:txBody>
      <dsp:txXfrm>
        <a:off x="0" y="863436"/>
        <a:ext cx="8712967" cy="1666350"/>
      </dsp:txXfrm>
    </dsp:sp>
    <dsp:sp modelId="{DF25A52B-233B-4511-97EA-550E4933BB0F}">
      <dsp:nvSpPr>
        <dsp:cNvPr id="0" name=""/>
        <dsp:cNvSpPr/>
      </dsp:nvSpPr>
      <dsp:spPr>
        <a:xfrm>
          <a:off x="144025" y="2529787"/>
          <a:ext cx="8424916" cy="861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Non-levied employers buying training from May 2017</a:t>
          </a:r>
          <a:endParaRPr lang="en-GB" sz="2000" kern="1200" dirty="0"/>
        </a:p>
      </dsp:txBody>
      <dsp:txXfrm>
        <a:off x="186061" y="2571823"/>
        <a:ext cx="8340844" cy="777048"/>
      </dsp:txXfrm>
    </dsp:sp>
    <dsp:sp modelId="{CFAC032E-E5C6-49CD-AC4C-3AFAD6474145}">
      <dsp:nvSpPr>
        <dsp:cNvPr id="0" name=""/>
        <dsp:cNvSpPr/>
      </dsp:nvSpPr>
      <dsp:spPr>
        <a:xfrm>
          <a:off x="0" y="3390906"/>
          <a:ext cx="8712967" cy="76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000" kern="1200" dirty="0" smtClean="0"/>
            <a:t>Continue to make payments direct to providers</a:t>
          </a:r>
          <a:endParaRPr lang="en-GB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000" kern="1200" dirty="0" smtClean="0"/>
            <a:t>Move onto the digital system at a later date</a:t>
          </a:r>
          <a:endParaRPr lang="en-GB" sz="2000" kern="1200" dirty="0"/>
        </a:p>
      </dsp:txBody>
      <dsp:txXfrm>
        <a:off x="0" y="3390906"/>
        <a:ext cx="8712967" cy="761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A23C8-DD0E-4C2D-919B-F415FC79E34B}">
      <dsp:nvSpPr>
        <dsp:cNvPr id="0" name=""/>
        <dsp:cNvSpPr/>
      </dsp:nvSpPr>
      <dsp:spPr>
        <a:xfrm>
          <a:off x="0" y="582"/>
          <a:ext cx="8568952" cy="713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New funding system comes into effect on 1 May 2017</a:t>
          </a:r>
          <a:endParaRPr lang="en-GB" sz="2000" b="1" kern="1200" dirty="0"/>
        </a:p>
      </dsp:txBody>
      <dsp:txXfrm>
        <a:off x="34807" y="35389"/>
        <a:ext cx="8499338" cy="643421"/>
      </dsp:txXfrm>
    </dsp:sp>
    <dsp:sp modelId="{9B9F111A-EA0E-400C-8AC3-D17B97F03245}">
      <dsp:nvSpPr>
        <dsp:cNvPr id="0" name=""/>
        <dsp:cNvSpPr/>
      </dsp:nvSpPr>
      <dsp:spPr>
        <a:xfrm>
          <a:off x="0" y="727124"/>
          <a:ext cx="8568952" cy="713035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kern="1200" dirty="0" smtClean="0">
              <a:solidFill>
                <a:schemeClr val="tx1"/>
              </a:solidFill>
            </a:rPr>
            <a:t>Apprenticeships started before 1 May will be funded through to completion according to the existing rules</a:t>
          </a:r>
          <a:endParaRPr lang="en-GB" sz="2000" b="0" kern="1200" dirty="0">
            <a:solidFill>
              <a:schemeClr val="tx1"/>
            </a:solidFill>
          </a:endParaRPr>
        </a:p>
      </dsp:txBody>
      <dsp:txXfrm>
        <a:off x="34807" y="761931"/>
        <a:ext cx="8499338" cy="6434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83B18-3715-4D27-A813-13E701771650}">
      <dsp:nvSpPr>
        <dsp:cNvPr id="0" name=""/>
        <dsp:cNvSpPr/>
      </dsp:nvSpPr>
      <dsp:spPr>
        <a:xfrm>
          <a:off x="0" y="136896"/>
          <a:ext cx="8640960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We will allocate each individual framework pathway to:</a:t>
          </a:r>
          <a:endParaRPr lang="en-GB" sz="2000" kern="1200" dirty="0"/>
        </a:p>
      </dsp:txBody>
      <dsp:txXfrm>
        <a:off x="0" y="136896"/>
        <a:ext cx="8640960" cy="576000"/>
      </dsp:txXfrm>
    </dsp:sp>
    <dsp:sp modelId="{EFEABDA0-975A-419E-BDC4-2037A0E94CF1}">
      <dsp:nvSpPr>
        <dsp:cNvPr id="0" name=""/>
        <dsp:cNvSpPr/>
      </dsp:nvSpPr>
      <dsp:spPr>
        <a:xfrm>
          <a:off x="0" y="712896"/>
          <a:ext cx="8640960" cy="87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the nearest funding band based on the current rate of funding the government pays providers for training adult apprentices but with some extra support…</a:t>
          </a:r>
          <a:endParaRPr lang="en-GB" sz="2000" kern="1200" dirty="0"/>
        </a:p>
      </dsp:txBody>
      <dsp:txXfrm>
        <a:off x="0" y="712896"/>
        <a:ext cx="8640960" cy="878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1DAF5-5366-41FB-80EB-E534B63DFA80}">
      <dsp:nvSpPr>
        <dsp:cNvPr id="0" name=""/>
        <dsp:cNvSpPr/>
      </dsp:nvSpPr>
      <dsp:spPr>
        <a:xfrm>
          <a:off x="0" y="0"/>
          <a:ext cx="8784978" cy="992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Apprenticeship standards are employer-designed and offer employers and apprentices a more robust and relevant training experience.</a:t>
          </a:r>
          <a:endParaRPr lang="en-GB" sz="1800" kern="1200" dirty="0"/>
        </a:p>
      </dsp:txBody>
      <dsp:txXfrm>
        <a:off x="48433" y="48433"/>
        <a:ext cx="8688112" cy="895294"/>
      </dsp:txXfrm>
    </dsp:sp>
    <dsp:sp modelId="{D352ACD0-172E-4A7C-9E17-9ADF2E7F3DB8}">
      <dsp:nvSpPr>
        <dsp:cNvPr id="0" name=""/>
        <dsp:cNvSpPr/>
      </dsp:nvSpPr>
      <dsp:spPr>
        <a:xfrm>
          <a:off x="0" y="1156439"/>
          <a:ext cx="8784978" cy="992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Recognised in the funding system by allocating higher funding bands to apprenticeship standards, relative to equivalent frameworks, where appropriate.</a:t>
          </a:r>
          <a:endParaRPr lang="en-GB" sz="1800" kern="1200" dirty="0"/>
        </a:p>
      </dsp:txBody>
      <dsp:txXfrm>
        <a:off x="48433" y="1204872"/>
        <a:ext cx="8688112" cy="8952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555CD-1E06-423F-9236-85F54EB0F601}">
      <dsp:nvSpPr>
        <dsp:cNvPr id="0" name=""/>
        <dsp:cNvSpPr/>
      </dsp:nvSpPr>
      <dsp:spPr>
        <a:xfrm>
          <a:off x="0" y="108742"/>
          <a:ext cx="8784978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Principles</a:t>
          </a:r>
          <a:endParaRPr lang="en-GB" sz="1500" kern="1200" dirty="0"/>
        </a:p>
      </dsp:txBody>
      <dsp:txXfrm>
        <a:off x="0" y="108742"/>
        <a:ext cx="8784978" cy="432000"/>
      </dsp:txXfrm>
    </dsp:sp>
    <dsp:sp modelId="{AA06D287-4F23-43BE-B625-47761CABCACB}">
      <dsp:nvSpPr>
        <dsp:cNvPr id="0" name=""/>
        <dsp:cNvSpPr/>
      </dsp:nvSpPr>
      <dsp:spPr>
        <a:xfrm>
          <a:off x="0" y="544185"/>
          <a:ext cx="8784978" cy="18528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Lower cost standards should be allocated to the nearest funding band</a:t>
          </a:r>
          <a:endParaRPr lang="en-GB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Those standards currently assigned to the widest and highest cost funding band will be allocated to a new band within this range. Taking into account:</a:t>
          </a:r>
          <a:endParaRPr lang="en-GB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Actual prices employers have negotiated with providers.</a:t>
          </a:r>
          <a:endParaRPr lang="en-GB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smtClean="0"/>
            <a:t>Evidence from Trailblazer employers on the estimated costs eligible apprenticeship training</a:t>
          </a:r>
          <a:endParaRPr lang="en-GB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The funding bands set for equivalent frameworks</a:t>
          </a:r>
          <a:endParaRPr lang="en-GB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smtClean="0"/>
            <a:t>The level and nature of the training, and consistency across similar types of apprenticeship standard.   </a:t>
          </a:r>
          <a:endParaRPr lang="en-GB" sz="1500" kern="1200"/>
        </a:p>
      </dsp:txBody>
      <dsp:txXfrm>
        <a:off x="0" y="544185"/>
        <a:ext cx="8784978" cy="1852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701DA-BF19-4FF0-A343-28EBD90148D7}" type="datetimeFigureOut">
              <a:rPr lang="en-GB" smtClean="0"/>
              <a:t>28/10/2016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05350"/>
            <a:ext cx="544576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4D719-8FD2-4F4F-AB6E-201733C85A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14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550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550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004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71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557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23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696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24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696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0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944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212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 b="0" dirty="0" smtClean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449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371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215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05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550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93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B77F-2715-4576-8535-84B49CA98CA8}" type="datetime1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6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18F10-41DA-4624-9269-9B0E0BF5B3DC}" type="datetime1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0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0E65-080F-4FDE-BCD9-389AB51FC8D6}" type="datetime1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53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C59-FA55-4F7B-9920-34A2A6094913}" type="datetime1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6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807B-338D-42E3-96D9-465F0E4B7D64}" type="datetime1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56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7EFC-8045-4D1B-B4C2-66EEC66A246D}" type="datetime1">
              <a:rPr lang="en-GB" smtClean="0"/>
              <a:t>28/10/2016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325C-8559-4E23-A5D6-31C862B5C5FF}" type="datetime1">
              <a:rPr lang="en-GB" smtClean="0"/>
              <a:t>28/10/2016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94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A76-7E5A-4F76-B85F-65827A24195C}" type="datetime1">
              <a:rPr lang="en-GB" smtClean="0"/>
              <a:t>28/10/2016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2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10C6-DC77-4E92-961E-8082B1F7226C}" type="datetime1">
              <a:rPr lang="en-GB" smtClean="0"/>
              <a:t>28/10/2016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9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EE2A-C1AB-4AA6-874A-2DC3BDC7446A}" type="datetime1">
              <a:rPr lang="en-GB" smtClean="0"/>
              <a:t>28/10/2016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38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35D5-2257-4AF8-A547-EC4830A66493}" type="datetime1">
              <a:rPr lang="en-GB" smtClean="0"/>
              <a:t>28/10/2016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37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734C0-F035-4862-A44F-BC6ABC554972}" type="datetime1">
              <a:rPr lang="en-GB" smtClean="0"/>
              <a:t>28/10/2016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46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13" Type="http://schemas.microsoft.com/office/2007/relationships/diagramDrawing" Target="../diagrams/drawing7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6.xml"/><Relationship Id="rId12" Type="http://schemas.openxmlformats.org/officeDocument/2006/relationships/diagramColors" Target="../diagrams/colors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11" Type="http://schemas.openxmlformats.org/officeDocument/2006/relationships/diagramQuickStyle" Target="../diagrams/quickStyle7.xml"/><Relationship Id="rId5" Type="http://schemas.openxmlformats.org/officeDocument/2006/relationships/diagramLayout" Target="../diagrams/layout6.xml"/><Relationship Id="rId10" Type="http://schemas.openxmlformats.org/officeDocument/2006/relationships/diagramLayout" Target="../diagrams/layout7.xml"/><Relationship Id="rId4" Type="http://schemas.openxmlformats.org/officeDocument/2006/relationships/diagramData" Target="../diagrams/data6.xml"/><Relationship Id="rId9" Type="http://schemas.openxmlformats.org/officeDocument/2006/relationships/diagramData" Target="../diagrams/data7.xml"/><Relationship Id="rId1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overnment/publications/draft-legislation-regulations-for-the-calculation-payment-and-recovery-of-the-apprenticehip-levy" TargetMode="External"/><Relationship Id="rId5" Type="http://schemas.openxmlformats.org/officeDocument/2006/relationships/hyperlink" Target="https://estimate-my-apprenticeship-funding.sfa.bis.gov.uk/" TargetMode="External"/><Relationship Id="rId4" Type="http://schemas.openxmlformats.org/officeDocument/2006/relationships/hyperlink" Target="https://www.gov.uk/government/collections/apprenticeship-chang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592"/>
            <a:ext cx="9180512" cy="68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31640" y="272842"/>
            <a:ext cx="66752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 Funding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mage result for get in go f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4" descr="Image result for get in go fa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8" b="81186"/>
          <a:stretch/>
        </p:blipFill>
        <p:spPr bwMode="auto">
          <a:xfrm>
            <a:off x="5436096" y="5301208"/>
            <a:ext cx="2327473" cy="1292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://redhouseacademy.org/image/redhouse/12-814-gigf-logo.jpg/100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301208"/>
            <a:ext cx="3090030" cy="141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03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9512" y="5166191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10</a:t>
            </a:r>
            <a:r>
              <a:rPr lang="en-GB" sz="2400" dirty="0"/>
              <a:t>% </a:t>
            </a:r>
            <a:r>
              <a:rPr lang="en-GB" sz="2400" dirty="0" smtClean="0"/>
              <a:t>government top </a:t>
            </a:r>
            <a:r>
              <a:rPr lang="en-GB" sz="2400" dirty="0"/>
              <a:t>up to monthly funds entering an </a:t>
            </a:r>
            <a:r>
              <a:rPr lang="en-GB" sz="2400" dirty="0" smtClean="0"/>
              <a:t>account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6308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Accessing levy funds to spend on training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133743"/>
            <a:ext cx="864096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prstClr val="black"/>
                </a:solidFill>
              </a:rPr>
              <a:t>Levy funds </a:t>
            </a:r>
            <a:r>
              <a:rPr lang="en-GB" sz="2400" dirty="0">
                <a:solidFill>
                  <a:prstClr val="black"/>
                </a:solidFill>
              </a:rPr>
              <a:t>will be available through a new </a:t>
            </a:r>
            <a:r>
              <a:rPr lang="en-GB" sz="2400" dirty="0" smtClean="0">
                <a:solidFill>
                  <a:prstClr val="black"/>
                </a:solidFill>
              </a:rPr>
              <a:t>digital service </a:t>
            </a:r>
            <a:r>
              <a:rPr lang="en-GB" sz="2400" dirty="0">
                <a:solidFill>
                  <a:prstClr val="black"/>
                </a:solidFill>
              </a:rPr>
              <a:t>on gov.uk</a:t>
            </a:r>
          </a:p>
          <a:p>
            <a:pPr marL="342900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prstClr val="black"/>
                </a:solidFill>
              </a:rPr>
              <a:t>First funds appear in account in late May 2017</a:t>
            </a:r>
          </a:p>
          <a:p>
            <a:pPr marL="342900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prstClr val="black"/>
              </a:solidFill>
            </a:endParaRPr>
          </a:p>
          <a:p>
            <a:pPr marL="342900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644371"/>
              </p:ext>
            </p:extLst>
          </p:nvPr>
        </p:nvGraphicFramePr>
        <p:xfrm>
          <a:off x="232722" y="3334300"/>
          <a:ext cx="853454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70"/>
                <a:gridCol w="4267270"/>
              </a:tblGrid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If 100% of pay bill </a:t>
                      </a:r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is </a:t>
                      </a:r>
                      <a:r>
                        <a:rPr lang="en-GB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paid to employees living in England</a:t>
                      </a:r>
                      <a:endParaRPr lang="en-GB" sz="32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100% of levy payment in digital account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If 80% of pay bill is </a:t>
                      </a: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paid to employees living in </a:t>
                      </a: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England 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0D22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80% of levy payment in digital account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0D22">
                        <a:alpha val="2509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2743837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1800"/>
              </a:spcAft>
            </a:pPr>
            <a:r>
              <a:rPr lang="en-GB" sz="2400" b="1" dirty="0" smtClean="0">
                <a:solidFill>
                  <a:prstClr val="black"/>
                </a:solidFill>
              </a:rPr>
              <a:t>How funds in the account will be calculated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10</a:t>
            </a:fld>
            <a:endParaRPr lang="en-GB"/>
          </a:p>
        </p:txBody>
      </p:sp>
      <p:pic>
        <p:nvPicPr>
          <p:cNvPr id="9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1815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91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5179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Purchasing training – both groups</a:t>
            </a:r>
            <a:endParaRPr lang="en-GB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043904842"/>
              </p:ext>
            </p:extLst>
          </p:nvPr>
        </p:nvGraphicFramePr>
        <p:xfrm>
          <a:off x="251520" y="2564904"/>
          <a:ext cx="8712967" cy="415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29889990"/>
              </p:ext>
            </p:extLst>
          </p:nvPr>
        </p:nvGraphicFramePr>
        <p:xfrm>
          <a:off x="323528" y="1124744"/>
          <a:ext cx="8568952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11</a:t>
            </a:fld>
            <a:endParaRPr lang="en-GB"/>
          </a:p>
        </p:txBody>
      </p:sp>
      <p:pic>
        <p:nvPicPr>
          <p:cNvPr id="9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8" y="6171815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386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4616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What can funds be used for?</a:t>
            </a:r>
            <a:endParaRPr lang="en-GB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930727"/>
              </p:ext>
            </p:extLst>
          </p:nvPr>
        </p:nvGraphicFramePr>
        <p:xfrm>
          <a:off x="303529" y="1130519"/>
          <a:ext cx="8534541" cy="5064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3254"/>
                <a:gridCol w="288032"/>
                <a:gridCol w="4123255"/>
              </a:tblGrid>
              <a:tr h="858321"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Digital funds and government funding </a:t>
                      </a:r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 be used for: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Digital funds and government funding </a:t>
                      </a:r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 not </a:t>
                      </a: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be used for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00D22">
                        <a:alpha val="40000"/>
                      </a:srgb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apprenticeship training and assessment 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against an approved framework or standard 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with an approved training provider and assessment organisation 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up to the funding band maximum for that apprenticeship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wages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travel and subsistence costs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managerial costs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traineeships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work placement programmes 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the costs of setting up an apprenticeship programme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00D22">
                        <a:alpha val="2509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12</a:t>
            </a:fld>
            <a:endParaRPr lang="en-GB"/>
          </a:p>
        </p:txBody>
      </p:sp>
      <p:pic>
        <p:nvPicPr>
          <p:cNvPr id="7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165304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113097" y="3848120"/>
            <a:ext cx="8928992" cy="14202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4513" y="908720"/>
            <a:ext cx="8928992" cy="5830817"/>
            <a:chOff x="94513" y="1150168"/>
            <a:chExt cx="8928992" cy="6182749"/>
          </a:xfrm>
        </p:grpSpPr>
        <p:sp>
          <p:nvSpPr>
            <p:cNvPr id="10" name="Rectangle 9"/>
            <p:cNvSpPr/>
            <p:nvPr/>
          </p:nvSpPr>
          <p:spPr>
            <a:xfrm>
              <a:off x="94513" y="1150168"/>
              <a:ext cx="8928992" cy="149143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4513" y="5826965"/>
              <a:ext cx="8928992" cy="1505952"/>
            </a:xfrm>
            <a:prstGeom prst="rect">
              <a:avLst/>
            </a:prstGeom>
            <a:solidFill>
              <a:srgbClr val="0F243D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-280005" y="6447019"/>
              <a:ext cx="1118372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GB" sz="1300" b="1" dirty="0" smtClean="0">
                  <a:solidFill>
                    <a:prstClr val="white"/>
                  </a:solidFill>
                  <a:cs typeface="Calibri" pitchFamily="34" charset="0"/>
                </a:rPr>
                <a:t>Government</a:t>
              </a:r>
              <a:endParaRPr lang="en-GB" sz="1300" b="1" dirty="0">
                <a:solidFill>
                  <a:prstClr val="white"/>
                </a:solidFill>
                <a:cs typeface="Calibri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-31792" y="4759778"/>
              <a:ext cx="82200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GB" sz="1300" b="1" dirty="0" smtClean="0">
                  <a:solidFill>
                    <a:prstClr val="white"/>
                  </a:solidFill>
                  <a:cs typeface="Calibri" pitchFamily="34" charset="0"/>
                </a:rPr>
                <a:t>Training </a:t>
              </a:r>
              <a:br>
                <a:rPr lang="en-GB" sz="1300" b="1" dirty="0" smtClean="0">
                  <a:solidFill>
                    <a:prstClr val="white"/>
                  </a:solidFill>
                  <a:cs typeface="Calibri" pitchFamily="34" charset="0"/>
                </a:rPr>
              </a:br>
              <a:r>
                <a:rPr lang="en-GB" sz="1300" b="1" dirty="0" smtClean="0">
                  <a:solidFill>
                    <a:prstClr val="white"/>
                  </a:solidFill>
                  <a:cs typeface="Calibri" pitchFamily="34" charset="0"/>
                </a:rPr>
                <a:t>Provider</a:t>
              </a:r>
              <a:endParaRPr lang="en-GB" sz="1300" b="1" dirty="0">
                <a:solidFill>
                  <a:prstClr val="white"/>
                </a:solidFill>
                <a:cs typeface="Calibri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812360" y="4542071"/>
              <a:ext cx="938516" cy="8469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Paid by SFA and balance by employer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1658075" y="1968526"/>
              <a:ext cx="324037" cy="318352"/>
            </a:xfrm>
            <a:prstGeom prst="rightArrow">
              <a:avLst>
                <a:gd name="adj1" fmla="val 100000"/>
                <a:gd name="adj2" fmla="val 3824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86957" y="1638352"/>
              <a:ext cx="1071118" cy="867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HMRC collect levy (PAYE)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31" name="Right Arrow 30"/>
            <p:cNvSpPr/>
            <p:nvPr/>
          </p:nvSpPr>
          <p:spPr>
            <a:xfrm>
              <a:off x="3138274" y="1932686"/>
              <a:ext cx="324037" cy="318352"/>
            </a:xfrm>
            <a:prstGeom prst="rightArrow">
              <a:avLst>
                <a:gd name="adj1" fmla="val 100000"/>
                <a:gd name="adj2" fmla="val 3824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4627744" y="1968525"/>
              <a:ext cx="324037" cy="318352"/>
            </a:xfrm>
            <a:prstGeom prst="rightArrow">
              <a:avLst>
                <a:gd name="adj1" fmla="val 100000"/>
                <a:gd name="adj2" fmla="val 3824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3" name="Right Arrow 32"/>
            <p:cNvSpPr/>
            <p:nvPr/>
          </p:nvSpPr>
          <p:spPr>
            <a:xfrm>
              <a:off x="6084168" y="1968524"/>
              <a:ext cx="324037" cy="318352"/>
            </a:xfrm>
            <a:prstGeom prst="rightArrow">
              <a:avLst>
                <a:gd name="adj1" fmla="val 100000"/>
                <a:gd name="adj2" fmla="val 3824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579467" y="1712478"/>
              <a:ext cx="1048277" cy="8304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Employs </a:t>
              </a:r>
              <a:r>
                <a:rPr lang="en-GB" sz="1200" dirty="0">
                  <a:solidFill>
                    <a:prstClr val="black"/>
                  </a:solidFill>
                </a:rPr>
                <a:t>a</a:t>
              </a:r>
              <a:r>
                <a:rPr lang="en-GB" sz="1200" dirty="0" smtClean="0">
                  <a:solidFill>
                    <a:prstClr val="black"/>
                  </a:solidFill>
                </a:rPr>
                <a:t>pprentice and  </a:t>
              </a:r>
              <a:r>
                <a:rPr lang="en-GB" sz="1200" dirty="0">
                  <a:solidFill>
                    <a:prstClr val="black"/>
                  </a:solidFill>
                </a:rPr>
                <a:t>c</a:t>
              </a:r>
              <a:r>
                <a:rPr lang="en-GB" sz="1200" dirty="0" smtClean="0">
                  <a:solidFill>
                    <a:prstClr val="black"/>
                  </a:solidFill>
                </a:rPr>
                <a:t>ommits to training</a:t>
              </a:r>
              <a:br>
                <a:rPr lang="en-GB" sz="1200" dirty="0" smtClean="0">
                  <a:solidFill>
                    <a:prstClr val="black"/>
                  </a:solidFill>
                </a:rPr>
              </a:b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026667" y="4600005"/>
              <a:ext cx="1110282" cy="9109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>
                  <a:solidFill>
                    <a:prstClr val="black"/>
                  </a:solidFill>
                </a:rPr>
                <a:t>Provides training to apprentice</a:t>
              </a:r>
            </a:p>
            <a:p>
              <a:pPr algn="ctr"/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228731" y="6149986"/>
              <a:ext cx="909553" cy="8599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Timely data on training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070215" y="1643043"/>
              <a:ext cx="1075440" cy="8626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Employer </a:t>
              </a:r>
              <a:r>
                <a:rPr lang="en-GB" sz="1200" dirty="0">
                  <a:solidFill>
                    <a:prstClr val="black"/>
                  </a:solidFill>
                </a:rPr>
                <a:t>views </a:t>
              </a:r>
              <a:r>
                <a:rPr lang="en-GB" sz="1200" dirty="0" smtClean="0">
                  <a:solidFill>
                    <a:prstClr val="black"/>
                  </a:solidFill>
                </a:rPr>
                <a:t> </a:t>
              </a:r>
              <a:r>
                <a:rPr lang="en-GB" sz="1200" dirty="0">
                  <a:solidFill>
                    <a:prstClr val="black"/>
                  </a:solidFill>
                </a:rPr>
                <a:t>funds in digital </a:t>
              </a:r>
              <a:r>
                <a:rPr lang="en-GB" sz="1200" dirty="0" smtClean="0">
                  <a:solidFill>
                    <a:prstClr val="black"/>
                  </a:solidFill>
                </a:rPr>
                <a:t>account to spend in England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668891" y="6157915"/>
              <a:ext cx="909553" cy="8519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Check training is complete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917616" y="6141610"/>
              <a:ext cx="909553" cy="8519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If funding unlocked: pay provider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070215" y="4600005"/>
              <a:ext cx="1075441" cy="9189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Registers with SFA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79226" y="6596973"/>
              <a:ext cx="4288172" cy="4506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Employer and Provider Identity Assurance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70636" y="6086768"/>
              <a:ext cx="4305352" cy="3913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Pass data on levy payments from HMRC to </a:t>
              </a:r>
              <a:r>
                <a:rPr lang="en-GB" sz="1200" dirty="0" err="1" smtClean="0">
                  <a:solidFill>
                    <a:prstClr val="black"/>
                  </a:solidFill>
                </a:rPr>
                <a:t>DfE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827537" y="1661094"/>
              <a:ext cx="1044962" cy="8304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Unused funds expire after 24 months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40052" y="1675263"/>
              <a:ext cx="1098232" cy="8304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Receives training for apprentice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372200" y="1646924"/>
              <a:ext cx="1070137" cy="8587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Payments to providers taken from digital account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39870" y="4594998"/>
              <a:ext cx="1104138" cy="9189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GB" sz="1200" dirty="0" smtClean="0">
                  <a:solidFill>
                    <a:prstClr val="black"/>
                  </a:solidFill>
                </a:rPr>
                <a:t>Commits to provide apprenticeship training</a:t>
              </a:r>
              <a:endParaRPr lang="en-GB" sz="1200" dirty="0">
                <a:solidFill>
                  <a:prstClr val="black"/>
                </a:solidFill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106304" y="2350844"/>
            <a:ext cx="8928992" cy="14202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5246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</a:rPr>
              <a:t>How the funding system will work</a:t>
            </a:r>
            <a:endParaRPr lang="en-GB" sz="2800" b="1" dirty="0">
              <a:solidFill>
                <a:prstClr val="white"/>
              </a:solidFill>
            </a:endParaRPr>
          </a:p>
        </p:txBody>
      </p:sp>
      <p:sp>
        <p:nvSpPr>
          <p:cNvPr id="61" name="Right Arrow 60"/>
          <p:cNvSpPr/>
          <p:nvPr/>
        </p:nvSpPr>
        <p:spPr>
          <a:xfrm>
            <a:off x="7442337" y="1680496"/>
            <a:ext cx="370023" cy="300233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056816" y="949370"/>
            <a:ext cx="1088840" cy="311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 smtClean="0">
                <a:solidFill>
                  <a:prstClr val="black"/>
                </a:solidFill>
              </a:rPr>
              <a:t> 10% Top up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 rot="16200000">
            <a:off x="-427011" y="1353374"/>
            <a:ext cx="15354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300" b="1" u="sng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Levy paying </a:t>
            </a:r>
            <a:r>
              <a:rPr lang="en-GB" sz="130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employer</a:t>
            </a:r>
            <a:endParaRPr lang="en-GB" sz="130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 rot="16200000">
            <a:off x="-427012" y="2832359"/>
            <a:ext cx="15354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300" b="1" u="sng" dirty="0" smtClean="0">
                <a:solidFill>
                  <a:schemeClr val="accent4">
                    <a:lumMod val="75000"/>
                  </a:schemeClr>
                </a:solidFill>
                <a:cs typeface="Calibri" pitchFamily="34" charset="0"/>
              </a:rPr>
              <a:t>Non-</a:t>
            </a:r>
            <a:r>
              <a:rPr lang="en-GB" sz="1300" b="1" u="sng" dirty="0" err="1" smtClean="0">
                <a:solidFill>
                  <a:schemeClr val="accent4">
                    <a:lumMod val="75000"/>
                  </a:schemeClr>
                </a:solidFill>
                <a:cs typeface="Calibri" pitchFamily="34" charset="0"/>
              </a:rPr>
              <a:t>levIED</a:t>
            </a:r>
            <a:r>
              <a:rPr lang="en-GB" sz="1300" b="1" u="sng" dirty="0" smtClean="0">
                <a:solidFill>
                  <a:schemeClr val="accent4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GB" sz="1300" b="1" dirty="0" smtClean="0">
                <a:solidFill>
                  <a:schemeClr val="accent4">
                    <a:lumMod val="75000"/>
                  </a:schemeClr>
                </a:solidFill>
                <a:cs typeface="Calibri" pitchFamily="34" charset="0"/>
              </a:rPr>
              <a:t>employer</a:t>
            </a:r>
            <a:endParaRPr lang="en-GB" sz="1300" b="1" dirty="0">
              <a:solidFill>
                <a:schemeClr val="accent4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63888" y="2686990"/>
            <a:ext cx="1048277" cy="7831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GB" sz="1200" dirty="0">
                <a:solidFill>
                  <a:prstClr val="black"/>
                </a:solidFill>
              </a:rPr>
              <a:t>Employs apprentice and  commits to training</a:t>
            </a:r>
            <a:br>
              <a:rPr lang="en-GB" sz="1200" dirty="0">
                <a:solidFill>
                  <a:prstClr val="black"/>
                </a:solidFill>
              </a:rPr>
            </a:b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83" name="Right Arrow 82"/>
          <p:cNvSpPr/>
          <p:nvPr/>
        </p:nvSpPr>
        <p:spPr>
          <a:xfrm>
            <a:off x="4609698" y="2928463"/>
            <a:ext cx="324037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4" name="Right Arrow 83"/>
          <p:cNvSpPr/>
          <p:nvPr/>
        </p:nvSpPr>
        <p:spPr>
          <a:xfrm>
            <a:off x="6048163" y="2955147"/>
            <a:ext cx="324037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5" name="Right Arrow 84"/>
          <p:cNvSpPr/>
          <p:nvPr/>
        </p:nvSpPr>
        <p:spPr>
          <a:xfrm>
            <a:off x="3131840" y="4441605"/>
            <a:ext cx="324037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7" name="Right Arrow 86"/>
          <p:cNvSpPr/>
          <p:nvPr/>
        </p:nvSpPr>
        <p:spPr>
          <a:xfrm>
            <a:off x="4655992" y="4410525"/>
            <a:ext cx="276048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" name="Right Arrow 88"/>
          <p:cNvSpPr/>
          <p:nvPr/>
        </p:nvSpPr>
        <p:spPr>
          <a:xfrm>
            <a:off x="6156176" y="4381448"/>
            <a:ext cx="264465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" name="Right Arrow 89"/>
          <p:cNvSpPr/>
          <p:nvPr/>
        </p:nvSpPr>
        <p:spPr>
          <a:xfrm>
            <a:off x="7488323" y="4408120"/>
            <a:ext cx="324037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437821" y="4107550"/>
            <a:ext cx="1086507" cy="859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Provides info  via ILR to SFA that training has taken place &amp; that employer has made contribution</a:t>
            </a:r>
            <a:endParaRPr lang="en-GB" sz="1000" dirty="0">
              <a:solidFill>
                <a:prstClr val="black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V="1">
            <a:off x="8315571" y="4917301"/>
            <a:ext cx="0" cy="6769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372200" y="2717469"/>
            <a:ext cx="1146729" cy="809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50" dirty="0" smtClean="0">
                <a:solidFill>
                  <a:prstClr val="black"/>
                </a:solidFill>
              </a:rPr>
              <a:t>Employer pays for proportion of cost direct to training provider</a:t>
            </a:r>
            <a:endParaRPr lang="en-GB" sz="1150" dirty="0">
              <a:solidFill>
                <a:prstClr val="black"/>
              </a:solidFill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6961219" y="4978145"/>
            <a:ext cx="0" cy="645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0" name="Right Arrow 119"/>
          <p:cNvSpPr/>
          <p:nvPr/>
        </p:nvSpPr>
        <p:spPr>
          <a:xfrm>
            <a:off x="6137972" y="5867667"/>
            <a:ext cx="276048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1" name="Right Arrow 120"/>
          <p:cNvSpPr/>
          <p:nvPr/>
        </p:nvSpPr>
        <p:spPr>
          <a:xfrm>
            <a:off x="7578444" y="5863069"/>
            <a:ext cx="276048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2" name="Right Arrow 121"/>
          <p:cNvSpPr/>
          <p:nvPr/>
        </p:nvSpPr>
        <p:spPr>
          <a:xfrm>
            <a:off x="4750620" y="5609617"/>
            <a:ext cx="276048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3" name="Right Arrow 122"/>
          <p:cNvSpPr/>
          <p:nvPr/>
        </p:nvSpPr>
        <p:spPr>
          <a:xfrm>
            <a:off x="4764004" y="6107851"/>
            <a:ext cx="276048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057944" y="2717469"/>
            <a:ext cx="1098232" cy="783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 smtClean="0">
                <a:solidFill>
                  <a:prstClr val="black"/>
                </a:solidFill>
              </a:rPr>
              <a:t>Receives training for apprentice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827538" y="2725405"/>
            <a:ext cx="1044962" cy="809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>
                <a:solidFill>
                  <a:prstClr val="black"/>
                </a:solidFill>
              </a:rPr>
              <a:t>SFA </a:t>
            </a:r>
            <a:r>
              <a:rPr lang="en-GB" sz="1200" dirty="0" smtClean="0">
                <a:solidFill>
                  <a:prstClr val="black"/>
                </a:solidFill>
              </a:rPr>
              <a:t>pays </a:t>
            </a:r>
            <a:r>
              <a:rPr lang="en-GB" sz="1200" dirty="0" err="1" smtClean="0">
                <a:solidFill>
                  <a:prstClr val="black"/>
                </a:solidFill>
              </a:rPr>
              <a:t>govt</a:t>
            </a:r>
            <a:r>
              <a:rPr lang="en-GB" sz="1200" dirty="0" smtClean="0">
                <a:solidFill>
                  <a:prstClr val="black"/>
                </a:solidFill>
              </a:rPr>
              <a:t> proportion of costs </a:t>
            </a:r>
            <a:r>
              <a:rPr lang="en-GB" sz="1200" dirty="0">
                <a:solidFill>
                  <a:prstClr val="black"/>
                </a:solidFill>
              </a:rPr>
              <a:t>to the training </a:t>
            </a:r>
            <a:r>
              <a:rPr lang="en-GB" sz="1200" dirty="0" smtClean="0">
                <a:solidFill>
                  <a:prstClr val="black"/>
                </a:solidFill>
              </a:rPr>
              <a:t>provider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71" name="Right Arrow 70"/>
          <p:cNvSpPr/>
          <p:nvPr/>
        </p:nvSpPr>
        <p:spPr>
          <a:xfrm>
            <a:off x="7524328" y="2980241"/>
            <a:ext cx="324037" cy="300231"/>
          </a:xfrm>
          <a:prstGeom prst="rightArrow">
            <a:avLst>
              <a:gd name="adj1" fmla="val 100000"/>
              <a:gd name="adj2" fmla="val 382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63" name="Elbow Connector 62"/>
          <p:cNvCxnSpPr/>
          <p:nvPr/>
        </p:nvCxnSpPr>
        <p:spPr>
          <a:xfrm rot="5400000">
            <a:off x="5771943" y="4570353"/>
            <a:ext cx="572964" cy="1474769"/>
          </a:xfrm>
          <a:prstGeom prst="bentConnector3">
            <a:avLst>
              <a:gd name="adj1" fmla="val 24361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85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Apprenticeship funding in England from May </a:t>
            </a:r>
            <a:r>
              <a:rPr lang="en-GB" b="1" dirty="0" smtClean="0">
                <a:solidFill>
                  <a:schemeClr val="bg1"/>
                </a:solidFill>
              </a:rPr>
              <a:t>2017: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Funding rules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27191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3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3962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Key changes since August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05273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August, we published our proposals for apprenticeship funding. Since then, we have been listening to employers, training providers and other stakeholders to help us develop our final position. </a:t>
            </a:r>
            <a:r>
              <a:rPr lang="en-GB" dirty="0"/>
              <a:t>The adjustments we have made </a:t>
            </a:r>
            <a:r>
              <a:rPr lang="en-GB" dirty="0" smtClean="0"/>
              <a:t>will help ensure </a:t>
            </a:r>
            <a:r>
              <a:rPr lang="en-GB" dirty="0"/>
              <a:t>that the reforms benefit more employers and apprentices.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934670"/>
              </p:ext>
            </p:extLst>
          </p:nvPr>
        </p:nvGraphicFramePr>
        <p:xfrm>
          <a:off x="494156" y="2348880"/>
          <a:ext cx="8110292" cy="4313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0559"/>
                <a:gridCol w="4589733"/>
              </a:tblGrid>
              <a:tr h="47282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Proposals</a:t>
                      </a:r>
                      <a:r>
                        <a:rPr lang="en-GB" baseline="0" dirty="0" smtClean="0"/>
                        <a:t> in August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Final</a:t>
                      </a:r>
                      <a:r>
                        <a:rPr lang="en-GB" baseline="0" dirty="0" smtClean="0"/>
                        <a:t> funding policy</a:t>
                      </a:r>
                      <a:endParaRPr lang="en-GB" dirty="0"/>
                    </a:p>
                  </a:txBody>
                  <a:tcPr/>
                </a:tc>
              </a:tr>
              <a:tr h="472827">
                <a:tc>
                  <a:txBody>
                    <a:bodyPr/>
                    <a:lstStyle/>
                    <a:p>
                      <a:r>
                        <a:rPr lang="en-GB" dirty="0" smtClean="0"/>
                        <a:t>Expiration</a:t>
                      </a:r>
                      <a:r>
                        <a:rPr lang="en-GB" baseline="0" dirty="0" smtClean="0"/>
                        <a:t> of digital funds after 18 months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Extended</a:t>
                      </a:r>
                      <a:r>
                        <a:rPr lang="en-GB" baseline="0" dirty="0" smtClean="0"/>
                        <a:t> to 24 months – helping employers to prepare for the new system and to adapt training programmes</a:t>
                      </a:r>
                      <a:endParaRPr lang="en-GB" dirty="0"/>
                    </a:p>
                  </a:txBody>
                  <a:tcPr/>
                </a:tc>
              </a:tr>
              <a:tr h="472827">
                <a:tc>
                  <a:txBody>
                    <a:bodyPr/>
                    <a:lstStyle/>
                    <a:p>
                      <a:r>
                        <a:rPr lang="en-GB" dirty="0" smtClean="0"/>
                        <a:t>Support for 16-18 year old apprentices - £1000 payment to employers and training</a:t>
                      </a:r>
                      <a:r>
                        <a:rPr lang="en-GB" baseline="0" dirty="0" smtClean="0"/>
                        <a:t> providers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Retaining</a:t>
                      </a:r>
                      <a:r>
                        <a:rPr lang="en-GB" baseline="0" dirty="0" smtClean="0"/>
                        <a:t> the £1000 payments plus extra government funding to provide a transitional 20% uplift for providers training 16-18 year olds on a framework. Also applies to 19-24 year olds formerly in care or have a Education and Health Care plan</a:t>
                      </a:r>
                      <a:endParaRPr lang="en-GB" dirty="0"/>
                    </a:p>
                  </a:txBody>
                  <a:tcPr/>
                </a:tc>
              </a:tr>
              <a:tr h="472827">
                <a:tc>
                  <a:txBody>
                    <a:bodyPr/>
                    <a:lstStyle/>
                    <a:p>
                      <a:r>
                        <a:rPr lang="en-GB" dirty="0" smtClean="0"/>
                        <a:t>Removal of disadvantage</a:t>
                      </a:r>
                      <a:r>
                        <a:rPr lang="en-GB" baseline="0" dirty="0" smtClean="0"/>
                        <a:t> uplift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Retain</a:t>
                      </a:r>
                      <a:r>
                        <a:rPr lang="en-GB" baseline="0" dirty="0" smtClean="0"/>
                        <a:t> a simplified version of current system for one year to support those from disadvantaged areas whilst review best way to support disadvantaged groups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15</a:t>
            </a:fld>
            <a:endParaRPr lang="en-GB"/>
          </a:p>
        </p:txBody>
      </p:sp>
      <p:pic>
        <p:nvPicPr>
          <p:cNvPr id="8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27191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71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23567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F</a:t>
            </a:r>
            <a:r>
              <a:rPr lang="en-GB" sz="2800" b="1" dirty="0" smtClean="0">
                <a:solidFill>
                  <a:schemeClr val="bg1"/>
                </a:solidFill>
              </a:rPr>
              <a:t>unding bands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71800" y="893619"/>
            <a:ext cx="6120679" cy="56323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b="1" dirty="0" smtClean="0"/>
              <a:t>Every apprenticeship will be placed in a funding band</a:t>
            </a:r>
            <a:br>
              <a:rPr lang="en-GB" sz="2000" b="1" dirty="0" smtClean="0"/>
            </a:br>
            <a:r>
              <a:rPr lang="en-GB" sz="2000" dirty="0" smtClean="0">
                <a:solidFill>
                  <a:srgbClr val="0D0D0D"/>
                </a:solidFill>
                <a:ea typeface="Times New Roman"/>
                <a:cs typeface="Times New Roman"/>
              </a:rPr>
              <a:t>The upper limit of each funding band will cap the maximum: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D0D0D"/>
                </a:solidFill>
                <a:ea typeface="Times New Roman"/>
                <a:cs typeface="Times New Roman"/>
              </a:rPr>
              <a:t>amount </a:t>
            </a:r>
            <a:r>
              <a:rPr lang="en-GB" sz="2000" dirty="0">
                <a:solidFill>
                  <a:srgbClr val="0D0D0D"/>
                </a:solidFill>
                <a:ea typeface="Times New Roman"/>
                <a:cs typeface="Times New Roman"/>
              </a:rPr>
              <a:t>of digital funds an employer who pays the levy can use towards an individual apprenticeship.  </a:t>
            </a:r>
            <a:endParaRPr lang="en-GB" sz="2000" dirty="0" smtClean="0">
              <a:solidFill>
                <a:srgbClr val="0D0D0D"/>
              </a:solidFill>
              <a:ea typeface="Times New Roman"/>
              <a:cs typeface="Times New Roman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D0D0D"/>
                </a:solidFill>
                <a:ea typeface="Times New Roman"/>
                <a:cs typeface="Times New Roman"/>
              </a:rPr>
              <a:t>that government </a:t>
            </a:r>
            <a:r>
              <a:rPr lang="en-GB" sz="2000" dirty="0">
                <a:solidFill>
                  <a:srgbClr val="0D0D0D"/>
                </a:solidFill>
                <a:ea typeface="Times New Roman"/>
                <a:cs typeface="Times New Roman"/>
              </a:rPr>
              <a:t>will ‘co-invest’ towards, where an employer does not pay the levy or has insufficient </a:t>
            </a:r>
            <a:r>
              <a:rPr lang="en-GB" sz="2000" dirty="0" smtClean="0">
                <a:solidFill>
                  <a:srgbClr val="0D0D0D"/>
                </a:solidFill>
                <a:ea typeface="Times New Roman"/>
                <a:cs typeface="Times New Roman"/>
              </a:rPr>
              <a:t>digital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spcAft>
                <a:spcPts val="1200"/>
              </a:spcAft>
            </a:pPr>
            <a:r>
              <a:rPr lang="en-GB" sz="2000" b="1" dirty="0" smtClean="0"/>
              <a:t>Employers can negotiate the best price for the training they require </a:t>
            </a:r>
            <a:endParaRPr lang="en-GB" sz="2000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If </a:t>
            </a:r>
            <a:r>
              <a:rPr lang="en-GB" sz="2000" dirty="0"/>
              <a:t>employers want to spend more than the </a:t>
            </a:r>
            <a:r>
              <a:rPr lang="en-GB" sz="2000" dirty="0" smtClean="0"/>
              <a:t>funding band limit, using their own money, then </a:t>
            </a:r>
            <a:r>
              <a:rPr lang="en-GB" sz="2000" dirty="0"/>
              <a:t>they will be free to do </a:t>
            </a:r>
            <a:r>
              <a:rPr lang="en-GB" sz="2000" dirty="0" smtClean="0"/>
              <a:t>that.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Funding bands do not have a lower limit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758110"/>
              </p:ext>
            </p:extLst>
          </p:nvPr>
        </p:nvGraphicFramePr>
        <p:xfrm>
          <a:off x="44192" y="916226"/>
          <a:ext cx="2610485" cy="5853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7140"/>
                <a:gridCol w="1363345"/>
              </a:tblGrid>
              <a:tr h="372234">
                <a:tc>
                  <a:txBody>
                    <a:bodyPr/>
                    <a:lstStyle/>
                    <a:p>
                      <a:pPr marL="320675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Number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Band limit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</a:tr>
              <a:tr h="452845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£1,500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£2,000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£2,500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£3,000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£3,500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6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£4,000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£5,000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£6,000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9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 smtClean="0">
                          <a:effectLst/>
                        </a:rPr>
                        <a:t>£9,000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10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 smtClean="0">
                          <a:effectLst/>
                        </a:rPr>
                        <a:t>£12,000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11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</a:t>
                      </a:r>
                      <a:r>
                        <a:rPr lang="en-GB" sz="1200" b="1" dirty="0" smtClean="0">
                          <a:effectLst/>
                        </a:rPr>
                        <a:t>15,000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</a:t>
                      </a:r>
                      <a:r>
                        <a:rPr lang="en-GB" sz="1200" b="1" dirty="0" smtClean="0">
                          <a:effectLst/>
                        </a:rPr>
                        <a:t>18,000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13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 smtClean="0">
                          <a:effectLst/>
                        </a:rPr>
                        <a:t>£21,000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14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</a:t>
                      </a:r>
                      <a:r>
                        <a:rPr lang="en-GB" sz="1200" b="1" dirty="0" smtClean="0">
                          <a:effectLst/>
                        </a:rPr>
                        <a:t>24,000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9194"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dirty="0">
                          <a:effectLst/>
                        </a:rPr>
                        <a:t>15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7370" marR="6985" indent="-226695">
                        <a:spcAft>
                          <a:spcPts val="1440"/>
                        </a:spcAft>
                      </a:pPr>
                      <a:r>
                        <a:rPr lang="en-GB" sz="1200" b="1" dirty="0">
                          <a:effectLst/>
                        </a:rPr>
                        <a:t>£27,000</a:t>
                      </a:r>
                      <a:endParaRPr lang="en-GB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4730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F</a:t>
            </a:r>
            <a:r>
              <a:rPr lang="en-GB" sz="2800" b="1" dirty="0" smtClean="0">
                <a:solidFill>
                  <a:schemeClr val="bg1"/>
                </a:solidFill>
              </a:rPr>
              <a:t>unding bands for frameworks</a:t>
            </a:r>
            <a:endParaRPr lang="en-GB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25616300"/>
              </p:ext>
            </p:extLst>
          </p:nvPr>
        </p:nvGraphicFramePr>
        <p:xfrm>
          <a:off x="179512" y="908720"/>
          <a:ext cx="864096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17</a:t>
            </a:fld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189789" y="2738845"/>
            <a:ext cx="4033647" cy="1173284"/>
          </a:xfrm>
          <a:custGeom>
            <a:avLst/>
            <a:gdLst>
              <a:gd name="connsiteX0" fmla="*/ 0 w 4033647"/>
              <a:gd name="connsiteY0" fmla="*/ 0 h 518400"/>
              <a:gd name="connsiteX1" fmla="*/ 4033647 w 4033647"/>
              <a:gd name="connsiteY1" fmla="*/ 0 h 518400"/>
              <a:gd name="connsiteX2" fmla="*/ 4033647 w 4033647"/>
              <a:gd name="connsiteY2" fmla="*/ 518400 h 518400"/>
              <a:gd name="connsiteX3" fmla="*/ 0 w 4033647"/>
              <a:gd name="connsiteY3" fmla="*/ 518400 h 518400"/>
              <a:gd name="connsiteX4" fmla="*/ 0 w 4033647"/>
              <a:gd name="connsiteY4" fmla="*/ 0 h 51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3647" h="518400">
                <a:moveTo>
                  <a:pt x="0" y="0"/>
                </a:moveTo>
                <a:lnTo>
                  <a:pt x="4033647" y="0"/>
                </a:lnTo>
                <a:lnTo>
                  <a:pt x="4033647" y="518400"/>
                </a:lnTo>
                <a:lnTo>
                  <a:pt x="0" y="518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800" kern="1200" dirty="0" smtClean="0"/>
              <a:t>16-18 uplift</a:t>
            </a:r>
            <a:endParaRPr lang="en-GB" sz="2800" kern="1200" dirty="0"/>
          </a:p>
        </p:txBody>
      </p:sp>
      <p:sp>
        <p:nvSpPr>
          <p:cNvPr id="9" name="Freeform 8"/>
          <p:cNvSpPr/>
          <p:nvPr/>
        </p:nvSpPr>
        <p:spPr>
          <a:xfrm>
            <a:off x="4437789" y="2738846"/>
            <a:ext cx="4382683" cy="1173284"/>
          </a:xfrm>
          <a:custGeom>
            <a:avLst/>
            <a:gdLst>
              <a:gd name="connsiteX0" fmla="*/ 0 w 4033647"/>
              <a:gd name="connsiteY0" fmla="*/ 0 h 1828169"/>
              <a:gd name="connsiteX1" fmla="*/ 4033647 w 4033647"/>
              <a:gd name="connsiteY1" fmla="*/ 0 h 1828169"/>
              <a:gd name="connsiteX2" fmla="*/ 4033647 w 4033647"/>
              <a:gd name="connsiteY2" fmla="*/ 1828169 h 1828169"/>
              <a:gd name="connsiteX3" fmla="*/ 0 w 4033647"/>
              <a:gd name="connsiteY3" fmla="*/ 1828169 h 1828169"/>
              <a:gd name="connsiteX4" fmla="*/ 0 w 4033647"/>
              <a:gd name="connsiteY4" fmla="*/ 0 h 182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3647" h="1828169">
                <a:moveTo>
                  <a:pt x="0" y="0"/>
                </a:moveTo>
                <a:lnTo>
                  <a:pt x="4033647" y="0"/>
                </a:lnTo>
                <a:lnTo>
                  <a:pt x="4033647" y="1828169"/>
                </a:lnTo>
                <a:lnTo>
                  <a:pt x="0" y="18281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012" tIns="96012" rIns="128016" bIns="144018" numCol="1" spcCol="1270" anchor="t" anchorCtr="0">
            <a:noAutofit/>
          </a:bodyPr>
          <a:lstStyle/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kern="1200" dirty="0" smtClean="0"/>
              <a:t>Transitional support of 20% of funding band maximum paid directly to training providers </a:t>
            </a:r>
            <a:endParaRPr lang="en-GB" sz="1600" kern="1200" dirty="0"/>
          </a:p>
          <a:p>
            <a:pPr marL="171450" lvl="1" indent="-1714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kern="1200" dirty="0" smtClean="0"/>
              <a:t>Also applies to 19-24 year olds formerly in care or have Education and Health Care plan</a:t>
            </a:r>
            <a:endParaRPr lang="en-GB" sz="16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179512" y="4149080"/>
            <a:ext cx="4033647" cy="1173284"/>
          </a:xfrm>
          <a:custGeom>
            <a:avLst/>
            <a:gdLst>
              <a:gd name="connsiteX0" fmla="*/ 0 w 4033647"/>
              <a:gd name="connsiteY0" fmla="*/ 0 h 518400"/>
              <a:gd name="connsiteX1" fmla="*/ 4033647 w 4033647"/>
              <a:gd name="connsiteY1" fmla="*/ 0 h 518400"/>
              <a:gd name="connsiteX2" fmla="*/ 4033647 w 4033647"/>
              <a:gd name="connsiteY2" fmla="*/ 518400 h 518400"/>
              <a:gd name="connsiteX3" fmla="*/ 0 w 4033647"/>
              <a:gd name="connsiteY3" fmla="*/ 518400 h 518400"/>
              <a:gd name="connsiteX4" fmla="*/ 0 w 4033647"/>
              <a:gd name="connsiteY4" fmla="*/ 0 h 51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3647" h="518400">
                <a:moveTo>
                  <a:pt x="0" y="0"/>
                </a:moveTo>
                <a:lnTo>
                  <a:pt x="4033647" y="0"/>
                </a:lnTo>
                <a:lnTo>
                  <a:pt x="4033647" y="518400"/>
                </a:lnTo>
                <a:lnTo>
                  <a:pt x="0" y="518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800" kern="1200" dirty="0" smtClean="0"/>
              <a:t>STEM Support</a:t>
            </a:r>
            <a:endParaRPr lang="en-GB" sz="28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179511" y="5517232"/>
            <a:ext cx="4033647" cy="1173284"/>
          </a:xfrm>
          <a:custGeom>
            <a:avLst/>
            <a:gdLst>
              <a:gd name="connsiteX0" fmla="*/ 0 w 4033647"/>
              <a:gd name="connsiteY0" fmla="*/ 0 h 518400"/>
              <a:gd name="connsiteX1" fmla="*/ 4033647 w 4033647"/>
              <a:gd name="connsiteY1" fmla="*/ 0 h 518400"/>
              <a:gd name="connsiteX2" fmla="*/ 4033647 w 4033647"/>
              <a:gd name="connsiteY2" fmla="*/ 518400 h 518400"/>
              <a:gd name="connsiteX3" fmla="*/ 0 w 4033647"/>
              <a:gd name="connsiteY3" fmla="*/ 518400 h 518400"/>
              <a:gd name="connsiteX4" fmla="*/ 0 w 4033647"/>
              <a:gd name="connsiteY4" fmla="*/ 0 h 51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3647" h="518400">
                <a:moveTo>
                  <a:pt x="0" y="0"/>
                </a:moveTo>
                <a:lnTo>
                  <a:pt x="4033647" y="0"/>
                </a:lnTo>
                <a:lnTo>
                  <a:pt x="4033647" y="518400"/>
                </a:lnTo>
                <a:lnTo>
                  <a:pt x="0" y="518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800" dirty="0" smtClean="0"/>
              <a:t>Additional support in areas of disadvantage</a:t>
            </a:r>
            <a:endParaRPr lang="en-GB" sz="28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4432515" y="4155612"/>
            <a:ext cx="4382683" cy="1173284"/>
          </a:xfrm>
          <a:custGeom>
            <a:avLst/>
            <a:gdLst>
              <a:gd name="connsiteX0" fmla="*/ 0 w 4033647"/>
              <a:gd name="connsiteY0" fmla="*/ 0 h 1828169"/>
              <a:gd name="connsiteX1" fmla="*/ 4033647 w 4033647"/>
              <a:gd name="connsiteY1" fmla="*/ 0 h 1828169"/>
              <a:gd name="connsiteX2" fmla="*/ 4033647 w 4033647"/>
              <a:gd name="connsiteY2" fmla="*/ 1828169 h 1828169"/>
              <a:gd name="connsiteX3" fmla="*/ 0 w 4033647"/>
              <a:gd name="connsiteY3" fmla="*/ 1828169 h 1828169"/>
              <a:gd name="connsiteX4" fmla="*/ 0 w 4033647"/>
              <a:gd name="connsiteY4" fmla="*/ 0 h 182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3647" h="1828169">
                <a:moveTo>
                  <a:pt x="0" y="0"/>
                </a:moveTo>
                <a:lnTo>
                  <a:pt x="4033647" y="0"/>
                </a:lnTo>
                <a:lnTo>
                  <a:pt x="4033647" y="1828169"/>
                </a:lnTo>
                <a:lnTo>
                  <a:pt x="0" y="18281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012" tIns="96012" rIns="128016" bIns="144018" numCol="1" spcCol="1270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For all STEM framework pathways we will increase the current government-funded adult rate by 40% at Level 2 and 80% at Level 3 and above, and then allocate these frameworks to the nearest funding band. </a:t>
            </a:r>
          </a:p>
        </p:txBody>
      </p:sp>
      <p:sp>
        <p:nvSpPr>
          <p:cNvPr id="14" name="Freeform 13"/>
          <p:cNvSpPr/>
          <p:nvPr/>
        </p:nvSpPr>
        <p:spPr>
          <a:xfrm>
            <a:off x="4437788" y="5517232"/>
            <a:ext cx="4382683" cy="1173284"/>
          </a:xfrm>
          <a:custGeom>
            <a:avLst/>
            <a:gdLst>
              <a:gd name="connsiteX0" fmla="*/ 0 w 4033647"/>
              <a:gd name="connsiteY0" fmla="*/ 0 h 1828169"/>
              <a:gd name="connsiteX1" fmla="*/ 4033647 w 4033647"/>
              <a:gd name="connsiteY1" fmla="*/ 0 h 1828169"/>
              <a:gd name="connsiteX2" fmla="*/ 4033647 w 4033647"/>
              <a:gd name="connsiteY2" fmla="*/ 1828169 h 1828169"/>
              <a:gd name="connsiteX3" fmla="*/ 0 w 4033647"/>
              <a:gd name="connsiteY3" fmla="*/ 1828169 h 1828169"/>
              <a:gd name="connsiteX4" fmla="*/ 0 w 4033647"/>
              <a:gd name="connsiteY4" fmla="*/ 0 h 182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3647" h="1828169">
                <a:moveTo>
                  <a:pt x="0" y="0"/>
                </a:moveTo>
                <a:lnTo>
                  <a:pt x="4033647" y="0"/>
                </a:lnTo>
                <a:lnTo>
                  <a:pt x="4033647" y="1828169"/>
                </a:lnTo>
                <a:lnTo>
                  <a:pt x="0" y="18281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012" tIns="96012" rIns="128016" bIns="144018" numCol="1" spcCol="1270" anchor="t" anchorCtr="0">
            <a:noAutofit/>
          </a:bodyPr>
          <a:lstStyle/>
          <a:p>
            <a:pPr marL="0" lvl="1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GB" sz="1600" dirty="0" smtClean="0"/>
              <a:t>Training providers receive:</a:t>
            </a:r>
          </a:p>
          <a:p>
            <a:pPr marL="285750" lvl="1" indent="-285750" algn="l" defTabSz="8001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GB" sz="1600" kern="1200" dirty="0" smtClean="0"/>
              <a:t>An additional £600 for training an apprentice from top 10% of deprived areas, £300 for next 10% range and £200 fo</a:t>
            </a:r>
            <a:r>
              <a:rPr lang="en-GB" sz="1600" dirty="0" smtClean="0"/>
              <a:t>r the next 7% range</a:t>
            </a:r>
            <a:endParaRPr lang="en-GB" sz="1600" kern="1200" dirty="0"/>
          </a:p>
        </p:txBody>
      </p:sp>
    </p:spTree>
    <p:extLst>
      <p:ext uri="{BB962C8B-B14F-4D97-AF65-F5344CB8AC3E}">
        <p14:creationId xmlns:p14="http://schemas.microsoft.com/office/powerpoint/2010/main" val="264108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4408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F</a:t>
            </a:r>
            <a:r>
              <a:rPr lang="en-GB" sz="2800" b="1" dirty="0" smtClean="0">
                <a:solidFill>
                  <a:schemeClr val="bg1"/>
                </a:solidFill>
              </a:rPr>
              <a:t>unding bands for standards</a:t>
            </a:r>
            <a:endParaRPr lang="en-GB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01456140"/>
              </p:ext>
            </p:extLst>
          </p:nvPr>
        </p:nvGraphicFramePr>
        <p:xfrm>
          <a:off x="179512" y="980729"/>
          <a:ext cx="8784978" cy="2160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18</a:t>
            </a:fld>
            <a:endParaRPr lang="en-GB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127136959"/>
              </p:ext>
            </p:extLst>
          </p:nvPr>
        </p:nvGraphicFramePr>
        <p:xfrm>
          <a:off x="167747" y="3872081"/>
          <a:ext cx="8784978" cy="2509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322575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Existing </a:t>
            </a:r>
            <a:r>
              <a:rPr lang="en-GB" dirty="0"/>
              <a:t>apprenticeship standards </a:t>
            </a:r>
            <a:r>
              <a:rPr lang="en-GB" dirty="0" smtClean="0"/>
              <a:t>have been </a:t>
            </a:r>
            <a:r>
              <a:rPr lang="en-GB" dirty="0"/>
              <a:t>allocated to new funding bands according to the following principles</a:t>
            </a:r>
            <a:r>
              <a:rPr lang="en-GB" dirty="0" smtClean="0"/>
              <a:t>:</a:t>
            </a:r>
            <a:endParaRPr lang="en-GB" dirty="0"/>
          </a:p>
        </p:txBody>
      </p:sp>
      <p:pic>
        <p:nvPicPr>
          <p:cNvPr id="11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27191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11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69476"/>
            <a:ext cx="4783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prstClr val="white"/>
                </a:solidFill>
              </a:rPr>
              <a:t>Funding </a:t>
            </a:r>
            <a:r>
              <a:rPr lang="en-GB" sz="2800" b="1" dirty="0" smtClean="0">
                <a:solidFill>
                  <a:prstClr val="white"/>
                </a:solidFill>
              </a:rPr>
              <a:t>limits– </a:t>
            </a:r>
            <a:r>
              <a:rPr lang="en-GB" sz="2800" b="1" dirty="0">
                <a:solidFill>
                  <a:prstClr val="white"/>
                </a:solidFill>
              </a:rPr>
              <a:t>how they work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570800" y="521199"/>
            <a:ext cx="1200" cy="6004145"/>
          </a:xfrm>
          <a:prstGeom prst="line">
            <a:avLst/>
          </a:prstGeom>
          <a:ln>
            <a:solidFill>
              <a:srgbClr val="0F24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1280" y="445749"/>
            <a:ext cx="432048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prstClr val="black"/>
                </a:solidFill>
              </a:rPr>
              <a:t>Example funding band limit = </a:t>
            </a:r>
            <a:r>
              <a:rPr lang="en-GB" sz="1500" b="1" dirty="0">
                <a:solidFill>
                  <a:srgbClr val="C00000"/>
                </a:solidFill>
              </a:rPr>
              <a:t>£</a:t>
            </a:r>
            <a:r>
              <a:rPr lang="en-GB" sz="1500" b="1" dirty="0" smtClean="0">
                <a:solidFill>
                  <a:srgbClr val="C00000"/>
                </a:solidFill>
              </a:rPr>
              <a:t>6,000 </a:t>
            </a:r>
            <a:endParaRPr lang="en-GB" sz="1500" b="1" dirty="0">
              <a:solidFill>
                <a:srgbClr val="C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500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prstClr val="black"/>
                </a:solidFill>
              </a:rPr>
              <a:t>Price </a:t>
            </a:r>
            <a:r>
              <a:rPr lang="en-GB" sz="1500" dirty="0">
                <a:solidFill>
                  <a:prstClr val="black"/>
                </a:solidFill>
              </a:rPr>
              <a:t>you negotiate with your training provider = </a:t>
            </a:r>
            <a:r>
              <a:rPr lang="en-GB" sz="1500" b="1" dirty="0">
                <a:solidFill>
                  <a:srgbClr val="C00000"/>
                </a:solidFill>
              </a:rPr>
              <a:t>£5,000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500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prstClr val="black"/>
                </a:solidFill>
              </a:rPr>
              <a:t>The cost is </a:t>
            </a:r>
            <a:r>
              <a:rPr lang="en-GB" sz="1500" b="1" dirty="0">
                <a:solidFill>
                  <a:srgbClr val="C00000"/>
                </a:solidFill>
              </a:rPr>
              <a:t>within </a:t>
            </a:r>
            <a:r>
              <a:rPr lang="en-GB" sz="1500" dirty="0" smtClean="0">
                <a:solidFill>
                  <a:prstClr val="black"/>
                </a:solidFill>
              </a:rPr>
              <a:t>the </a:t>
            </a:r>
            <a:r>
              <a:rPr lang="en-GB" sz="1500" dirty="0">
                <a:solidFill>
                  <a:prstClr val="black"/>
                </a:solidFill>
              </a:rPr>
              <a:t>funding band limit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5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20703" y="445749"/>
            <a:ext cx="438552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prstClr val="black"/>
                </a:solidFill>
              </a:rPr>
              <a:t>Example funding band limit = </a:t>
            </a:r>
            <a:r>
              <a:rPr lang="en-GB" sz="1500" b="1" dirty="0">
                <a:solidFill>
                  <a:srgbClr val="C00000"/>
                </a:solidFill>
              </a:rPr>
              <a:t>£6,000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500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prstClr val="black"/>
                </a:solidFill>
              </a:rPr>
              <a:t>Price </a:t>
            </a:r>
            <a:r>
              <a:rPr lang="en-GB" sz="1500" dirty="0">
                <a:solidFill>
                  <a:prstClr val="black"/>
                </a:solidFill>
              </a:rPr>
              <a:t>you negotiate with your training provider = </a:t>
            </a:r>
            <a:r>
              <a:rPr lang="en-GB" sz="1500" b="1" dirty="0">
                <a:solidFill>
                  <a:srgbClr val="C00000"/>
                </a:solidFill>
              </a:rPr>
              <a:t>£7,500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500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prstClr val="black"/>
                </a:solidFill>
              </a:rPr>
              <a:t>The cost is </a:t>
            </a:r>
            <a:r>
              <a:rPr lang="en-GB" sz="1500" b="1" dirty="0">
                <a:solidFill>
                  <a:srgbClr val="C00000"/>
                </a:solidFill>
              </a:rPr>
              <a:t>above </a:t>
            </a:r>
            <a:r>
              <a:rPr lang="en-GB" sz="1500" dirty="0">
                <a:solidFill>
                  <a:prstClr val="black"/>
                </a:solidFill>
              </a:rPr>
              <a:t>the funding band limit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5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373" y="92223"/>
            <a:ext cx="447952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WITHIN THE FUNDING BAND LIMIT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31893" y="92223"/>
            <a:ext cx="447952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OVER THE FUNDING BAND LIMIT</a:t>
            </a:r>
            <a:endParaRPr lang="en-GB" b="1" dirty="0">
              <a:solidFill>
                <a:prstClr val="black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247473" y="3128194"/>
            <a:ext cx="4047" cy="3325142"/>
          </a:xfrm>
          <a:prstGeom prst="line">
            <a:avLst/>
          </a:prstGeom>
          <a:ln>
            <a:solidFill>
              <a:srgbClr val="0F24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7233" y="3015439"/>
            <a:ext cx="21602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prstClr val="black"/>
                </a:solidFill>
              </a:rPr>
              <a:t>£5,000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b="1" dirty="0">
                <a:solidFill>
                  <a:prstClr val="black"/>
                </a:solidFill>
              </a:rPr>
              <a:t>will be deducted from your </a:t>
            </a:r>
            <a:r>
              <a:rPr lang="en-GB" sz="1400" b="1" dirty="0" smtClean="0">
                <a:solidFill>
                  <a:prstClr val="black"/>
                </a:solidFill>
              </a:rPr>
              <a:t>digital account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>
                <a:solidFill>
                  <a:prstClr val="black"/>
                </a:solidFill>
              </a:rPr>
              <a:t>over the life of the apprenticeship.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9512" y="1988840"/>
            <a:ext cx="2072008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With enough funding in your account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71826" y="1988840"/>
            <a:ext cx="2072008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Without enough funding in your account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12439" y="2973140"/>
            <a:ext cx="203139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solidFill>
                  <a:prstClr val="black"/>
                </a:solidFill>
              </a:rPr>
              <a:t>If you have £0 in your account </a:t>
            </a:r>
            <a:r>
              <a:rPr lang="en-GB" sz="1400" b="1" dirty="0" smtClean="0">
                <a:solidFill>
                  <a:prstClr val="black"/>
                </a:solidFill>
              </a:rPr>
              <a:t>we will pay 90% (£4,500) and you will need to pay 10% (£500)</a:t>
            </a:r>
            <a:r>
              <a:rPr lang="en-GB" sz="1400" dirty="0" smtClean="0">
                <a:solidFill>
                  <a:prstClr val="black"/>
                </a:solidFill>
              </a:rPr>
              <a:t>.</a:t>
            </a:r>
            <a:r>
              <a:rPr lang="en-GB" sz="1400" dirty="0" smtClean="0">
                <a:solidFill>
                  <a:srgbClr val="C00000"/>
                </a:solidFill>
              </a:rPr>
              <a:t> </a:t>
            </a:r>
            <a:endParaRPr lang="en-GB" sz="1400" dirty="0">
              <a:solidFill>
                <a:prstClr val="black"/>
              </a:solidFill>
            </a:endParaRPr>
          </a:p>
          <a:p>
            <a:endParaRPr lang="en-GB" sz="1400" dirty="0" smtClean="0">
              <a:solidFill>
                <a:srgbClr val="C00000"/>
              </a:solidFill>
            </a:endParaRPr>
          </a:p>
          <a:p>
            <a:r>
              <a:rPr lang="en-GB" sz="1400" dirty="0" smtClean="0">
                <a:solidFill>
                  <a:prstClr val="black"/>
                </a:solidFill>
              </a:rPr>
              <a:t>If you have digital funds available, these will be used first, and then we will </a:t>
            </a:r>
            <a:r>
              <a:rPr lang="en-GB" sz="1400" b="1" dirty="0" smtClean="0">
                <a:solidFill>
                  <a:prstClr val="black"/>
                </a:solidFill>
              </a:rPr>
              <a:t>pay 90% of the remaining costs, and you will pay 10%.</a:t>
            </a:r>
            <a:endParaRPr lang="en-GB" sz="14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84768" y="3015780"/>
            <a:ext cx="214532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prstClr val="black"/>
                </a:solidFill>
              </a:rPr>
              <a:t>£6,000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b="1" dirty="0">
                <a:solidFill>
                  <a:prstClr val="black"/>
                </a:solidFill>
              </a:rPr>
              <a:t>will be deducted from your </a:t>
            </a:r>
            <a:r>
              <a:rPr lang="en-GB" sz="1400" b="1" dirty="0" smtClean="0">
                <a:solidFill>
                  <a:prstClr val="black"/>
                </a:solidFill>
              </a:rPr>
              <a:t>digital account</a:t>
            </a:r>
            <a:r>
              <a:rPr lang="en-GB" sz="1400" dirty="0" smtClean="0">
                <a:solidFill>
                  <a:prstClr val="black"/>
                </a:solidFill>
              </a:rPr>
              <a:t> over the life of the apprenticeship.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prstClr val="black"/>
              </a:solidFill>
            </a:endParaRPr>
          </a:p>
          <a:p>
            <a:r>
              <a:rPr lang="en-GB" sz="1400" b="1" dirty="0" smtClean="0">
                <a:solidFill>
                  <a:prstClr val="black"/>
                </a:solidFill>
              </a:rPr>
              <a:t>You </a:t>
            </a:r>
            <a:r>
              <a:rPr lang="en-GB" sz="1400" b="1" dirty="0">
                <a:solidFill>
                  <a:prstClr val="black"/>
                </a:solidFill>
              </a:rPr>
              <a:t>will be responsible for paying £1,500.  </a:t>
            </a:r>
            <a:r>
              <a:rPr lang="en-GB" sz="1400" dirty="0">
                <a:solidFill>
                  <a:prstClr val="black"/>
                </a:solidFill>
              </a:rPr>
              <a:t>This payment can’t be made from your digital account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768175" y="3128194"/>
            <a:ext cx="0" cy="3397150"/>
          </a:xfrm>
          <a:prstGeom prst="line">
            <a:avLst/>
          </a:prstGeom>
          <a:ln>
            <a:solidFill>
              <a:srgbClr val="0F24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721428" y="1988840"/>
            <a:ext cx="2072008" cy="923330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With enough funding in your account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68175" y="1988840"/>
            <a:ext cx="2072008" cy="923330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Without enough funding in your account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96303" y="3015780"/>
            <a:ext cx="21539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If you have £0 in your account </a:t>
            </a:r>
            <a:r>
              <a:rPr lang="en-GB" sz="1400" b="1" dirty="0">
                <a:solidFill>
                  <a:prstClr val="black"/>
                </a:solidFill>
              </a:rPr>
              <a:t>we will pay 90% </a:t>
            </a:r>
            <a:r>
              <a:rPr lang="en-GB" sz="1400" b="1" dirty="0" smtClean="0">
                <a:solidFill>
                  <a:prstClr val="black"/>
                </a:solidFill>
              </a:rPr>
              <a:t>(£5,400</a:t>
            </a:r>
            <a:r>
              <a:rPr lang="en-GB" sz="1400" b="1" dirty="0">
                <a:solidFill>
                  <a:prstClr val="black"/>
                </a:solidFill>
              </a:rPr>
              <a:t>) and y</a:t>
            </a:r>
            <a:r>
              <a:rPr lang="en-GB" sz="1400" b="1" dirty="0" smtClean="0">
                <a:solidFill>
                  <a:prstClr val="black"/>
                </a:solidFill>
              </a:rPr>
              <a:t>ou will need to pay 10% (£600).  This is the maximum payable within the limit of the band</a:t>
            </a:r>
            <a:r>
              <a:rPr lang="en-GB" sz="1400" dirty="0" smtClean="0">
                <a:solidFill>
                  <a:prstClr val="black"/>
                </a:solidFill>
              </a:rPr>
              <a:t>.</a:t>
            </a:r>
            <a:r>
              <a:rPr lang="en-GB" sz="1400" dirty="0" smtClean="0">
                <a:solidFill>
                  <a:srgbClr val="C00000"/>
                </a:solidFill>
              </a:rPr>
              <a:t> </a:t>
            </a:r>
          </a:p>
          <a:p>
            <a:endParaRPr lang="en-GB" sz="1400" b="1" dirty="0">
              <a:solidFill>
                <a:srgbClr val="C00000"/>
              </a:solidFill>
            </a:endParaRPr>
          </a:p>
          <a:p>
            <a:r>
              <a:rPr lang="en-GB" sz="1400" b="1" dirty="0" smtClean="0">
                <a:solidFill>
                  <a:prstClr val="black"/>
                </a:solidFill>
              </a:rPr>
              <a:t>You will also be responsible for paying the additional £1,500.  </a:t>
            </a:r>
            <a:r>
              <a:rPr lang="en-GB" sz="1400" dirty="0">
                <a:solidFill>
                  <a:prstClr val="black"/>
                </a:solidFill>
              </a:rPr>
              <a:t>This payment can’t be made from your digital account</a:t>
            </a:r>
          </a:p>
          <a:p>
            <a:endParaRPr lang="en-GB" sz="1400" dirty="0" smtClean="0">
              <a:solidFill>
                <a:srgbClr val="C00000"/>
              </a:solidFill>
            </a:endParaRPr>
          </a:p>
          <a:p>
            <a:endParaRPr lang="en-GB" sz="1400" dirty="0" smtClean="0">
              <a:solidFill>
                <a:prstClr val="black"/>
              </a:solidFill>
            </a:endParaRPr>
          </a:p>
        </p:txBody>
      </p:sp>
      <p:pic>
        <p:nvPicPr>
          <p:cNvPr id="22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27191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01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/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1372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Content</a:t>
            </a:r>
            <a:endParaRPr lang="en-GB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78542558"/>
              </p:ext>
            </p:extLst>
          </p:nvPr>
        </p:nvGraphicFramePr>
        <p:xfrm>
          <a:off x="179512" y="980729"/>
          <a:ext cx="8640960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2</a:t>
            </a:fld>
            <a:endParaRPr lang="en-GB"/>
          </a:p>
        </p:txBody>
      </p:sp>
      <p:pic>
        <p:nvPicPr>
          <p:cNvPr id="7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81" y="6055183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7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2986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</a:rPr>
              <a:t>Additional support</a:t>
            </a:r>
            <a:endParaRPr lang="en-GB" sz="2800" b="1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20</a:t>
            </a:fld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221538" y="1124744"/>
            <a:ext cx="4134437" cy="201598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sz="1600" b="1" dirty="0" smtClean="0">
                <a:solidFill>
                  <a:srgbClr val="C00000"/>
                </a:solidFill>
              </a:rPr>
              <a:t>16-18 </a:t>
            </a:r>
            <a:r>
              <a:rPr lang="en-GB" sz="1600" b="1" dirty="0">
                <a:solidFill>
                  <a:srgbClr val="C00000"/>
                </a:solidFill>
              </a:rPr>
              <a:t>year </a:t>
            </a:r>
            <a:r>
              <a:rPr lang="en-GB" sz="1600" b="1" dirty="0" smtClean="0">
                <a:solidFill>
                  <a:srgbClr val="C00000"/>
                </a:solidFill>
              </a:rPr>
              <a:t>olds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en-GB" sz="1600" dirty="0" smtClean="0">
                <a:solidFill>
                  <a:schemeClr val="tx1"/>
                </a:solidFill>
              </a:rPr>
              <a:t>Government will pay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>
                <a:solidFill>
                  <a:schemeClr val="tx1"/>
                </a:solidFill>
              </a:rPr>
              <a:t>£</a:t>
            </a:r>
            <a:r>
              <a:rPr lang="en-GB" sz="1600" b="1" dirty="0" smtClean="0">
                <a:solidFill>
                  <a:schemeClr val="tx1"/>
                </a:solidFill>
              </a:rPr>
              <a:t>1,000 to employers, </a:t>
            </a:r>
            <a:r>
              <a:rPr lang="en-GB" sz="1600" dirty="0" smtClean="0">
                <a:solidFill>
                  <a:schemeClr val="tx1"/>
                </a:solidFill>
              </a:rPr>
              <a:t>and a further </a:t>
            </a:r>
            <a:r>
              <a:rPr lang="en-GB" sz="1600" b="1" dirty="0" smtClean="0">
                <a:solidFill>
                  <a:schemeClr val="tx1"/>
                </a:solidFill>
              </a:rPr>
              <a:t>£1,000 to training providers </a:t>
            </a:r>
            <a:r>
              <a:rPr lang="en-GB" sz="1600" dirty="0" smtClean="0">
                <a:solidFill>
                  <a:schemeClr val="tx1"/>
                </a:solidFill>
              </a:rPr>
              <a:t>if they train a 16-18 year old apprentice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88024" y="1124745"/>
            <a:ext cx="4176464" cy="201598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sz="1600" b="1" dirty="0">
                <a:solidFill>
                  <a:srgbClr val="C00000"/>
                </a:solidFill>
              </a:rPr>
              <a:t>D</a:t>
            </a:r>
            <a:r>
              <a:rPr lang="en-GB" sz="1600" b="1" dirty="0" smtClean="0">
                <a:solidFill>
                  <a:srgbClr val="C00000"/>
                </a:solidFill>
              </a:rPr>
              <a:t>isadvantaged young people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en-GB" sz="1600" dirty="0" smtClean="0">
                <a:solidFill>
                  <a:schemeClr val="tx1"/>
                </a:solidFill>
              </a:rPr>
              <a:t>Government will pay </a:t>
            </a:r>
            <a:r>
              <a:rPr lang="en-GB" sz="1600" b="1" dirty="0">
                <a:solidFill>
                  <a:schemeClr val="tx1"/>
                </a:solidFill>
              </a:rPr>
              <a:t>£1,000 to employers, </a:t>
            </a:r>
            <a:r>
              <a:rPr lang="en-GB" sz="1600" dirty="0">
                <a:solidFill>
                  <a:schemeClr val="tx1"/>
                </a:solidFill>
              </a:rPr>
              <a:t>and a further </a:t>
            </a:r>
            <a:r>
              <a:rPr lang="en-GB" sz="1600" b="1" dirty="0">
                <a:solidFill>
                  <a:schemeClr val="tx1"/>
                </a:solidFill>
              </a:rPr>
              <a:t>£1,000 to training </a:t>
            </a:r>
            <a:r>
              <a:rPr lang="en-GB" sz="1600" b="1" dirty="0" smtClean="0">
                <a:solidFill>
                  <a:schemeClr val="tx1"/>
                </a:solidFill>
              </a:rPr>
              <a:t>providers </a:t>
            </a:r>
            <a:r>
              <a:rPr lang="en-GB" sz="1600" dirty="0" smtClean="0">
                <a:solidFill>
                  <a:schemeClr val="tx1"/>
                </a:solidFill>
              </a:rPr>
              <a:t>if they train 19-24 </a:t>
            </a:r>
            <a:r>
              <a:rPr lang="en-GB" sz="1600" dirty="0">
                <a:solidFill>
                  <a:schemeClr val="tx1"/>
                </a:solidFill>
              </a:rPr>
              <a:t>year olds leaving care or who have a Local Authority Education and Healthcare </a:t>
            </a:r>
            <a:r>
              <a:rPr lang="en-GB" sz="1600" dirty="0" smtClean="0">
                <a:solidFill>
                  <a:schemeClr val="tx1"/>
                </a:solidFill>
              </a:rPr>
              <a:t>plan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9512" y="4581128"/>
            <a:ext cx="4176463" cy="18719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sz="1600" b="1" dirty="0" smtClean="0">
                <a:solidFill>
                  <a:srgbClr val="C00000"/>
                </a:solidFill>
              </a:rPr>
              <a:t>Additional </a:t>
            </a:r>
            <a:r>
              <a:rPr lang="en-GB" sz="1600" b="1" dirty="0">
                <a:solidFill>
                  <a:srgbClr val="C00000"/>
                </a:solidFill>
              </a:rPr>
              <a:t>learning </a:t>
            </a:r>
            <a:r>
              <a:rPr lang="en-GB" sz="1600" b="1" dirty="0" smtClean="0">
                <a:solidFill>
                  <a:srgbClr val="C00000"/>
                </a:solidFill>
              </a:rPr>
              <a:t>support</a:t>
            </a:r>
          </a:p>
          <a:p>
            <a:pPr algn="ctr">
              <a:spcAft>
                <a:spcPts val="1200"/>
              </a:spcAft>
            </a:pPr>
            <a:r>
              <a:rPr lang="en-GB" sz="1600" dirty="0" smtClean="0"/>
              <a:t>We will </a:t>
            </a:r>
            <a:r>
              <a:rPr lang="en-GB" sz="1600" dirty="0"/>
              <a:t>pay training providers </a:t>
            </a:r>
            <a:r>
              <a:rPr lang="en-GB" sz="1600" b="1" dirty="0"/>
              <a:t>up to</a:t>
            </a:r>
            <a:r>
              <a:rPr lang="en-GB" sz="1600" dirty="0"/>
              <a:t> </a:t>
            </a:r>
            <a:r>
              <a:rPr lang="en-GB" sz="1600" b="1" dirty="0"/>
              <a:t>£150 a month </a:t>
            </a:r>
            <a:r>
              <a:rPr lang="en-GB" sz="1600" dirty="0"/>
              <a:t>to support these learners, plus additional costs based on evidenced </a:t>
            </a:r>
            <a:r>
              <a:rPr lang="en-GB" sz="1600" dirty="0" smtClean="0"/>
              <a:t>need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88024" y="4581128"/>
            <a:ext cx="4176464" cy="18719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C00000"/>
                </a:solidFill>
              </a:rPr>
              <a:t>English </a:t>
            </a:r>
            <a:r>
              <a:rPr lang="en-GB" sz="1600" b="1" dirty="0">
                <a:solidFill>
                  <a:srgbClr val="C00000"/>
                </a:solidFill>
              </a:rPr>
              <a:t>and Maths </a:t>
            </a:r>
            <a:r>
              <a:rPr lang="en-GB" sz="1600" b="1" dirty="0" smtClean="0">
                <a:solidFill>
                  <a:srgbClr val="C00000"/>
                </a:solidFill>
              </a:rPr>
              <a:t>training</a:t>
            </a:r>
          </a:p>
          <a:p>
            <a:pPr algn="ctr"/>
            <a:r>
              <a:rPr lang="en-GB" sz="1600" dirty="0" smtClean="0"/>
              <a:t>To meet minimum standards of English and maths we will </a:t>
            </a:r>
            <a:r>
              <a:rPr lang="en-GB" sz="1600" b="1" dirty="0"/>
              <a:t>pay training providers £471 </a:t>
            </a:r>
            <a:r>
              <a:rPr lang="en-GB" sz="1600" dirty="0"/>
              <a:t>for each of these </a:t>
            </a:r>
            <a:r>
              <a:rPr lang="en-GB" sz="1600" dirty="0" smtClean="0"/>
              <a:t>qualifications (Level 1 and 2)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482568" y="2943003"/>
            <a:ext cx="4176463" cy="18719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sz="1500" b="1" dirty="0" smtClean="0">
                <a:solidFill>
                  <a:srgbClr val="C00000"/>
                </a:solidFill>
              </a:rPr>
              <a:t>Small Employers</a:t>
            </a:r>
          </a:p>
          <a:p>
            <a:pPr lvl="0" algn="ctr">
              <a:spcAft>
                <a:spcPts val="1200"/>
              </a:spcAft>
            </a:pPr>
            <a:r>
              <a:rPr lang="en-GB" sz="1500" dirty="0"/>
              <a:t>Employers with fewer than 50 employees will have 100% of the training and assessment costs covered when training a 16-18 year old (or 19-24 year old formerly in care or has a Local Authority Education, Health and Care </a:t>
            </a:r>
            <a:r>
              <a:rPr lang="en-GB" sz="1500" dirty="0" smtClean="0"/>
              <a:t>plan</a:t>
            </a:r>
            <a:endParaRPr lang="en-GB" sz="1500" dirty="0"/>
          </a:p>
        </p:txBody>
      </p:sp>
      <p:pic>
        <p:nvPicPr>
          <p:cNvPr id="11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27191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56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2191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</a:rPr>
              <a:t>Funding rules</a:t>
            </a:r>
            <a:endParaRPr lang="en-GB" sz="2800" b="1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3209" y="980728"/>
            <a:ext cx="4142767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sz="1600" b="1" dirty="0" smtClean="0">
                <a:solidFill>
                  <a:srgbClr val="C00000"/>
                </a:solidFill>
              </a:rPr>
              <a:t>Cross-border funding</a:t>
            </a:r>
            <a:endParaRPr lang="en-GB" sz="1600" dirty="0"/>
          </a:p>
          <a:p>
            <a:pPr>
              <a:spcAft>
                <a:spcPts val="1800"/>
              </a:spcAft>
            </a:pPr>
            <a:r>
              <a:rPr lang="en-GB" sz="1600" dirty="0" smtClean="0"/>
              <a:t>Applying </a:t>
            </a:r>
            <a:r>
              <a:rPr lang="en-GB" sz="1600" dirty="0"/>
              <a:t>a single test for </a:t>
            </a:r>
            <a:r>
              <a:rPr lang="en-GB" sz="1600" dirty="0" smtClean="0"/>
              <a:t>funding </a:t>
            </a:r>
            <a:r>
              <a:rPr lang="en-GB" sz="1600" dirty="0"/>
              <a:t>through the English system: </a:t>
            </a:r>
            <a:r>
              <a:rPr lang="en-GB" sz="1600" dirty="0" smtClean="0"/>
              <a:t>based on </a:t>
            </a:r>
            <a:r>
              <a:rPr lang="en-GB" sz="1600" b="1" dirty="0" smtClean="0"/>
              <a:t>whether </a:t>
            </a:r>
            <a:r>
              <a:rPr lang="en-GB" sz="1600" b="1" dirty="0"/>
              <a:t>the apprentice’s main place of employment </a:t>
            </a:r>
            <a:r>
              <a:rPr lang="en-GB" sz="1600" b="1" dirty="0" smtClean="0"/>
              <a:t>is England</a:t>
            </a:r>
            <a:r>
              <a:rPr lang="en-GB" sz="1600" dirty="0"/>
              <a:t>.  </a:t>
            </a:r>
            <a:endParaRPr lang="en-GB" sz="1600" dirty="0" smtClean="0"/>
          </a:p>
          <a:p>
            <a:pPr>
              <a:spcAft>
                <a:spcPts val="1800"/>
              </a:spcAft>
            </a:pPr>
            <a:r>
              <a:rPr lang="en-GB" sz="1600" b="1" dirty="0" smtClean="0"/>
              <a:t>‘Workplace’</a:t>
            </a:r>
            <a:r>
              <a:rPr lang="en-GB" sz="1600" dirty="0" smtClean="0"/>
              <a:t> </a:t>
            </a:r>
            <a:r>
              <a:rPr lang="en-GB" sz="1600" dirty="0"/>
              <a:t>is </a:t>
            </a:r>
            <a:r>
              <a:rPr lang="en-GB" sz="1600" dirty="0" smtClean="0"/>
              <a:t>where the apprentice is expected </a:t>
            </a:r>
            <a:r>
              <a:rPr lang="en-GB" sz="1600" dirty="0"/>
              <a:t>to spend the majority of their time during their apprenticeship</a:t>
            </a:r>
            <a:r>
              <a:rPr lang="en-GB" sz="1600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21</a:t>
            </a:fld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4860032" y="1628800"/>
            <a:ext cx="4032448" cy="42476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Prior qualifications</a:t>
            </a:r>
          </a:p>
          <a:p>
            <a:pPr algn="ctr"/>
            <a:endParaRPr lang="en-GB" sz="2400" b="1" dirty="0">
              <a:solidFill>
                <a:srgbClr val="C00000"/>
              </a:solidFill>
            </a:endParaRPr>
          </a:p>
          <a:p>
            <a:r>
              <a:rPr lang="en-GB" sz="2000" dirty="0" smtClean="0"/>
              <a:t>Now and in the future, you can </a:t>
            </a:r>
            <a:r>
              <a:rPr lang="en-GB" sz="2000" dirty="0"/>
              <a:t>t</a:t>
            </a:r>
            <a:r>
              <a:rPr lang="en-GB" sz="2000" dirty="0" smtClean="0"/>
              <a:t>rain </a:t>
            </a:r>
            <a:r>
              <a:rPr lang="en-GB" sz="2000" dirty="0"/>
              <a:t>any </a:t>
            </a:r>
            <a:r>
              <a:rPr lang="en-GB" sz="2000" dirty="0" smtClean="0"/>
              <a:t>individual </a:t>
            </a:r>
            <a:r>
              <a:rPr lang="en-GB" sz="2000" dirty="0"/>
              <a:t>to undertake an apprenticeship at a higher level than a qualification they already </a:t>
            </a:r>
            <a:r>
              <a:rPr lang="en-GB" sz="2000" dirty="0" smtClean="0"/>
              <a:t>hold.</a:t>
            </a:r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From May 2017, an </a:t>
            </a:r>
            <a:r>
              <a:rPr lang="en-GB" sz="2000" dirty="0"/>
              <a:t>individual can be funded to undertake an apprenticeship at the </a:t>
            </a:r>
            <a:r>
              <a:rPr lang="en-GB" sz="2000" b="1" dirty="0"/>
              <a:t>same or lower </a:t>
            </a:r>
            <a:r>
              <a:rPr lang="en-GB" sz="2000" dirty="0"/>
              <a:t>level </a:t>
            </a:r>
            <a:r>
              <a:rPr lang="en-GB" sz="2000" dirty="0" smtClean="0"/>
              <a:t>to acquire </a:t>
            </a:r>
            <a:r>
              <a:rPr lang="en-GB" sz="2000" b="1" dirty="0" smtClean="0"/>
              <a:t>substantive </a:t>
            </a:r>
            <a:r>
              <a:rPr lang="en-GB" sz="2000" b="1" dirty="0"/>
              <a:t>new </a:t>
            </a:r>
            <a:r>
              <a:rPr lang="en-GB" sz="2000" b="1" dirty="0" smtClean="0"/>
              <a:t>skills</a:t>
            </a:r>
            <a:endParaRPr lang="en-GB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179512" y="3964674"/>
            <a:ext cx="4176464" cy="28487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C00000"/>
                </a:solidFill>
              </a:rPr>
              <a:t>Transferring funding </a:t>
            </a:r>
          </a:p>
          <a:p>
            <a:pPr algn="ctr"/>
            <a:endParaRPr lang="en-GB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GB" dirty="0" smtClean="0"/>
              <a:t>During 2018 we will introduce means </a:t>
            </a:r>
            <a:r>
              <a:rPr lang="en-GB" dirty="0"/>
              <a:t>for employers to </a:t>
            </a:r>
            <a:r>
              <a:rPr lang="en-GB" b="1" dirty="0"/>
              <a:t>transfer up to 10% of the levy </a:t>
            </a:r>
            <a:r>
              <a:rPr lang="en-GB" b="1" dirty="0" smtClean="0"/>
              <a:t>funds</a:t>
            </a:r>
            <a:r>
              <a:rPr lang="en-GB" dirty="0" smtClean="0"/>
              <a:t> </a:t>
            </a:r>
            <a:r>
              <a:rPr lang="en-GB" dirty="0"/>
              <a:t>to another employer with a digital </a:t>
            </a:r>
            <a:r>
              <a:rPr lang="en-GB" dirty="0" smtClean="0"/>
              <a:t>account, or to an ATA.</a:t>
            </a:r>
          </a:p>
          <a:p>
            <a:pPr algn="ctr"/>
            <a:endParaRPr lang="en-GB" dirty="0"/>
          </a:p>
          <a:p>
            <a:pPr lvl="0" algn="ctr"/>
            <a:r>
              <a:rPr lang="en-GB" dirty="0" smtClean="0"/>
              <a:t>New </a:t>
            </a:r>
            <a:r>
              <a:rPr lang="en-GB" dirty="0"/>
              <a:t>employer steering group to design this system so that it meets their </a:t>
            </a:r>
            <a:r>
              <a:rPr lang="en-GB" dirty="0" smtClean="0"/>
              <a:t>needs</a:t>
            </a:r>
            <a:endParaRPr lang="en-GB" dirty="0"/>
          </a:p>
        </p:txBody>
      </p:sp>
      <p:pic>
        <p:nvPicPr>
          <p:cNvPr id="8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114839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66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Apprenticeship funding in England from May </a:t>
            </a:r>
            <a:r>
              <a:rPr lang="en-GB" b="1" dirty="0" smtClean="0">
                <a:solidFill>
                  <a:schemeClr val="bg1"/>
                </a:solidFill>
              </a:rPr>
              <a:t>2017: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Supporting the reforms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27191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1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69476"/>
            <a:ext cx="3227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</a:rPr>
              <a:t>Wider reforms - DAS</a:t>
            </a:r>
            <a:endParaRPr lang="en-GB" sz="2800" b="1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9057" y="2708920"/>
            <a:ext cx="54726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i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272" y="3597285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23</a:t>
            </a:fld>
            <a:endParaRPr lang="en-GB"/>
          </a:p>
        </p:txBody>
      </p:sp>
      <p:pic>
        <p:nvPicPr>
          <p:cNvPr id="1026" name="Picture 2" descr="C:\Users\kennedyj\AppData\Local\Microsoft\Windows\Temporary Internet Files\Content.Outlook\DZ7KSTOB\transaction-history (2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4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6872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</a:rPr>
              <a:t>Wider reforms - Institute for Apprenticeships</a:t>
            </a:r>
            <a:endParaRPr lang="en-GB" sz="2800" b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831850"/>
            <a:ext cx="90364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prstClr val="black"/>
                </a:solidFill>
              </a:rPr>
              <a:t>An independent </a:t>
            </a:r>
            <a:r>
              <a:rPr lang="en-GB" sz="2000" b="1" dirty="0">
                <a:solidFill>
                  <a:prstClr val="black"/>
                </a:solidFill>
              </a:rPr>
              <a:t>employer-led body that will regulate the quality of apprenticeships</a:t>
            </a:r>
            <a:r>
              <a:rPr lang="en-GB" sz="2000" dirty="0">
                <a:solidFill>
                  <a:prstClr val="black"/>
                </a:solidFill>
              </a:rPr>
              <a:t>, set up by April 2017 (shadow form </a:t>
            </a:r>
            <a:r>
              <a:rPr lang="en-GB" sz="2000" dirty="0" smtClean="0">
                <a:solidFill>
                  <a:prstClr val="black"/>
                </a:solidFill>
              </a:rPr>
              <a:t>with effect from </a:t>
            </a:r>
            <a:r>
              <a:rPr lang="en-GB" sz="2000" dirty="0">
                <a:solidFill>
                  <a:prstClr val="black"/>
                </a:solidFill>
              </a:rPr>
              <a:t>2016)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prstClr val="black"/>
                </a:solidFill>
              </a:rPr>
              <a:t>An </a:t>
            </a:r>
            <a:r>
              <a:rPr lang="en-GB" sz="2000" dirty="0">
                <a:solidFill>
                  <a:prstClr val="black"/>
                </a:solidFill>
              </a:rPr>
              <a:t>independent Chair will lead a small Board </a:t>
            </a:r>
            <a:r>
              <a:rPr lang="en-GB" sz="2000" dirty="0" smtClean="0"/>
              <a:t>comprised </a:t>
            </a:r>
            <a:r>
              <a:rPr lang="en-GB" sz="2000" dirty="0"/>
              <a:t>primarily of employers, business leaders and their representatives</a:t>
            </a:r>
            <a:r>
              <a:rPr lang="en-GB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Anthony Jenkins appointed as Shadow Chair and Peter </a:t>
            </a:r>
            <a:r>
              <a:rPr lang="en-GB" sz="2000" dirty="0" err="1" smtClean="0"/>
              <a:t>Lauener</a:t>
            </a:r>
            <a:r>
              <a:rPr lang="en-GB" sz="2000" dirty="0" smtClean="0"/>
              <a:t> as Shadow Chief Executive</a:t>
            </a:r>
          </a:p>
          <a:p>
            <a:endParaRPr lang="en-GB" sz="20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prstClr val="black"/>
                </a:solidFill>
              </a:rPr>
              <a:t>Outline </a:t>
            </a:r>
            <a:r>
              <a:rPr lang="en-GB" sz="2000" dirty="0">
                <a:solidFill>
                  <a:prstClr val="black"/>
                </a:solidFill>
              </a:rPr>
              <a:t>role: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prstClr val="black"/>
                </a:solidFill>
              </a:rPr>
              <a:t>Approve/reject </a:t>
            </a:r>
            <a:r>
              <a:rPr lang="en-GB" sz="2000" dirty="0" smtClean="0">
                <a:solidFill>
                  <a:prstClr val="black"/>
                </a:solidFill>
              </a:rPr>
              <a:t>Expressions of Interest, </a:t>
            </a:r>
            <a:r>
              <a:rPr lang="en-GB" sz="2000" dirty="0">
                <a:solidFill>
                  <a:prstClr val="black"/>
                </a:solidFill>
              </a:rPr>
              <a:t>standards and assessment plans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dirty="0">
                <a:solidFill>
                  <a:prstClr val="black"/>
                </a:solidFill>
              </a:rPr>
              <a:t>Provide advice and guidance during their </a:t>
            </a:r>
            <a:r>
              <a:rPr lang="en-GB" sz="2000" dirty="0" smtClean="0">
                <a:solidFill>
                  <a:prstClr val="black"/>
                </a:solidFill>
              </a:rPr>
              <a:t>development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dirty="0"/>
              <a:t>M</a:t>
            </a:r>
            <a:r>
              <a:rPr lang="en-GB" sz="2000" dirty="0" smtClean="0"/>
              <a:t>aintain </a:t>
            </a:r>
            <a:r>
              <a:rPr lang="en-GB" sz="2000" dirty="0"/>
              <a:t>a public database of apprenticeship standards and publish information illustrating potential </a:t>
            </a:r>
            <a:r>
              <a:rPr lang="en-GB" sz="2000" dirty="0" smtClean="0"/>
              <a:t>gaps</a:t>
            </a:r>
            <a:endParaRPr lang="en-GB" sz="2000" dirty="0">
              <a:solidFill>
                <a:prstClr val="black"/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dirty="0" smtClean="0">
                <a:solidFill>
                  <a:prstClr val="black"/>
                </a:solidFill>
              </a:rPr>
              <a:t>Advise </a:t>
            </a:r>
            <a:r>
              <a:rPr lang="en-GB" sz="2000" dirty="0">
                <a:solidFill>
                  <a:prstClr val="black"/>
                </a:solidFill>
              </a:rPr>
              <a:t>on </a:t>
            </a:r>
            <a:r>
              <a:rPr lang="en-GB" sz="2000" dirty="0" smtClean="0"/>
              <a:t>the </a:t>
            </a:r>
            <a:r>
              <a:rPr lang="en-GB" sz="2000" dirty="0"/>
              <a:t>maximum rate of Government funding </a:t>
            </a:r>
            <a:r>
              <a:rPr lang="en-GB" sz="2000" dirty="0" smtClean="0"/>
              <a:t>that </a:t>
            </a:r>
            <a:r>
              <a:rPr lang="en-GB" sz="2000" dirty="0"/>
              <a:t>should be assigned to </a:t>
            </a:r>
            <a:r>
              <a:rPr lang="en-GB" sz="2000" dirty="0" smtClean="0"/>
              <a:t>each standard 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9057" y="2708920"/>
            <a:ext cx="54726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i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272" y="3597285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24</a:t>
            </a:fld>
            <a:endParaRPr lang="en-GB"/>
          </a:p>
        </p:txBody>
      </p:sp>
      <p:pic>
        <p:nvPicPr>
          <p:cNvPr id="9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27191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7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3435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What you can do now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25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3528" y="1340768"/>
            <a:ext cx="84249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Read further – </a:t>
            </a:r>
            <a:r>
              <a:rPr lang="en-GB" sz="2400" dirty="0"/>
              <a:t>go to </a:t>
            </a:r>
            <a:r>
              <a:rPr lang="en-GB" sz="2400" dirty="0">
                <a:hlinkClick r:id="rId4"/>
              </a:rPr>
              <a:t>https://</a:t>
            </a:r>
            <a:r>
              <a:rPr lang="en-GB" sz="2400" dirty="0" smtClean="0">
                <a:hlinkClick r:id="rId4"/>
              </a:rPr>
              <a:t>www.gov.uk/government/collections/apprenticeship-changes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Plan your </a:t>
            </a:r>
            <a:r>
              <a:rPr lang="en-GB" sz="2400" dirty="0"/>
              <a:t>apprenticeship spending - </a:t>
            </a:r>
            <a:r>
              <a:rPr lang="en-GB" sz="2400" dirty="0">
                <a:hlinkClick r:id="rId5"/>
              </a:rPr>
              <a:t>https://estimate-my-apprenticeship-funding.sfa.bis.gov.uk</a:t>
            </a:r>
            <a:r>
              <a:rPr lang="en-GB" sz="2400" dirty="0" smtClean="0">
                <a:hlinkClick r:id="rId5"/>
              </a:rPr>
              <a:t>/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Check out the draft regulations for the </a:t>
            </a:r>
            <a:r>
              <a:rPr lang="en-GB" sz="2400" dirty="0"/>
              <a:t>calculation, payment and recovery of the Apprenticeship Levy - </a:t>
            </a:r>
            <a:r>
              <a:rPr lang="en-GB" sz="2400" dirty="0">
                <a:hlinkClick r:id="rId6"/>
              </a:rPr>
              <a:t>https://</a:t>
            </a:r>
            <a:r>
              <a:rPr lang="en-GB" sz="2400" dirty="0" smtClean="0">
                <a:hlinkClick r:id="rId6"/>
              </a:rPr>
              <a:t>www.gov.uk/government/publications/draft-legislation-regulations-for-the-calculation-payment-and-recovery-of-the-apprenticehip-levy</a:t>
            </a:r>
            <a:endParaRPr lang="en-GB" sz="2400" dirty="0" smtClean="0"/>
          </a:p>
          <a:p>
            <a:endParaRPr lang="en-GB" sz="2400" dirty="0" smtClean="0"/>
          </a:p>
        </p:txBody>
      </p:sp>
      <p:pic>
        <p:nvPicPr>
          <p:cNvPr id="7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27191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07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4"/>
          <p:cNvSpPr/>
          <p:nvPr/>
        </p:nvSpPr>
        <p:spPr>
          <a:xfrm>
            <a:off x="539552" y="2587674"/>
            <a:ext cx="3312368" cy="7200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456" tIns="92456" rIns="92456" bIns="49530" numCol="1" spcCol="1270" anchor="t" anchorCtr="0">
            <a:no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…and employers are investing less in training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5984" y="169476"/>
            <a:ext cx="8028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Action is needed to address current economic trends</a:t>
            </a:r>
            <a:endParaRPr lang="en-GB" sz="28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23528" y="1052736"/>
            <a:ext cx="2987423" cy="1168117"/>
            <a:chOff x="4358296" y="45000"/>
            <a:chExt cx="1390610" cy="1226708"/>
          </a:xfrm>
          <a:solidFill>
            <a:srgbClr val="001236"/>
          </a:solidFill>
        </p:grpSpPr>
        <p:sp>
          <p:nvSpPr>
            <p:cNvPr id="14" name="Rounded Rectangle 13"/>
            <p:cNvSpPr/>
            <p:nvPr/>
          </p:nvSpPr>
          <p:spPr>
            <a:xfrm>
              <a:off x="4369249" y="45000"/>
              <a:ext cx="1379657" cy="122670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358296" y="59013"/>
              <a:ext cx="1379657" cy="81780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49530" numCol="1" spcCol="1270" anchor="t" anchorCtr="0">
              <a:noAutofit/>
            </a:bodyPr>
            <a:lstStyle/>
            <a:p>
              <a:pPr algn="ctr"/>
              <a:r>
                <a:rPr lang="en-GB" b="1" dirty="0" smtClean="0"/>
                <a:t>UK productivity lags behind other developed economies…</a:t>
              </a:r>
              <a:endParaRPr lang="en-GB" b="1" dirty="0"/>
            </a:p>
          </p:txBody>
        </p:sp>
      </p:grpSp>
      <p:pic>
        <p:nvPicPr>
          <p:cNvPr id="3" name="Picture 2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000" y="831850"/>
            <a:ext cx="5143035" cy="27411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le 16"/>
          <p:cNvSpPr/>
          <p:nvPr/>
        </p:nvSpPr>
        <p:spPr>
          <a:xfrm>
            <a:off x="5868144" y="5157192"/>
            <a:ext cx="2963893" cy="1376147"/>
          </a:xfrm>
          <a:prstGeom prst="roundRect">
            <a:avLst>
              <a:gd name="adj" fmla="val 10000"/>
            </a:avLst>
          </a:prstGeom>
          <a:solidFill>
            <a:srgbClr val="00123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Rounded Rectangle 4"/>
          <p:cNvSpPr/>
          <p:nvPr/>
        </p:nvSpPr>
        <p:spPr>
          <a:xfrm>
            <a:off x="1475656" y="5517232"/>
            <a:ext cx="2963893" cy="77874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456" tIns="92456" rIns="92456" bIns="49530" numCol="1" spcCol="1270" anchor="t" anchorCtr="0">
            <a:noAutofit/>
          </a:bodyPr>
          <a:lstStyle/>
          <a:p>
            <a:pPr algn="ctr"/>
            <a:endParaRPr lang="en-GB" b="1" dirty="0"/>
          </a:p>
        </p:txBody>
      </p:sp>
      <p:sp>
        <p:nvSpPr>
          <p:cNvPr id="19" name="Rounded Rectangle 4"/>
          <p:cNvSpPr/>
          <p:nvPr/>
        </p:nvSpPr>
        <p:spPr>
          <a:xfrm>
            <a:off x="5868144" y="5188446"/>
            <a:ext cx="2963893" cy="77874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456" tIns="92456" rIns="92456" bIns="49530" numCol="1" spcCol="1270" anchor="t" anchorCtr="0">
            <a:noAutofit/>
          </a:bodyPr>
          <a:lstStyle/>
          <a:p>
            <a:pPr lvl="0" algn="ctr"/>
            <a:r>
              <a:rPr lang="en-GB" b="1" dirty="0">
                <a:solidFill>
                  <a:schemeClr val="bg1"/>
                </a:solidFill>
              </a:rPr>
              <a:t>The UK has low levels of intergenerational social mobility compared to some other developed countries</a:t>
            </a:r>
          </a:p>
          <a:p>
            <a:pPr algn="ctr"/>
            <a:endParaRPr lang="en-GB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5841348" y="3831715"/>
            <a:ext cx="2963893" cy="1168117"/>
          </a:xfrm>
          <a:prstGeom prst="roundRect">
            <a:avLst>
              <a:gd name="adj" fmla="val 10000"/>
            </a:avLst>
          </a:prstGeom>
          <a:solidFill>
            <a:srgbClr val="00123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Rounded Rectangle 4"/>
          <p:cNvSpPr/>
          <p:nvPr/>
        </p:nvSpPr>
        <p:spPr>
          <a:xfrm>
            <a:off x="5841347" y="3933056"/>
            <a:ext cx="2963893" cy="77874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2456" tIns="92456" rIns="92456" bIns="49530" numCol="1" spcCol="1270" anchor="t" anchorCtr="0">
            <a:noAutofit/>
          </a:bodyPr>
          <a:lstStyle/>
          <a:p>
            <a:pPr algn="ctr"/>
            <a:r>
              <a:rPr lang="en-GB" b="1" dirty="0" smtClean="0"/>
              <a:t>Meanwhile… relative </a:t>
            </a:r>
            <a:r>
              <a:rPr lang="en-GB" b="1" dirty="0"/>
              <a:t>social mobility has stagnated or declined over recent decades</a:t>
            </a:r>
            <a:endParaRPr lang="en-GB" dirty="0"/>
          </a:p>
          <a:p>
            <a:pPr lvl="0" algn="ctr"/>
            <a:endParaRPr lang="en-GB" b="1" dirty="0"/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396352885"/>
              </p:ext>
            </p:extLst>
          </p:nvPr>
        </p:nvGraphicFramePr>
        <p:xfrm>
          <a:off x="298384" y="3797424"/>
          <a:ext cx="486174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ounded Rectangle 23"/>
          <p:cNvSpPr/>
          <p:nvPr/>
        </p:nvSpPr>
        <p:spPr>
          <a:xfrm>
            <a:off x="347058" y="2276872"/>
            <a:ext cx="2963893" cy="1008112"/>
          </a:xfrm>
          <a:prstGeom prst="roundRect">
            <a:avLst>
              <a:gd name="adj" fmla="val 10000"/>
            </a:avLst>
          </a:prstGeom>
          <a:solidFill>
            <a:srgbClr val="00123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 dirty="0" smtClean="0"/>
              <a:t>… and employers are investing less in training </a:t>
            </a:r>
            <a:endParaRPr lang="en-GB" b="1" dirty="0"/>
          </a:p>
        </p:txBody>
      </p:sp>
      <p:sp>
        <p:nvSpPr>
          <p:cNvPr id="25" name="Rectangle 24"/>
          <p:cNvSpPr/>
          <p:nvPr/>
        </p:nvSpPr>
        <p:spPr>
          <a:xfrm>
            <a:off x="475928" y="3437384"/>
            <a:ext cx="4572000" cy="6924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300" i="1" dirty="0"/>
              <a:t>Number of employees who worked fewer hours than usual because they attended a training course away from their workplace</a:t>
            </a:r>
          </a:p>
        </p:txBody>
      </p:sp>
      <p:sp>
        <p:nvSpPr>
          <p:cNvPr id="26" name="Slide Number Placeholder 1"/>
          <p:cNvSpPr txBox="1">
            <a:spLocks/>
          </p:cNvSpPr>
          <p:nvPr/>
        </p:nvSpPr>
        <p:spPr>
          <a:xfrm>
            <a:off x="7077206" y="61079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8B6853-4C35-4469-A4A9-845EAD63436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3</a:t>
            </a:fld>
            <a:endParaRPr lang="en-GB"/>
          </a:p>
        </p:txBody>
      </p:sp>
      <p:pic>
        <p:nvPicPr>
          <p:cNvPr id="22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84" y="6135812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61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8851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Apprenticeships contribute to addressing these challenges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965041"/>
            <a:ext cx="8640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That’s why the government </a:t>
            </a:r>
            <a:r>
              <a:rPr lang="en-GB" sz="2000" dirty="0"/>
              <a:t>is committed to significantly </a:t>
            </a:r>
            <a:r>
              <a:rPr lang="en-GB" sz="2000" dirty="0" smtClean="0"/>
              <a:t>increasing </a:t>
            </a:r>
            <a:r>
              <a:rPr lang="en-GB" sz="2000" dirty="0"/>
              <a:t>the </a:t>
            </a:r>
            <a:r>
              <a:rPr lang="en-GB" sz="2000" b="1" dirty="0"/>
              <a:t>quantity and quality of apprenticeships</a:t>
            </a:r>
            <a:r>
              <a:rPr lang="en-GB" sz="2000" dirty="0"/>
              <a:t> in </a:t>
            </a:r>
            <a:r>
              <a:rPr lang="en-GB" sz="2000" dirty="0" smtClean="0"/>
              <a:t>England and </a:t>
            </a:r>
            <a:r>
              <a:rPr lang="en-GB" sz="2000" b="1" dirty="0" smtClean="0"/>
              <a:t>achieving 3 </a:t>
            </a:r>
            <a:r>
              <a:rPr lang="en-GB" sz="2000" b="1" dirty="0"/>
              <a:t>million starts </a:t>
            </a:r>
            <a:r>
              <a:rPr lang="en-GB" sz="2000" dirty="0" smtClean="0"/>
              <a:t>by 2020.</a:t>
            </a:r>
            <a:endParaRPr lang="en-GB" sz="2000" dirty="0"/>
          </a:p>
          <a:p>
            <a:endParaRPr lang="en-GB" sz="1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812831"/>
              </p:ext>
            </p:extLst>
          </p:nvPr>
        </p:nvGraphicFramePr>
        <p:xfrm>
          <a:off x="395536" y="1826816"/>
          <a:ext cx="3960440" cy="453990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960440"/>
              </a:tblGrid>
              <a:tr h="43157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Benefits</a:t>
                      </a:r>
                      <a:endParaRPr lang="en-GB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C54"/>
                    </a:solidFill>
                  </a:tcPr>
                </a:tc>
              </a:tr>
              <a:tr h="904219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Apprentices</a:t>
                      </a:r>
                      <a:r>
                        <a:rPr lang="en-GB" sz="1400" baseline="0" dirty="0" smtClean="0"/>
                        <a:t> complete their apprenticeship with highly marketable skills…</a:t>
                      </a:r>
                    </a:p>
                    <a:p>
                      <a:endParaRPr lang="en-GB" sz="14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7044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…that make it more likely for them to remain</a:t>
                      </a:r>
                      <a:r>
                        <a:rPr lang="en-GB" sz="1400" baseline="0" dirty="0" smtClean="0"/>
                        <a:t> employed, including with the same employer. 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10054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Employers</a:t>
                      </a:r>
                      <a:r>
                        <a:rPr lang="en-GB" sz="1400" baseline="0" dirty="0" smtClean="0"/>
                        <a:t> experience tangible improvements to their product or service as a result of apprenticeships.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Apprenticeships create real</a:t>
                      </a:r>
                      <a:r>
                        <a:rPr lang="en-GB" sz="1400" baseline="0" dirty="0" smtClean="0"/>
                        <a:t> benefits for the taxpayer and the wider </a:t>
                      </a:r>
                      <a:r>
                        <a:rPr lang="en-GB" sz="1400" b="1" baseline="0" dirty="0" smtClean="0"/>
                        <a:t>economy</a:t>
                      </a:r>
                      <a:r>
                        <a:rPr lang="en-GB" sz="1400" baseline="0" dirty="0" smtClean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233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…and contribute to the Government’s overall goal of improving labour</a:t>
                      </a:r>
                      <a:r>
                        <a:rPr lang="en-GB" sz="1400" baseline="0" dirty="0" smtClean="0"/>
                        <a:t> market outcomes. </a:t>
                      </a:r>
                    </a:p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00808"/>
            <a:ext cx="2446784" cy="175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393" y="3573016"/>
            <a:ext cx="2446784" cy="173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161" y="4944645"/>
            <a:ext cx="2411343" cy="1913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4</a:t>
            </a:fld>
            <a:endParaRPr lang="en-GB"/>
          </a:p>
        </p:txBody>
      </p:sp>
      <p:pic>
        <p:nvPicPr>
          <p:cNvPr id="11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3" y="6171815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50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7117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But the programme could be bigger and better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908720"/>
            <a:ext cx="3528391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Individual apprenticeships provide good returns, but there is an </a:t>
            </a:r>
            <a:r>
              <a:rPr lang="en-GB" b="1" dirty="0" smtClean="0"/>
              <a:t>insufficient number of apprenticeship opportunities </a:t>
            </a:r>
            <a:r>
              <a:rPr lang="en-GB" dirty="0" smtClean="0"/>
              <a:t>to meet demand from individuals, and </a:t>
            </a:r>
            <a:r>
              <a:rPr lang="en-GB" b="1" dirty="0" smtClean="0"/>
              <a:t>skills gaps remain in the economy</a:t>
            </a:r>
            <a:r>
              <a:rPr lang="en-GB" dirty="0" smtClean="0"/>
              <a:t>.   </a:t>
            </a:r>
            <a:endParaRPr lang="en-GB" sz="900" dirty="0"/>
          </a:p>
        </p:txBody>
      </p:sp>
      <p:sp>
        <p:nvSpPr>
          <p:cNvPr id="3" name="Rectangle 2"/>
          <p:cNvSpPr/>
          <p:nvPr/>
        </p:nvSpPr>
        <p:spPr>
          <a:xfrm>
            <a:off x="3851920" y="908720"/>
            <a:ext cx="5183113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Whilst the vast majority of apprenticeships provide high quality training, feedback from employers shows that this is not always the case. We need to continue to </a:t>
            </a:r>
            <a:r>
              <a:rPr lang="en-GB" b="1" dirty="0"/>
              <a:t>drive up the quality of apprenticeship training </a:t>
            </a:r>
            <a:r>
              <a:rPr lang="en-GB" dirty="0"/>
              <a:t>and ensure that anyone completing an apprenticeship is fully competent in their occupation.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1" y="2708920"/>
            <a:ext cx="8783512" cy="2554545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 smtClean="0"/>
              <a:t>Ambitious Government reforms:</a:t>
            </a:r>
          </a:p>
          <a:p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Employers </a:t>
            </a:r>
            <a:r>
              <a:rPr lang="en-GB" sz="1600" dirty="0"/>
              <a:t>at the heart of designing new Apprenticeships Standards </a:t>
            </a:r>
            <a:r>
              <a:rPr lang="en-GB" sz="1600" dirty="0" smtClean="0"/>
              <a:t>to replace apprenticeship frameworks by 2020.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New </a:t>
            </a:r>
            <a:r>
              <a:rPr lang="en-GB" sz="1600" dirty="0"/>
              <a:t>Institute for Apprenticeships led by employers to </a:t>
            </a:r>
            <a:r>
              <a:rPr lang="en-GB" sz="1600" dirty="0" smtClean="0"/>
              <a:t>oversee standards and ensure quality and rigour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Apprenticeships </a:t>
            </a:r>
            <a:r>
              <a:rPr lang="en-GB" sz="1600" dirty="0"/>
              <a:t>given equal legal protection to degrees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Apprenticeship target </a:t>
            </a:r>
            <a:r>
              <a:rPr lang="en-GB" sz="1600" dirty="0"/>
              <a:t>for public sector bodies – </a:t>
            </a:r>
            <a:r>
              <a:rPr lang="en-GB" sz="1600" dirty="0" smtClean="0"/>
              <a:t>duty for 2.3</a:t>
            </a:r>
            <a:r>
              <a:rPr lang="en-GB" sz="1600" dirty="0"/>
              <a:t>% of </a:t>
            </a:r>
            <a:r>
              <a:rPr lang="en-GB" sz="1600" dirty="0" smtClean="0"/>
              <a:t>workforce to be  apprentices will grow opportunities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Secondary </a:t>
            </a:r>
            <a:r>
              <a:rPr lang="en-GB" sz="1600" dirty="0"/>
              <a:t>Class 1 NICs abolished for apprentices under the age of 25 since April </a:t>
            </a:r>
            <a:r>
              <a:rPr lang="en-GB" sz="1600" dirty="0" smtClean="0"/>
              <a:t>2016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251521" y="5301208"/>
            <a:ext cx="8766720" cy="923330"/>
          </a:xfrm>
          <a:prstGeom prst="rect">
            <a:avLst/>
          </a:prstGeom>
          <a:solidFill>
            <a:srgbClr val="001236"/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All underpinned by changes to how apprenticeships are paid for.  </a:t>
            </a:r>
            <a:r>
              <a:rPr lang="en-GB" dirty="0">
                <a:solidFill>
                  <a:schemeClr val="bg1"/>
                </a:solidFill>
              </a:rPr>
              <a:t>New apprenticeship levy paid </a:t>
            </a:r>
            <a:r>
              <a:rPr lang="en-GB">
                <a:solidFill>
                  <a:schemeClr val="bg1"/>
                </a:solidFill>
              </a:rPr>
              <a:t>by </a:t>
            </a:r>
            <a:r>
              <a:rPr lang="en-GB" smtClean="0">
                <a:solidFill>
                  <a:schemeClr val="bg1"/>
                </a:solidFill>
              </a:rPr>
              <a:t>1.3</a:t>
            </a:r>
            <a:r>
              <a:rPr lang="en-GB" smtClean="0">
                <a:solidFill>
                  <a:schemeClr val="bg1"/>
                </a:solidFill>
              </a:rPr>
              <a:t>% </a:t>
            </a:r>
            <a:r>
              <a:rPr lang="en-GB" dirty="0">
                <a:solidFill>
                  <a:schemeClr val="bg1"/>
                </a:solidFill>
              </a:rPr>
              <a:t>of employers will fund expansion.  </a:t>
            </a:r>
            <a:r>
              <a:rPr lang="en-GB" b="1" dirty="0">
                <a:solidFill>
                  <a:schemeClr val="bg1"/>
                </a:solidFill>
              </a:rPr>
              <a:t>Digital Apprenticeship Service </a:t>
            </a:r>
            <a:r>
              <a:rPr lang="en-GB" dirty="0">
                <a:solidFill>
                  <a:schemeClr val="bg1"/>
                </a:solidFill>
              </a:rPr>
              <a:t>will enable employers to </a:t>
            </a:r>
            <a:r>
              <a:rPr lang="en-GB" dirty="0" smtClean="0">
                <a:solidFill>
                  <a:schemeClr val="bg1"/>
                </a:solidFill>
              </a:rPr>
              <a:t>directly manage </a:t>
            </a:r>
            <a:r>
              <a:rPr lang="en-GB" dirty="0">
                <a:solidFill>
                  <a:schemeClr val="bg1"/>
                </a:solidFill>
              </a:rPr>
              <a:t>their apprenticeship programmes and purchase training.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5</a:t>
            </a:fld>
            <a:endParaRPr lang="en-GB"/>
          </a:p>
        </p:txBody>
      </p:sp>
      <p:pic>
        <p:nvPicPr>
          <p:cNvPr id="10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6176905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76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Apprenticeship funding in England from May </a:t>
            </a:r>
            <a:r>
              <a:rPr lang="en-GB" b="1" dirty="0" smtClean="0">
                <a:solidFill>
                  <a:schemeClr val="bg1"/>
                </a:solidFill>
              </a:rPr>
              <a:t>2017: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How the funding changes, including the levy, work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77272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50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62914469"/>
              </p:ext>
            </p:extLst>
          </p:nvPr>
        </p:nvGraphicFramePr>
        <p:xfrm>
          <a:off x="250320" y="1441227"/>
          <a:ext cx="8714168" cy="4442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7581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What is the apprenticeship levy and who pays it?</a:t>
            </a:r>
            <a:endParaRPr lang="en-GB" sz="2800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C:\Users\howarthj\AppData\Local\Microsoft\Windows\Temporary Internet Files\Content.Outlook\QEHCF66G\Levy Infographic (2)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558" y="1302073"/>
            <a:ext cx="3916546" cy="313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7</a:t>
            </a:fld>
            <a:endParaRPr lang="en-GB"/>
          </a:p>
        </p:txBody>
      </p:sp>
      <p:pic>
        <p:nvPicPr>
          <p:cNvPr id="7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21288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6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6797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What about non levy payers? Co-Investment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472" y="915605"/>
            <a:ext cx="8568951" cy="535531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GB" sz="1900" dirty="0" smtClean="0"/>
              <a:t>There </a:t>
            </a:r>
            <a:r>
              <a:rPr lang="en-GB" sz="1900" dirty="0"/>
              <a:t>are </a:t>
            </a:r>
            <a:r>
              <a:rPr lang="en-GB" sz="1900" u="sng" dirty="0"/>
              <a:t>two types of employers </a:t>
            </a:r>
            <a:r>
              <a:rPr lang="en-GB" sz="1900" dirty="0"/>
              <a:t>who will be </a:t>
            </a:r>
            <a:r>
              <a:rPr lang="en-GB" sz="1900" dirty="0" smtClean="0"/>
              <a:t>benefit from government support towards </a:t>
            </a:r>
            <a:r>
              <a:rPr lang="en-GB" sz="1900" dirty="0"/>
              <a:t>the cost of their apprenticeships </a:t>
            </a:r>
            <a:r>
              <a:rPr lang="en-GB" sz="1900" dirty="0" smtClean="0"/>
              <a:t>training: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900" dirty="0" smtClean="0"/>
              <a:t>Employers </a:t>
            </a:r>
            <a:r>
              <a:rPr lang="en-GB" sz="1900" dirty="0"/>
              <a:t>who haven’t paid </a:t>
            </a:r>
            <a:r>
              <a:rPr lang="en-GB" sz="1900" dirty="0" smtClean="0"/>
              <a:t>the levy and want to purchase apprenticeship training from a provider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1900" dirty="0"/>
              <a:t>A</a:t>
            </a:r>
            <a:r>
              <a:rPr lang="en-GB" sz="1900" dirty="0" smtClean="0"/>
              <a:t> levy-paying </a:t>
            </a:r>
            <a:r>
              <a:rPr lang="en-GB" sz="1900" dirty="0"/>
              <a:t>employer </a:t>
            </a:r>
            <a:r>
              <a:rPr lang="en-GB" sz="1900" dirty="0" smtClean="0"/>
              <a:t>who with insufficient </a:t>
            </a:r>
            <a:r>
              <a:rPr lang="en-GB" sz="1900" dirty="0"/>
              <a:t>funds in their digital account to pay </a:t>
            </a:r>
            <a:r>
              <a:rPr lang="en-GB" sz="1900" dirty="0" smtClean="0"/>
              <a:t>for the cost of training </a:t>
            </a:r>
            <a:r>
              <a:rPr lang="en-GB" sz="1900" dirty="0"/>
              <a:t>and assessment </a:t>
            </a:r>
            <a:r>
              <a:rPr lang="en-GB" sz="1900" dirty="0" smtClean="0"/>
              <a:t>they want to purchase</a:t>
            </a:r>
            <a:endParaRPr lang="en-GB" sz="1900" dirty="0"/>
          </a:p>
          <a:p>
            <a:endParaRPr lang="en-GB" sz="1900" b="1" dirty="0"/>
          </a:p>
          <a:p>
            <a:endParaRPr lang="en-GB" sz="1900" dirty="0" smtClean="0"/>
          </a:p>
          <a:p>
            <a:endParaRPr lang="en-GB" sz="1900" dirty="0"/>
          </a:p>
          <a:p>
            <a:endParaRPr lang="en-GB" sz="1900" dirty="0" smtClean="0"/>
          </a:p>
          <a:p>
            <a:endParaRPr lang="en-GB" sz="1900" dirty="0"/>
          </a:p>
          <a:p>
            <a:endParaRPr lang="en-GB" sz="1900" dirty="0" smtClean="0"/>
          </a:p>
          <a:p>
            <a:endParaRPr lang="en-GB" sz="1900" dirty="0"/>
          </a:p>
          <a:p>
            <a:endParaRPr lang="en-GB" sz="1900" dirty="0" smtClean="0"/>
          </a:p>
          <a:p>
            <a:endParaRPr lang="en-GB" sz="1900" dirty="0"/>
          </a:p>
          <a:p>
            <a:endParaRPr lang="en-GB" sz="19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 smtClean="0"/>
              <a:t>The</a:t>
            </a:r>
            <a:r>
              <a:rPr lang="en-GB" sz="1900" b="1" dirty="0" smtClean="0"/>
              <a:t> </a:t>
            </a:r>
            <a:r>
              <a:rPr lang="en-GB" sz="1900" b="1" dirty="0"/>
              <a:t>government </a:t>
            </a:r>
            <a:r>
              <a:rPr lang="en-GB" sz="1900" b="1" dirty="0" smtClean="0"/>
              <a:t>will pay 90</a:t>
            </a:r>
            <a:r>
              <a:rPr lang="en-GB" sz="1900" b="1" dirty="0"/>
              <a:t>%</a:t>
            </a:r>
            <a:r>
              <a:rPr lang="en-GB" sz="1900" dirty="0"/>
              <a:t> </a:t>
            </a:r>
            <a:r>
              <a:rPr lang="en-GB" sz="1900" dirty="0" smtClean="0"/>
              <a:t>of the costs of training and assessment.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 smtClean="0"/>
              <a:t>The </a:t>
            </a:r>
            <a:r>
              <a:rPr lang="en-GB" sz="1900" b="1" dirty="0"/>
              <a:t>employer will </a:t>
            </a:r>
            <a:r>
              <a:rPr lang="en-GB" sz="1900" b="1" dirty="0" smtClean="0"/>
              <a:t>be responsible for paying 10% </a:t>
            </a:r>
            <a:r>
              <a:rPr lang="en-GB" sz="1900" dirty="0" smtClean="0"/>
              <a:t>of the costs. 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56697530"/>
              </p:ext>
            </p:extLst>
          </p:nvPr>
        </p:nvGraphicFramePr>
        <p:xfrm>
          <a:off x="1115616" y="2780928"/>
          <a:ext cx="6081721" cy="3184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8</a:t>
            </a:fld>
            <a:endParaRPr lang="en-GB"/>
          </a:p>
        </p:txBody>
      </p:sp>
      <p:pic>
        <p:nvPicPr>
          <p:cNvPr id="7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27191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4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2514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</a:rPr>
              <a:t>Paying </a:t>
            </a:r>
            <a:r>
              <a:rPr lang="en-GB" sz="2800" b="1" dirty="0">
                <a:solidFill>
                  <a:prstClr val="white"/>
                </a:solidFill>
              </a:rPr>
              <a:t>the </a:t>
            </a:r>
            <a:r>
              <a:rPr lang="en-GB" sz="2800" b="1" dirty="0" smtClean="0">
                <a:solidFill>
                  <a:prstClr val="white"/>
                </a:solidFill>
              </a:rPr>
              <a:t>levy </a:t>
            </a:r>
            <a:endParaRPr lang="en-GB" sz="2800" b="1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322" y="1026365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prstClr val="black"/>
                </a:solidFill>
              </a:rPr>
              <a:t>Employers pay their levy </a:t>
            </a:r>
            <a:r>
              <a:rPr lang="en-GB" sz="2000" dirty="0">
                <a:solidFill>
                  <a:prstClr val="black"/>
                </a:solidFill>
              </a:rPr>
              <a:t>to HMRC, through the </a:t>
            </a:r>
            <a:r>
              <a:rPr lang="en-GB" sz="2000" b="1" dirty="0" smtClean="0">
                <a:solidFill>
                  <a:prstClr val="black"/>
                </a:solidFill>
              </a:rPr>
              <a:t>PAYE </a:t>
            </a:r>
            <a:r>
              <a:rPr lang="en-GB" sz="2000" dirty="0" smtClean="0">
                <a:solidFill>
                  <a:prstClr val="black"/>
                </a:solidFill>
              </a:rPr>
              <a:t>process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prstClr val="black"/>
                </a:solidFill>
              </a:rPr>
              <a:t>Single employers with multiple </a:t>
            </a:r>
            <a:r>
              <a:rPr lang="en-GB" sz="2000" dirty="0">
                <a:solidFill>
                  <a:prstClr val="black"/>
                </a:solidFill>
              </a:rPr>
              <a:t>PAYE schemes will only have </a:t>
            </a:r>
            <a:r>
              <a:rPr lang="en-GB" sz="2000" b="1" dirty="0">
                <a:solidFill>
                  <a:prstClr val="black"/>
                </a:solidFill>
              </a:rPr>
              <a:t>one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smtClean="0">
                <a:solidFill>
                  <a:prstClr val="black"/>
                </a:solidFill>
              </a:rPr>
              <a:t>allowance.</a:t>
            </a:r>
            <a:endParaRPr lang="en-GB" sz="2000" dirty="0">
              <a:solidFill>
                <a:prstClr val="black"/>
              </a:solidFill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</a:rPr>
              <a:t>Connected employers </a:t>
            </a:r>
            <a:r>
              <a:rPr lang="en-GB" sz="2000" b="1" dirty="0" smtClean="0">
                <a:solidFill>
                  <a:prstClr val="black"/>
                </a:solidFill>
              </a:rPr>
              <a:t>share </a:t>
            </a:r>
            <a:r>
              <a:rPr lang="en-GB" sz="2000" dirty="0" smtClean="0">
                <a:solidFill>
                  <a:prstClr val="black"/>
                </a:solidFill>
              </a:rPr>
              <a:t>one allowance 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323" y="3165774"/>
            <a:ext cx="4139952" cy="2862322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Employer of </a:t>
            </a:r>
            <a:r>
              <a:rPr lang="en-GB" b="1" dirty="0">
                <a:solidFill>
                  <a:srgbClr val="C00000"/>
                </a:solidFill>
              </a:rPr>
              <a:t>250 employees</a:t>
            </a:r>
            <a:r>
              <a:rPr lang="en-GB" dirty="0">
                <a:solidFill>
                  <a:prstClr val="black"/>
                </a:solidFill>
              </a:rPr>
              <a:t>, each with a gross salary of £</a:t>
            </a:r>
            <a:r>
              <a:rPr lang="en-GB" dirty="0" smtClean="0">
                <a:solidFill>
                  <a:prstClr val="black"/>
                </a:solidFill>
              </a:rPr>
              <a:t>20,000.</a:t>
            </a:r>
          </a:p>
          <a:p>
            <a:r>
              <a:rPr lang="en-GB" dirty="0">
                <a:solidFill>
                  <a:prstClr val="black"/>
                </a:solidFill>
              </a:rPr>
              <a:t>	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Pay bill: 250 x £20,000 = </a:t>
            </a:r>
            <a:r>
              <a:rPr lang="en-GB" b="1" dirty="0">
                <a:solidFill>
                  <a:prstClr val="black"/>
                </a:solidFill>
              </a:rPr>
              <a:t>£5,000,000 </a:t>
            </a:r>
            <a:endParaRPr lang="en-GB" dirty="0">
              <a:solidFill>
                <a:prstClr val="black"/>
              </a:solidFill>
            </a:endParaRPr>
          </a:p>
          <a:p>
            <a:endParaRPr lang="en-GB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Levy </a:t>
            </a:r>
            <a:r>
              <a:rPr lang="en-GB" dirty="0">
                <a:solidFill>
                  <a:prstClr val="black"/>
                </a:solidFill>
              </a:rPr>
              <a:t>sum: 0.5% x £5,000,000 = </a:t>
            </a:r>
            <a:r>
              <a:rPr lang="en-GB" b="1" dirty="0">
                <a:solidFill>
                  <a:prstClr val="black"/>
                </a:solidFill>
              </a:rPr>
              <a:t>£25,000	</a:t>
            </a:r>
            <a:endParaRPr lang="en-GB" b="1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Allowance: £25,000 - £15,000 = </a:t>
            </a:r>
            <a:endParaRPr lang="en-GB" dirty="0" smtClean="0">
              <a:solidFill>
                <a:prstClr val="black"/>
              </a:solidFill>
            </a:endParaRPr>
          </a:p>
          <a:p>
            <a:pPr lvl="1"/>
            <a:r>
              <a:rPr lang="en-GB" b="1" dirty="0" smtClean="0">
                <a:solidFill>
                  <a:srgbClr val="C00000"/>
                </a:solidFill>
              </a:rPr>
              <a:t>£</a:t>
            </a:r>
            <a:r>
              <a:rPr lang="en-GB" b="1" dirty="0">
                <a:solidFill>
                  <a:srgbClr val="C00000"/>
                </a:solidFill>
              </a:rPr>
              <a:t>10,000 annual levy payment 	</a:t>
            </a:r>
          </a:p>
        </p:txBody>
      </p:sp>
      <p:sp>
        <p:nvSpPr>
          <p:cNvPr id="7" name="Rectangle 6"/>
          <p:cNvSpPr/>
          <p:nvPr/>
        </p:nvSpPr>
        <p:spPr>
          <a:xfrm>
            <a:off x="4532060" y="3155195"/>
            <a:ext cx="4139952" cy="2862322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Employer of </a:t>
            </a:r>
            <a:r>
              <a:rPr lang="en-GB" b="1" dirty="0" smtClean="0">
                <a:solidFill>
                  <a:srgbClr val="C00000"/>
                </a:solidFill>
              </a:rPr>
              <a:t>100 employees</a:t>
            </a:r>
            <a:r>
              <a:rPr lang="en-GB" dirty="0">
                <a:solidFill>
                  <a:prstClr val="black"/>
                </a:solidFill>
              </a:rPr>
              <a:t>, each with a gross salary of £</a:t>
            </a:r>
            <a:r>
              <a:rPr lang="en-GB" dirty="0" smtClean="0">
                <a:solidFill>
                  <a:prstClr val="black"/>
                </a:solidFill>
              </a:rPr>
              <a:t>20,000.</a:t>
            </a:r>
          </a:p>
          <a:p>
            <a:r>
              <a:rPr lang="en-GB" dirty="0">
                <a:solidFill>
                  <a:prstClr val="black"/>
                </a:solidFill>
              </a:rPr>
              <a:t>	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Pay bill: </a:t>
            </a:r>
            <a:r>
              <a:rPr lang="en-GB" dirty="0" smtClean="0">
                <a:solidFill>
                  <a:prstClr val="black"/>
                </a:solidFill>
              </a:rPr>
              <a:t>100 x </a:t>
            </a:r>
            <a:r>
              <a:rPr lang="en-GB" dirty="0">
                <a:solidFill>
                  <a:prstClr val="black"/>
                </a:solidFill>
              </a:rPr>
              <a:t>£20,000 = </a:t>
            </a:r>
            <a:r>
              <a:rPr lang="en-GB" b="1" dirty="0" smtClean="0">
                <a:solidFill>
                  <a:prstClr val="black"/>
                </a:solidFill>
              </a:rPr>
              <a:t>£2,000,000 </a:t>
            </a:r>
            <a:r>
              <a:rPr lang="en-GB" dirty="0">
                <a:solidFill>
                  <a:prstClr val="black"/>
                </a:solidFill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Levy </a:t>
            </a:r>
            <a:r>
              <a:rPr lang="en-GB" dirty="0">
                <a:solidFill>
                  <a:prstClr val="black"/>
                </a:solidFill>
              </a:rPr>
              <a:t>sum: 0.5% x </a:t>
            </a:r>
            <a:r>
              <a:rPr lang="en-GB" dirty="0" smtClean="0">
                <a:solidFill>
                  <a:prstClr val="black"/>
                </a:solidFill>
              </a:rPr>
              <a:t>£2,000,000 </a:t>
            </a:r>
            <a:r>
              <a:rPr lang="en-GB" dirty="0">
                <a:solidFill>
                  <a:prstClr val="black"/>
                </a:solidFill>
              </a:rPr>
              <a:t>= </a:t>
            </a:r>
            <a:r>
              <a:rPr lang="en-GB" b="1" dirty="0" smtClean="0">
                <a:solidFill>
                  <a:prstClr val="black"/>
                </a:solidFill>
              </a:rPr>
              <a:t>£10,000</a:t>
            </a:r>
            <a:r>
              <a:rPr lang="en-GB" b="1" dirty="0">
                <a:solidFill>
                  <a:prstClr val="black"/>
                </a:solidFill>
              </a:rPr>
              <a:t>	</a:t>
            </a:r>
            <a:endParaRPr lang="en-GB" b="1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Allowance: </a:t>
            </a:r>
            <a:r>
              <a:rPr lang="en-GB" dirty="0" smtClean="0">
                <a:solidFill>
                  <a:prstClr val="black"/>
                </a:solidFill>
              </a:rPr>
              <a:t>£10,000 </a:t>
            </a:r>
            <a:r>
              <a:rPr lang="en-GB" dirty="0">
                <a:solidFill>
                  <a:prstClr val="black"/>
                </a:solidFill>
              </a:rPr>
              <a:t>- £15,000 </a:t>
            </a:r>
            <a:r>
              <a:rPr lang="en-GB" dirty="0" smtClean="0">
                <a:solidFill>
                  <a:prstClr val="black"/>
                </a:solidFill>
              </a:rPr>
              <a:t>=</a:t>
            </a:r>
          </a:p>
          <a:p>
            <a:pPr lvl="1"/>
            <a:r>
              <a:rPr lang="en-GB" b="1" dirty="0" smtClean="0">
                <a:solidFill>
                  <a:srgbClr val="C00000"/>
                </a:solidFill>
              </a:rPr>
              <a:t>£0 </a:t>
            </a:r>
            <a:r>
              <a:rPr lang="en-GB" b="1" dirty="0">
                <a:solidFill>
                  <a:srgbClr val="C00000"/>
                </a:solidFill>
              </a:rPr>
              <a:t>annual levy payment 	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322" y="2708920"/>
            <a:ext cx="416952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LEVIED EMPLOYER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17271" y="2714274"/>
            <a:ext cx="416952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NON-LEVIED EMPLOYER</a:t>
            </a:r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9</a:t>
            </a:fld>
            <a:endParaRPr lang="en-GB"/>
          </a:p>
        </p:txBody>
      </p:sp>
      <p:pic>
        <p:nvPicPr>
          <p:cNvPr id="10" name="Picture 2" descr="https://upload.wikimedia.org/wikipedia/en/thumb/6/68/Department_for_Education.svg/1024px-Department_for_Educati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21288"/>
            <a:ext cx="1159163" cy="68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4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4DA46BA254EF42B91338B39C8EA521" ma:contentTypeVersion="2" ma:contentTypeDescription="Create a new document." ma:contentTypeScope="" ma:versionID="11f2e6e182646df10c8944d717ff1e5f">
  <xsd:schema xmlns:xsd="http://www.w3.org/2001/XMLSchema" xmlns:xs="http://www.w3.org/2001/XMLSchema" xmlns:p="http://schemas.microsoft.com/office/2006/metadata/properties" xmlns:ns2="8d5e2aaa-f32e-4ab6-be41-91b881e13c41" targetNamespace="http://schemas.microsoft.com/office/2006/metadata/properties" ma:root="true" ma:fieldsID="0bb2866f8a98ff94a00e9e4bff9fddf2" ns2:_="">
    <xsd:import namespace="8d5e2aaa-f32e-4ab6-be41-91b881e13c4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2aaa-f32e-4ab6-be41-91b881e13c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5E6531-2BF1-46CD-9ECB-C60A4DE291FE}">
  <ds:schemaRefs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8d5e2aaa-f32e-4ab6-be41-91b881e13c41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28EA2D0-1BCC-4F7E-9F37-AF1216D8CB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2aaa-f32e-4ab6-be41-91b881e13c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D09BFA-172D-4AED-94D5-A1FFFBED18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7282</TotalTime>
  <Words>2361</Words>
  <Application>Microsoft Office PowerPoint</Application>
  <PresentationFormat>On-screen Show (4:3)</PresentationFormat>
  <Paragraphs>323</Paragraphs>
  <Slides>25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Apprenticeship funding in England from May 2017: How the funding changes, including the levy,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Apprenticeship funding in England from May 2017: Funding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Apprenticeship funding in England from May 2017: Supporting the reforms</vt:lpstr>
      <vt:lpstr>PowerPoint Presentation</vt:lpstr>
      <vt:lpstr>PowerPoint Presentation</vt:lpstr>
      <vt:lpstr>PowerPoint Presentation</vt:lpstr>
    </vt:vector>
  </TitlesOfParts>
  <Company>BIS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Newton Oliver (VE)</dc:creator>
  <cp:lastModifiedBy>Kennedy Jack (VE)</cp:lastModifiedBy>
  <cp:revision>419</cp:revision>
  <cp:lastPrinted>2016-10-19T11:11:09Z</cp:lastPrinted>
  <dcterms:created xsi:type="dcterms:W3CDTF">2015-12-01T11:41:01Z</dcterms:created>
  <dcterms:modified xsi:type="dcterms:W3CDTF">2016-10-28T16:46:25Z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0x0101004B4DA46BA254EF42B91338B39C8EA521</vt:lpwstr>
  </property>
</Properties>
</file>