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7" r:id="rId5"/>
  </p:sldMasterIdLst>
  <p:notesMasterIdLst>
    <p:notesMasterId r:id="rId27"/>
  </p:notesMasterIdLst>
  <p:handoutMasterIdLst>
    <p:handoutMasterId r:id="rId28"/>
  </p:handoutMasterIdLst>
  <p:sldIdLst>
    <p:sldId id="373" r:id="rId6"/>
    <p:sldId id="425" r:id="rId7"/>
    <p:sldId id="375" r:id="rId8"/>
    <p:sldId id="370" r:id="rId9"/>
    <p:sldId id="372" r:id="rId10"/>
    <p:sldId id="428" r:id="rId11"/>
    <p:sldId id="386" r:id="rId12"/>
    <p:sldId id="387" r:id="rId13"/>
    <p:sldId id="388" r:id="rId14"/>
    <p:sldId id="390" r:id="rId15"/>
    <p:sldId id="391" r:id="rId16"/>
    <p:sldId id="393" r:id="rId17"/>
    <p:sldId id="402" r:id="rId18"/>
    <p:sldId id="394" r:id="rId19"/>
    <p:sldId id="395" r:id="rId20"/>
    <p:sldId id="396" r:id="rId21"/>
    <p:sldId id="422" r:id="rId22"/>
    <p:sldId id="424" r:id="rId23"/>
    <p:sldId id="429" r:id="rId24"/>
    <p:sldId id="423" r:id="rId25"/>
    <p:sldId id="382" r:id="rId26"/>
  </p:sldIdLst>
  <p:sldSz cx="13320713" cy="7559675"/>
  <p:notesSz cx="6832600" cy="12503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907" userDrawn="1">
          <p15:clr>
            <a:srgbClr val="A4A3A4"/>
          </p15:clr>
        </p15:guide>
        <p15:guide id="2" orient="horz" pos="4468" userDrawn="1">
          <p15:clr>
            <a:srgbClr val="A4A3A4"/>
          </p15:clr>
        </p15:guide>
        <p15:guide id="3" pos="4196" userDrawn="1">
          <p15:clr>
            <a:srgbClr val="A4A3A4"/>
          </p15:clr>
        </p15:guide>
        <p15:guide id="5" orient="horz" pos="1134" userDrawn="1">
          <p15:clr>
            <a:srgbClr val="A4A3A4"/>
          </p15:clr>
        </p15:guide>
        <p15:guide id="6" orient="horz" pos="46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tts, Hilary" initials="WH" lastIdx="36" clrIdx="0">
    <p:extLst>
      <p:ext uri="{19B8F6BF-5375-455C-9EA6-DF929625EA0E}">
        <p15:presenceInfo xmlns:p15="http://schemas.microsoft.com/office/powerpoint/2012/main" userId="S::hilary.witts@colliers.com::b5385db1-cd89-4a3b-b626-7c26d3081543" providerId="AD"/>
      </p:ext>
    </p:extLst>
  </p:cmAuthor>
  <p:cmAuthor id="2" name="Dean Richards" initials="DR" lastIdx="7" clrIdx="1">
    <p:extLst>
      <p:ext uri="{19B8F6BF-5375-455C-9EA6-DF929625EA0E}">
        <p15:presenceInfo xmlns:p15="http://schemas.microsoft.com/office/powerpoint/2012/main" userId="951adadcd6ae39ff" providerId="Windows Live"/>
      </p:ext>
    </p:extLst>
  </p:cmAuthor>
  <p:cmAuthor id="3" name="Smith, Rachel" initials="SR" lastIdx="40" clrIdx="2">
    <p:extLst>
      <p:ext uri="{19B8F6BF-5375-455C-9EA6-DF929625EA0E}">
        <p15:presenceInfo xmlns:p15="http://schemas.microsoft.com/office/powerpoint/2012/main" userId="S::rachel.smith@colliers.com::708e48ef-7215-4ddc-9cff-1056b99b0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6A1"/>
    <a:srgbClr val="79BEDD"/>
    <a:srgbClr val="017B9F"/>
    <a:srgbClr val="01799F"/>
    <a:srgbClr val="D3E7F8"/>
    <a:srgbClr val="0E3C60"/>
    <a:srgbClr val="FFFFFF"/>
    <a:srgbClr val="FCDECF"/>
    <a:srgbClr val="F9AC86"/>
    <a:srgbClr val="F46A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C90118-6EBC-4CD7-8DCF-F19B08E67FA3}" v="1" dt="2026-01-15T09:01:17.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1568" autoAdjust="0"/>
  </p:normalViewPr>
  <p:slideViewPr>
    <p:cSldViewPr snapToGrid="0">
      <p:cViewPr varScale="1">
        <p:scale>
          <a:sx n="67" d="100"/>
          <a:sy n="67" d="100"/>
        </p:scale>
        <p:origin x="216" y="56"/>
      </p:cViewPr>
      <p:guideLst>
        <p:guide pos="907"/>
        <p:guide orient="horz" pos="4468"/>
        <p:guide pos="4196"/>
        <p:guide orient="horz" pos="1134"/>
        <p:guide orient="horz" pos="460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40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ber, John" userId="675cecff-6dd7-4c8f-859a-7d1fb499b6b0" providerId="ADAL" clId="{F34F63A9-7A7D-4CFA-A333-90004D353FA4}"/>
    <pc:docChg chg="custSel modSld">
      <pc:chgData name="Webber, John" userId="675cecff-6dd7-4c8f-859a-7d1fb499b6b0" providerId="ADAL" clId="{F34F63A9-7A7D-4CFA-A333-90004D353FA4}" dt="2026-01-15T09:17:08.950" v="281" actId="6549"/>
      <pc:docMkLst>
        <pc:docMk/>
      </pc:docMkLst>
      <pc:sldChg chg="modSp mod">
        <pc:chgData name="Webber, John" userId="675cecff-6dd7-4c8f-859a-7d1fb499b6b0" providerId="ADAL" clId="{F34F63A9-7A7D-4CFA-A333-90004D353FA4}" dt="2026-01-15T09:17:08.950" v="281" actId="6549"/>
        <pc:sldMkLst>
          <pc:docMk/>
          <pc:sldMk cId="317341368" sldId="423"/>
        </pc:sldMkLst>
        <pc:spChg chg="mod">
          <ac:chgData name="Webber, John" userId="675cecff-6dd7-4c8f-859a-7d1fb499b6b0" providerId="ADAL" clId="{F34F63A9-7A7D-4CFA-A333-90004D353FA4}" dt="2026-01-15T09:17:08.950" v="281" actId="6549"/>
          <ac:spMkLst>
            <pc:docMk/>
            <pc:sldMk cId="317341368" sldId="423"/>
            <ac:spMk id="14" creationId="{B5A973D4-E1DE-011B-26BF-0227CD63F122}"/>
          </ac:spMkLst>
        </pc:spChg>
      </pc:sldChg>
      <pc:sldChg chg="modSp mod">
        <pc:chgData name="Webber, John" userId="675cecff-6dd7-4c8f-859a-7d1fb499b6b0" providerId="ADAL" clId="{F34F63A9-7A7D-4CFA-A333-90004D353FA4}" dt="2026-01-15T09:13:21.653" v="196" actId="20577"/>
        <pc:sldMkLst>
          <pc:docMk/>
          <pc:sldMk cId="2917556164" sldId="429"/>
        </pc:sldMkLst>
        <pc:spChg chg="mod">
          <ac:chgData name="Webber, John" userId="675cecff-6dd7-4c8f-859a-7d1fb499b6b0" providerId="ADAL" clId="{F34F63A9-7A7D-4CFA-A333-90004D353FA4}" dt="2026-01-15T09:13:21.653" v="196" actId="20577"/>
          <ac:spMkLst>
            <pc:docMk/>
            <pc:sldMk cId="2917556164" sldId="429"/>
            <ac:spMk id="2" creationId="{97055BD0-CF0F-667B-3B6E-56A6736419D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CC4105-6A60-422B-A9C9-C6FE3762B9A0}"/>
              </a:ext>
            </a:extLst>
          </p:cNvPr>
          <p:cNvSpPr>
            <a:spLocks noGrp="1"/>
          </p:cNvSpPr>
          <p:nvPr>
            <p:ph type="hdr" sz="quarter"/>
          </p:nvPr>
        </p:nvSpPr>
        <p:spPr>
          <a:xfrm>
            <a:off x="0" y="0"/>
            <a:ext cx="2960793" cy="627329"/>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3AD087C-040D-458C-830B-A3A03A769F94}"/>
              </a:ext>
            </a:extLst>
          </p:cNvPr>
          <p:cNvSpPr>
            <a:spLocks noGrp="1"/>
          </p:cNvSpPr>
          <p:nvPr>
            <p:ph type="ftr" sz="quarter" idx="2"/>
          </p:nvPr>
        </p:nvSpPr>
        <p:spPr>
          <a:xfrm>
            <a:off x="0" y="11875823"/>
            <a:ext cx="2960793" cy="627328"/>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96870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793" cy="6273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70226" y="0"/>
            <a:ext cx="2960793" cy="627329"/>
          </a:xfrm>
          <a:prstGeom prst="rect">
            <a:avLst/>
          </a:prstGeom>
        </p:spPr>
        <p:txBody>
          <a:bodyPr vert="horz" lIns="91440" tIns="45720" rIns="91440" bIns="45720" rtlCol="0"/>
          <a:lstStyle>
            <a:lvl1pPr algn="r">
              <a:defRPr sz="1200"/>
            </a:lvl1pPr>
          </a:lstStyle>
          <a:p>
            <a:fld id="{5EFDBEC2-9CBE-4120-8A9B-FE829DFE0781}" type="datetimeFigureOut">
              <a:rPr lang="en-GB" smtClean="0"/>
              <a:t>15/01/2026</a:t>
            </a:fld>
            <a:endParaRPr lang="en-GB"/>
          </a:p>
        </p:txBody>
      </p:sp>
      <p:sp>
        <p:nvSpPr>
          <p:cNvPr id="4" name="Slide Image Placeholder 3"/>
          <p:cNvSpPr>
            <a:spLocks noGrp="1" noRot="1" noChangeAspect="1"/>
          </p:cNvSpPr>
          <p:nvPr>
            <p:ph type="sldImg" idx="2"/>
          </p:nvPr>
        </p:nvSpPr>
        <p:spPr>
          <a:xfrm>
            <a:off x="-301625" y="1563688"/>
            <a:ext cx="7435850" cy="4219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3260" y="6017141"/>
            <a:ext cx="5466080" cy="4923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875823"/>
            <a:ext cx="2960793" cy="6273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70226" y="11875823"/>
            <a:ext cx="2960793" cy="627328"/>
          </a:xfrm>
          <a:prstGeom prst="rect">
            <a:avLst/>
          </a:prstGeom>
        </p:spPr>
        <p:txBody>
          <a:bodyPr vert="horz" lIns="91440" tIns="45720" rIns="91440" bIns="45720" rtlCol="0" anchor="b"/>
          <a:lstStyle>
            <a:lvl1pPr algn="r">
              <a:defRPr sz="1200"/>
            </a:lvl1pPr>
          </a:lstStyle>
          <a:p>
            <a:fld id="{9F5AB1FC-8C0D-4886-9BDC-63EC4441767D}" type="slidenum">
              <a:rPr lang="en-GB" smtClean="0"/>
              <a:t>‹#›</a:t>
            </a:fld>
            <a:endParaRPr lang="en-GB"/>
          </a:p>
        </p:txBody>
      </p:sp>
    </p:spTree>
    <p:extLst>
      <p:ext uri="{BB962C8B-B14F-4D97-AF65-F5344CB8AC3E}">
        <p14:creationId xmlns:p14="http://schemas.microsoft.com/office/powerpoint/2010/main" val="289903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A0A7F0-F7D2-22ED-4CE0-58FCA50DEAE5}"/>
              </a:ext>
            </a:extLst>
          </p:cNvPr>
          <p:cNvPicPr>
            <a:picLocks noChangeAspect="1"/>
          </p:cNvPicPr>
          <p:nvPr userDrawn="1"/>
        </p:nvPicPr>
        <p:blipFill>
          <a:blip r:embed="rId2">
            <a:extLst>
              <a:ext uri="{28A0092B-C50C-407E-A947-70E740481C1C}">
                <a14:useLocalDpi xmlns:a14="http://schemas.microsoft.com/office/drawing/2010/main" val="0"/>
              </a:ext>
            </a:extLst>
          </a:blip>
          <a:srcRect b="2722"/>
          <a:stretch>
            <a:fillRect/>
          </a:stretch>
        </p:blipFill>
        <p:spPr>
          <a:xfrm>
            <a:off x="0" y="0"/>
            <a:ext cx="13320713" cy="7559675"/>
          </a:xfrm>
          <a:prstGeom prst="rect">
            <a:avLst/>
          </a:prstGeom>
        </p:spPr>
      </p:pic>
      <p:sp>
        <p:nvSpPr>
          <p:cNvPr id="10" name="Rectangle 9">
            <a:extLst>
              <a:ext uri="{FF2B5EF4-FFF2-40B4-BE49-F238E27FC236}">
                <a16:creationId xmlns:a16="http://schemas.microsoft.com/office/drawing/2014/main" id="{93D14572-199C-D72D-4AC8-9F7D7AD7A683}"/>
              </a:ext>
            </a:extLst>
          </p:cNvPr>
          <p:cNvSpPr/>
          <p:nvPr userDrawn="1"/>
        </p:nvSpPr>
        <p:spPr>
          <a:xfrm>
            <a:off x="0" y="2118946"/>
            <a:ext cx="13320713" cy="5440729"/>
          </a:xfrm>
          <a:prstGeom prst="rect">
            <a:avLst/>
          </a:prstGeom>
          <a:gradFill>
            <a:gsLst>
              <a:gs pos="37000">
                <a:schemeClr val="bg2"/>
              </a:gs>
              <a:gs pos="100000">
                <a:schemeClr val="accent1"/>
              </a:gs>
              <a:gs pos="0">
                <a:schemeClr val="bg2">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pic>
        <p:nvPicPr>
          <p:cNvPr id="4" name="Picture 3" descr="Logo&#10;&#10;Description automatically generated">
            <a:extLst>
              <a:ext uri="{FF2B5EF4-FFF2-40B4-BE49-F238E27FC236}">
                <a16:creationId xmlns:a16="http://schemas.microsoft.com/office/drawing/2014/main" id="{958C1EDB-7915-7F6A-708C-C5492BD458DD}"/>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697617" y="577354"/>
            <a:ext cx="1118816" cy="624125"/>
          </a:xfrm>
          <a:prstGeom prst="rect">
            <a:avLst/>
          </a:prstGeom>
        </p:spPr>
      </p:pic>
      <p:sp>
        <p:nvSpPr>
          <p:cNvPr id="5" name="Text Placeholder 2">
            <a:extLst>
              <a:ext uri="{FF2B5EF4-FFF2-40B4-BE49-F238E27FC236}">
                <a16:creationId xmlns:a16="http://schemas.microsoft.com/office/drawing/2014/main" id="{F8A9AB45-810D-E52B-10BE-580C1784E126}"/>
              </a:ext>
            </a:extLst>
          </p:cNvPr>
          <p:cNvSpPr>
            <a:spLocks noGrp="1"/>
          </p:cNvSpPr>
          <p:nvPr>
            <p:ph type="body" sz="quarter" idx="10" hasCustomPrompt="1"/>
          </p:nvPr>
        </p:nvSpPr>
        <p:spPr>
          <a:xfrm>
            <a:off x="719137" y="4759104"/>
            <a:ext cx="11882437" cy="507665"/>
          </a:xfrm>
          <a:prstGeom prst="rect">
            <a:avLst/>
          </a:prstGeom>
        </p:spPr>
        <p:txBody>
          <a:bodyPr lIns="0" tIns="0" rIns="0" bIns="0" anchor="t"/>
          <a:lstStyle>
            <a:lvl1pPr marL="0" indent="0" algn="l">
              <a:buNone/>
              <a:defRPr sz="35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33492" indent="0">
              <a:buNone/>
              <a:defRPr>
                <a:latin typeface="Arial" panose="020B0604020202020204" pitchFamily="34" charset="0"/>
                <a:cs typeface="Arial" panose="020B0604020202020204" pitchFamily="34" charset="0"/>
              </a:defRPr>
            </a:lvl2pPr>
            <a:lvl3pPr marL="1266984" indent="0">
              <a:buNone/>
              <a:defRPr>
                <a:latin typeface="Arial" panose="020B0604020202020204" pitchFamily="34" charset="0"/>
                <a:cs typeface="Arial" panose="020B0604020202020204" pitchFamily="34" charset="0"/>
              </a:defRPr>
            </a:lvl3pPr>
            <a:lvl4pPr marL="1900476" indent="0">
              <a:buNone/>
              <a:defRPr>
                <a:latin typeface="Arial" panose="020B0604020202020204" pitchFamily="34" charset="0"/>
                <a:cs typeface="Arial" panose="020B0604020202020204" pitchFamily="34" charset="0"/>
              </a:defRPr>
            </a:lvl4pPr>
            <a:lvl5pPr marL="2533969" indent="0">
              <a:buNone/>
              <a:defRPr>
                <a:latin typeface="Arial" panose="020B0604020202020204" pitchFamily="34" charset="0"/>
                <a:cs typeface="Arial" panose="020B0604020202020204" pitchFamily="34" charset="0"/>
              </a:defRPr>
            </a:lvl5pPr>
          </a:lstStyle>
          <a:p>
            <a:pPr lvl="0"/>
            <a:r>
              <a:rPr lang="en-US" dirty="0"/>
              <a:t>Document title</a:t>
            </a:r>
          </a:p>
        </p:txBody>
      </p:sp>
      <p:sp>
        <p:nvSpPr>
          <p:cNvPr id="6" name="Text Placeholder 2">
            <a:extLst>
              <a:ext uri="{FF2B5EF4-FFF2-40B4-BE49-F238E27FC236}">
                <a16:creationId xmlns:a16="http://schemas.microsoft.com/office/drawing/2014/main" id="{E8DAB119-9549-BC79-CF5E-3A7F27D83017}"/>
              </a:ext>
            </a:extLst>
          </p:cNvPr>
          <p:cNvSpPr>
            <a:spLocks noGrp="1"/>
          </p:cNvSpPr>
          <p:nvPr>
            <p:ph type="body" sz="quarter" idx="11" hasCustomPrompt="1"/>
          </p:nvPr>
        </p:nvSpPr>
        <p:spPr>
          <a:xfrm>
            <a:off x="719137" y="5472174"/>
            <a:ext cx="11882437" cy="481796"/>
          </a:xfrm>
          <a:prstGeom prst="rect">
            <a:avLst/>
          </a:prstGeom>
        </p:spPr>
        <p:txBody>
          <a:bodyPr lIns="0" tIns="0" rIns="0" bIns="0" anchor="t"/>
          <a:lstStyle>
            <a:lvl1pPr marL="0" indent="0" algn="l">
              <a:lnSpc>
                <a:spcPct val="120000"/>
              </a:lnSpc>
              <a:spcBef>
                <a:spcPts val="0"/>
              </a:spcBef>
              <a:buNone/>
              <a:defRPr sz="1800" b="0" cap="all" spc="5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33492" indent="0">
              <a:buNone/>
              <a:defRPr>
                <a:latin typeface="Arial" panose="020B0604020202020204" pitchFamily="34" charset="0"/>
                <a:cs typeface="Arial" panose="020B0604020202020204" pitchFamily="34" charset="0"/>
              </a:defRPr>
            </a:lvl2pPr>
            <a:lvl3pPr marL="1266984" indent="0">
              <a:buNone/>
              <a:defRPr>
                <a:latin typeface="Arial" panose="020B0604020202020204" pitchFamily="34" charset="0"/>
                <a:cs typeface="Arial" panose="020B0604020202020204" pitchFamily="34" charset="0"/>
              </a:defRPr>
            </a:lvl3pPr>
            <a:lvl4pPr marL="1900476" indent="0">
              <a:buNone/>
              <a:defRPr>
                <a:latin typeface="Arial" panose="020B0604020202020204" pitchFamily="34" charset="0"/>
                <a:cs typeface="Arial" panose="020B0604020202020204" pitchFamily="34" charset="0"/>
              </a:defRPr>
            </a:lvl4pPr>
            <a:lvl5pPr marL="2533969" indent="0">
              <a:buNone/>
              <a:defRPr>
                <a:latin typeface="Arial" panose="020B0604020202020204" pitchFamily="34" charset="0"/>
                <a:cs typeface="Arial" panose="020B0604020202020204" pitchFamily="34" charset="0"/>
              </a:defRPr>
            </a:lvl5pPr>
          </a:lstStyle>
          <a:p>
            <a:pPr lvl="0"/>
            <a:r>
              <a:rPr lang="en-US" dirty="0"/>
              <a:t>SUB TITLE</a:t>
            </a:r>
          </a:p>
        </p:txBody>
      </p:sp>
      <p:sp>
        <p:nvSpPr>
          <p:cNvPr id="8" name="Text Placeholder 2">
            <a:extLst>
              <a:ext uri="{FF2B5EF4-FFF2-40B4-BE49-F238E27FC236}">
                <a16:creationId xmlns:a16="http://schemas.microsoft.com/office/drawing/2014/main" id="{A5074461-2F58-043B-3AF7-4A54C75FBAE9}"/>
              </a:ext>
            </a:extLst>
          </p:cNvPr>
          <p:cNvSpPr>
            <a:spLocks noGrp="1"/>
          </p:cNvSpPr>
          <p:nvPr>
            <p:ph type="body" sz="quarter" idx="13" hasCustomPrompt="1"/>
          </p:nvPr>
        </p:nvSpPr>
        <p:spPr>
          <a:xfrm>
            <a:off x="719137" y="4131798"/>
            <a:ext cx="2204537" cy="334600"/>
          </a:xfrm>
          <a:prstGeom prst="rect">
            <a:avLst/>
          </a:prstGeom>
        </p:spPr>
        <p:txBody>
          <a:bodyPr lIns="0" tIns="0" rIns="0" bIns="0" anchor="t"/>
          <a:lstStyle>
            <a:lvl1pPr marL="0" indent="0" algn="l">
              <a:lnSpc>
                <a:spcPct val="120000"/>
              </a:lnSpc>
              <a:spcBef>
                <a:spcPts val="0"/>
              </a:spcBef>
              <a:buNone/>
              <a:defRPr sz="1400" b="0" cap="none"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33492" indent="0">
              <a:buNone/>
              <a:defRPr>
                <a:latin typeface="Arial" panose="020B0604020202020204" pitchFamily="34" charset="0"/>
                <a:cs typeface="Arial" panose="020B0604020202020204" pitchFamily="34" charset="0"/>
              </a:defRPr>
            </a:lvl2pPr>
            <a:lvl3pPr marL="1266984" indent="0">
              <a:buNone/>
              <a:defRPr>
                <a:latin typeface="Arial" panose="020B0604020202020204" pitchFamily="34" charset="0"/>
                <a:cs typeface="Arial" panose="020B0604020202020204" pitchFamily="34" charset="0"/>
              </a:defRPr>
            </a:lvl3pPr>
            <a:lvl4pPr marL="1900476" indent="0">
              <a:buNone/>
              <a:defRPr>
                <a:latin typeface="Arial" panose="020B0604020202020204" pitchFamily="34" charset="0"/>
                <a:cs typeface="Arial" panose="020B0604020202020204" pitchFamily="34" charset="0"/>
              </a:defRPr>
            </a:lvl4pPr>
            <a:lvl5pPr marL="2533969" indent="0">
              <a:buNone/>
              <a:defRPr>
                <a:latin typeface="Arial" panose="020B0604020202020204" pitchFamily="34" charset="0"/>
                <a:cs typeface="Arial" panose="020B0604020202020204" pitchFamily="34" charset="0"/>
              </a:defRPr>
            </a:lvl5pPr>
          </a:lstStyle>
          <a:p>
            <a:pPr lvl="0"/>
            <a:r>
              <a:rPr lang="en-US" dirty="0"/>
              <a:t>Sub title</a:t>
            </a:r>
          </a:p>
        </p:txBody>
      </p:sp>
      <p:sp>
        <p:nvSpPr>
          <p:cNvPr id="14" name="Text Placeholder 2">
            <a:extLst>
              <a:ext uri="{FF2B5EF4-FFF2-40B4-BE49-F238E27FC236}">
                <a16:creationId xmlns:a16="http://schemas.microsoft.com/office/drawing/2014/main" id="{D704C2DB-363A-0F9A-E349-3DCAB14FC264}"/>
              </a:ext>
            </a:extLst>
          </p:cNvPr>
          <p:cNvSpPr txBox="1">
            <a:spLocks/>
          </p:cNvSpPr>
          <p:nvPr userDrawn="1"/>
        </p:nvSpPr>
        <p:spPr>
          <a:xfrm>
            <a:off x="719137" y="7139377"/>
            <a:ext cx="4638675" cy="420297"/>
          </a:xfrm>
          <a:prstGeom prst="rect">
            <a:avLst/>
          </a:prstGeom>
        </p:spPr>
        <p:txBody>
          <a:bodyPr lIns="0" tIns="0" rIns="0" bIns="0" anchor="t"/>
          <a:lstStyle>
            <a:lvl1pPr marL="0" indent="0" algn="l" defTabSz="1007943" rtl="0" eaLnBrk="1" latinLnBrk="0" hangingPunct="1">
              <a:lnSpc>
                <a:spcPct val="90000"/>
              </a:lnSpc>
              <a:spcBef>
                <a:spcPts val="1102"/>
              </a:spcBef>
              <a:buFont typeface="Arial" panose="020B0604020202020204" pitchFamily="34" charset="0"/>
              <a:buNone/>
              <a:defRPr sz="3600" kern="1200">
                <a:solidFill>
                  <a:schemeClr val="bg1"/>
                </a:solidFill>
                <a:latin typeface="Arial Black" panose="020B0A04020102020204" pitchFamily="34" charset="0"/>
                <a:ea typeface="+mn-ea"/>
                <a:cs typeface="Arial" panose="020B0604020202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2646" kern="1200">
                <a:solidFill>
                  <a:schemeClr val="tx1"/>
                </a:solidFill>
                <a:latin typeface="Arial" panose="020B0604020202020204" pitchFamily="34" charset="0"/>
                <a:ea typeface="+mn-ea"/>
                <a:cs typeface="Arial" panose="020B0604020202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2205" kern="1200">
                <a:solidFill>
                  <a:schemeClr val="tx1"/>
                </a:solidFill>
                <a:latin typeface="Arial" panose="020B0604020202020204" pitchFamily="34" charset="0"/>
                <a:ea typeface="+mn-ea"/>
                <a:cs typeface="Arial" panose="020B0604020202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l">
              <a:lnSpc>
                <a:spcPct val="100000"/>
              </a:lnSpc>
              <a:spcBef>
                <a:spcPts val="0"/>
              </a:spcBef>
              <a:spcAft>
                <a:spcPts val="600"/>
              </a:spcAft>
            </a:pPr>
            <a:r>
              <a:rPr lang="en-GB" sz="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COLLIERS RATING | BUSINESS RATES FOR CHARITIES</a:t>
            </a:r>
            <a:endParaRPr lang="en-US" sz="800" b="0" kern="12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267226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0D4C74F-FE74-41A6-BC09-503EB53C7C8A}"/>
              </a:ext>
            </a:extLst>
          </p:cNvPr>
          <p:cNvSpPr>
            <a:spLocks noGrp="1"/>
          </p:cNvSpPr>
          <p:nvPr>
            <p:ph sz="quarter" idx="10"/>
          </p:nvPr>
        </p:nvSpPr>
        <p:spPr>
          <a:xfrm>
            <a:off x="719138" y="1863968"/>
            <a:ext cx="11882437" cy="4976569"/>
          </a:xfrm>
          <a:prstGeom prst="rect">
            <a:avLst/>
          </a:prstGeom>
        </p:spPr>
        <p:txBody>
          <a:bodyPr lIns="0" tIns="0" rIns="0" bIns="0"/>
          <a:lstStyle>
            <a:lvl1pPr marL="0" indent="0" algn="l">
              <a:lnSpc>
                <a:spcPct val="110000"/>
              </a:lnSpc>
              <a:spcBef>
                <a:spcPts val="0"/>
              </a:spcBef>
              <a:spcAft>
                <a:spcPts val="300"/>
              </a:spcAft>
              <a:buFontTx/>
              <a:buNone/>
              <a:defRPr sz="20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nSpc>
                <a:spcPct val="110000"/>
              </a:lnSpc>
              <a:spcBef>
                <a:spcPts val="0"/>
              </a:spcBef>
              <a:spcAft>
                <a:spcPts val="300"/>
              </a:spcAft>
              <a:buFontTx/>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nSpc>
                <a:spcPct val="110000"/>
              </a:lnSpc>
              <a:spcBef>
                <a:spcPts val="0"/>
              </a:spcBef>
              <a:spcAft>
                <a:spcPts val="300"/>
              </a:spcAft>
              <a:buClr>
                <a:schemeClr val="accent4"/>
              </a:buClr>
              <a:buSzPct val="82000"/>
              <a:buFont typeface="Wingdings" panose="05000000000000000000" pitchFamily="2" charset="2"/>
              <a:buChar char="n"/>
              <a:defRPr lang="en-US" sz="20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nSpc>
                <a:spcPct val="110000"/>
              </a:lnSpc>
              <a:spcBef>
                <a:spcPts val="0"/>
              </a:spcBef>
              <a:spcAft>
                <a:spcPts val="300"/>
              </a:spcAft>
              <a:buClr>
                <a:schemeClr val="accent4"/>
              </a:buClr>
              <a:buFont typeface="Arial" panose="020B0604020202020204" pitchFamily="34" charset="0"/>
              <a:buChar char="ꟷ"/>
              <a:def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spcBef>
                <a:spcPts val="0"/>
              </a:spcBef>
              <a:spcAft>
                <a:spcPts val="1200"/>
              </a:spcAft>
              <a:buClr>
                <a:schemeClr val="bg1"/>
              </a:buClr>
              <a:buSzPct val="60000"/>
              <a:buFont typeface="Wingdings 3" panose="05040102010807070707" pitchFamily="18" charset="2"/>
              <a:buChar char=""/>
              <a:tabLst/>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GB" dirty="0"/>
          </a:p>
        </p:txBody>
      </p:sp>
      <p:sp>
        <p:nvSpPr>
          <p:cNvPr id="6" name="Content Placeholder 6">
            <a:extLst>
              <a:ext uri="{FF2B5EF4-FFF2-40B4-BE49-F238E27FC236}">
                <a16:creationId xmlns:a16="http://schemas.microsoft.com/office/drawing/2014/main" id="{F7428839-58CA-4CD4-0192-9D17E5E84ACD}"/>
              </a:ext>
            </a:extLst>
          </p:cNvPr>
          <p:cNvSpPr>
            <a:spLocks noGrp="1"/>
          </p:cNvSpPr>
          <p:nvPr>
            <p:ph sz="quarter" idx="11"/>
          </p:nvPr>
        </p:nvSpPr>
        <p:spPr>
          <a:xfrm>
            <a:off x="719138" y="1341811"/>
            <a:ext cx="11882437" cy="312214"/>
          </a:xfrm>
          <a:prstGeom prst="rect">
            <a:avLst/>
          </a:prstGeom>
        </p:spPr>
        <p:txBody>
          <a:bodyPr lIns="0" tIns="0" rIns="0" bIns="0"/>
          <a:lstStyle>
            <a:lvl1pPr marL="0" indent="0" algn="l">
              <a:lnSpc>
                <a:spcPct val="110000"/>
              </a:lnSpc>
              <a:spcBef>
                <a:spcPts val="0"/>
              </a:spcBef>
              <a:spcAft>
                <a:spcPts val="300"/>
              </a:spcAft>
              <a:buFontTx/>
              <a:buNone/>
              <a:defRPr sz="2400" b="0" i="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nSpc>
                <a:spcPct val="110000"/>
              </a:lnSpc>
              <a:spcBef>
                <a:spcPts val="0"/>
              </a:spcBef>
              <a:spcAft>
                <a:spcPts val="300"/>
              </a:spcAft>
              <a:buFontTx/>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nSpc>
                <a:spcPct val="110000"/>
              </a:lnSpc>
              <a:spcBef>
                <a:spcPts val="0"/>
              </a:spcBef>
              <a:spcAft>
                <a:spcPts val="300"/>
              </a:spcAft>
              <a:buClr>
                <a:schemeClr val="tx2"/>
              </a:buClr>
              <a:buSzPct val="82000"/>
              <a:buFont typeface="Wingdings" panose="05000000000000000000" pitchFamily="2" charset="2"/>
              <a:buChar char="n"/>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nSpc>
                <a:spcPct val="110000"/>
              </a:lnSpc>
              <a:spcBef>
                <a:spcPts val="0"/>
              </a:spcBef>
              <a:spcAft>
                <a:spcPts val="300"/>
              </a:spcAft>
              <a:buClr>
                <a:schemeClr val="tx2"/>
              </a:buClr>
              <a:buFont typeface="Calibri" panose="020F0502020204030204" pitchFamily="34" charset="0"/>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spcBef>
                <a:spcPts val="0"/>
              </a:spcBef>
              <a:spcAft>
                <a:spcPts val="1200"/>
              </a:spcAft>
              <a:buClr>
                <a:schemeClr val="bg1"/>
              </a:buClr>
              <a:buSzPct val="60000"/>
              <a:buFont typeface="Wingdings 3" panose="05040102010807070707" pitchFamily="18" charset="2"/>
              <a:buChar char=""/>
              <a:tabLst/>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endParaRPr lang="en-GB" dirty="0"/>
          </a:p>
        </p:txBody>
      </p:sp>
      <p:sp>
        <p:nvSpPr>
          <p:cNvPr id="8" name="Title 4">
            <a:extLst>
              <a:ext uri="{FF2B5EF4-FFF2-40B4-BE49-F238E27FC236}">
                <a16:creationId xmlns:a16="http://schemas.microsoft.com/office/drawing/2014/main" id="{CCF6805D-E674-8A53-5B1B-2E0B55652C7E}"/>
              </a:ext>
            </a:extLst>
          </p:cNvPr>
          <p:cNvSpPr>
            <a:spLocks noGrp="1"/>
          </p:cNvSpPr>
          <p:nvPr>
            <p:ph type="title" hasCustomPrompt="1"/>
          </p:nvPr>
        </p:nvSpPr>
        <p:spPr>
          <a:xfrm>
            <a:off x="719139" y="719138"/>
            <a:ext cx="11882437" cy="500062"/>
          </a:xfrm>
          <a:prstGeom prst="rect">
            <a:avLst/>
          </a:prstGeom>
        </p:spPr>
        <p:txBody>
          <a:bodyPr lIns="0" tIns="0" rIns="0" bIns="0" anchor="t" anchorCtr="0"/>
          <a:lstStyle>
            <a:lvl1pPr marL="0" algn="l" defTabSz="457200" rtl="0" eaLnBrk="1" latinLnBrk="0" hangingPunct="1">
              <a:spcAft>
                <a:spcPts val="754"/>
              </a:spcAft>
              <a:defRPr lang="en-GB" sz="3400" b="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Contents</a:t>
            </a:r>
            <a:endParaRPr lang="en-GB" dirty="0"/>
          </a:p>
        </p:txBody>
      </p:sp>
      <p:pic>
        <p:nvPicPr>
          <p:cNvPr id="2" name="Picture 1" descr="Logo&#10;&#10;Description automatically generated">
            <a:extLst>
              <a:ext uri="{FF2B5EF4-FFF2-40B4-BE49-F238E27FC236}">
                <a16:creationId xmlns:a16="http://schemas.microsoft.com/office/drawing/2014/main" id="{1977986D-1C52-3254-C000-94B9B7984E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3554" y="615735"/>
            <a:ext cx="1116000" cy="623101"/>
          </a:xfrm>
          <a:prstGeom prst="rect">
            <a:avLst/>
          </a:prstGeom>
        </p:spPr>
      </p:pic>
    </p:spTree>
    <p:extLst>
      <p:ext uri="{BB962C8B-B14F-4D97-AF65-F5344CB8AC3E}">
        <p14:creationId xmlns:p14="http://schemas.microsoft.com/office/powerpoint/2010/main" val="386265468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41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 Content">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13720F19-5101-7AC8-D84D-54A543C33F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3554" y="615735"/>
            <a:ext cx="1116000" cy="623101"/>
          </a:xfrm>
          <a:prstGeom prst="rect">
            <a:avLst/>
          </a:prstGeom>
        </p:spPr>
      </p:pic>
      <p:sp>
        <p:nvSpPr>
          <p:cNvPr id="3" name="Content Placeholder 6">
            <a:extLst>
              <a:ext uri="{FF2B5EF4-FFF2-40B4-BE49-F238E27FC236}">
                <a16:creationId xmlns:a16="http://schemas.microsoft.com/office/drawing/2014/main" id="{DDFD2CFA-9D46-2F82-4DE1-8BF2A724F50B}"/>
              </a:ext>
            </a:extLst>
          </p:cNvPr>
          <p:cNvSpPr>
            <a:spLocks noGrp="1"/>
          </p:cNvSpPr>
          <p:nvPr>
            <p:ph sz="quarter" idx="10"/>
          </p:nvPr>
        </p:nvSpPr>
        <p:spPr>
          <a:xfrm>
            <a:off x="719138" y="1863968"/>
            <a:ext cx="11882437" cy="4976569"/>
          </a:xfrm>
          <a:prstGeom prst="rect">
            <a:avLst/>
          </a:prstGeom>
        </p:spPr>
        <p:txBody>
          <a:bodyPr lIns="0" tIns="0" rIns="0" bIns="0"/>
          <a:lstStyle>
            <a:lvl1pPr marL="0" indent="0" algn="l">
              <a:lnSpc>
                <a:spcPct val="110000"/>
              </a:lnSpc>
              <a:spcBef>
                <a:spcPts val="0"/>
              </a:spcBef>
              <a:spcAft>
                <a:spcPts val="300"/>
              </a:spcAft>
              <a:buFontTx/>
              <a:buNone/>
              <a:defRPr sz="20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nSpc>
                <a:spcPct val="110000"/>
              </a:lnSpc>
              <a:spcBef>
                <a:spcPts val="0"/>
              </a:spcBef>
              <a:spcAft>
                <a:spcPts val="300"/>
              </a:spcAft>
              <a:buFontTx/>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nSpc>
                <a:spcPct val="110000"/>
              </a:lnSpc>
              <a:spcBef>
                <a:spcPts val="0"/>
              </a:spcBef>
              <a:spcAft>
                <a:spcPts val="300"/>
              </a:spcAft>
              <a:buClr>
                <a:schemeClr val="accent4"/>
              </a:buClr>
              <a:buSzPct val="82000"/>
              <a:buFont typeface="Wingdings" panose="05000000000000000000" pitchFamily="2" charset="2"/>
              <a:buChar char="n"/>
              <a:defRPr lang="en-US" sz="20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nSpc>
                <a:spcPct val="110000"/>
              </a:lnSpc>
              <a:spcBef>
                <a:spcPts val="0"/>
              </a:spcBef>
              <a:spcAft>
                <a:spcPts val="300"/>
              </a:spcAft>
              <a:buClr>
                <a:schemeClr val="accent4"/>
              </a:buClr>
              <a:buFont typeface="Arial" panose="020B0604020202020204" pitchFamily="34" charset="0"/>
              <a:buChar char="ꟷ"/>
              <a:def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spcBef>
                <a:spcPts val="0"/>
              </a:spcBef>
              <a:spcAft>
                <a:spcPts val="1200"/>
              </a:spcAft>
              <a:buClr>
                <a:schemeClr val="bg1"/>
              </a:buClr>
              <a:buSzPct val="60000"/>
              <a:buFont typeface="Wingdings 3" panose="05040102010807070707" pitchFamily="18" charset="2"/>
              <a:buChar char=""/>
              <a:tabLst/>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GB" dirty="0"/>
          </a:p>
        </p:txBody>
      </p:sp>
      <p:sp>
        <p:nvSpPr>
          <p:cNvPr id="4" name="Content Placeholder 6">
            <a:extLst>
              <a:ext uri="{FF2B5EF4-FFF2-40B4-BE49-F238E27FC236}">
                <a16:creationId xmlns:a16="http://schemas.microsoft.com/office/drawing/2014/main" id="{068FF1A4-3BA9-2825-5FC2-8C6F4A47C190}"/>
              </a:ext>
            </a:extLst>
          </p:cNvPr>
          <p:cNvSpPr>
            <a:spLocks noGrp="1"/>
          </p:cNvSpPr>
          <p:nvPr>
            <p:ph sz="quarter" idx="11"/>
          </p:nvPr>
        </p:nvSpPr>
        <p:spPr>
          <a:xfrm>
            <a:off x="719138" y="1341811"/>
            <a:ext cx="11882437" cy="312214"/>
          </a:xfrm>
          <a:prstGeom prst="rect">
            <a:avLst/>
          </a:prstGeom>
        </p:spPr>
        <p:txBody>
          <a:bodyPr lIns="0" tIns="0" rIns="0" bIns="0"/>
          <a:lstStyle>
            <a:lvl1pPr marL="0" indent="0" algn="l">
              <a:lnSpc>
                <a:spcPct val="110000"/>
              </a:lnSpc>
              <a:spcBef>
                <a:spcPts val="0"/>
              </a:spcBef>
              <a:spcAft>
                <a:spcPts val="300"/>
              </a:spcAft>
              <a:buFontTx/>
              <a:buNone/>
              <a:defRPr sz="2400" b="0" i="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nSpc>
                <a:spcPct val="110000"/>
              </a:lnSpc>
              <a:spcBef>
                <a:spcPts val="0"/>
              </a:spcBef>
              <a:spcAft>
                <a:spcPts val="300"/>
              </a:spcAft>
              <a:buFontTx/>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nSpc>
                <a:spcPct val="110000"/>
              </a:lnSpc>
              <a:spcBef>
                <a:spcPts val="0"/>
              </a:spcBef>
              <a:spcAft>
                <a:spcPts val="300"/>
              </a:spcAft>
              <a:buClr>
                <a:schemeClr val="tx2"/>
              </a:buClr>
              <a:buSzPct val="82000"/>
              <a:buFont typeface="Wingdings" panose="05000000000000000000" pitchFamily="2" charset="2"/>
              <a:buChar char="n"/>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nSpc>
                <a:spcPct val="110000"/>
              </a:lnSpc>
              <a:spcBef>
                <a:spcPts val="0"/>
              </a:spcBef>
              <a:spcAft>
                <a:spcPts val="300"/>
              </a:spcAft>
              <a:buClr>
                <a:schemeClr val="tx2"/>
              </a:buClr>
              <a:buFont typeface="Calibri" panose="020F0502020204030204" pitchFamily="34" charset="0"/>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spcBef>
                <a:spcPts val="0"/>
              </a:spcBef>
              <a:spcAft>
                <a:spcPts val="1200"/>
              </a:spcAft>
              <a:buClr>
                <a:schemeClr val="bg1"/>
              </a:buClr>
              <a:buSzPct val="60000"/>
              <a:buFont typeface="Wingdings 3" panose="05040102010807070707" pitchFamily="18" charset="2"/>
              <a:buChar char=""/>
              <a:tabLst/>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endParaRPr lang="en-GB" dirty="0"/>
          </a:p>
        </p:txBody>
      </p:sp>
      <p:sp>
        <p:nvSpPr>
          <p:cNvPr id="5" name="Title 4">
            <a:extLst>
              <a:ext uri="{FF2B5EF4-FFF2-40B4-BE49-F238E27FC236}">
                <a16:creationId xmlns:a16="http://schemas.microsoft.com/office/drawing/2014/main" id="{5F71ECFB-92D8-92A6-9EBD-77872787D03D}"/>
              </a:ext>
            </a:extLst>
          </p:cNvPr>
          <p:cNvSpPr>
            <a:spLocks noGrp="1"/>
          </p:cNvSpPr>
          <p:nvPr>
            <p:ph type="title" hasCustomPrompt="1"/>
          </p:nvPr>
        </p:nvSpPr>
        <p:spPr>
          <a:xfrm>
            <a:off x="719139" y="719138"/>
            <a:ext cx="11882437" cy="500062"/>
          </a:xfrm>
          <a:prstGeom prst="rect">
            <a:avLst/>
          </a:prstGeom>
        </p:spPr>
        <p:txBody>
          <a:bodyPr lIns="0" tIns="0" rIns="0" bIns="0" anchor="t" anchorCtr="0"/>
          <a:lstStyle>
            <a:lvl1pPr marL="0" algn="l" defTabSz="457200" rtl="0" eaLnBrk="1" latinLnBrk="0" hangingPunct="1">
              <a:spcAft>
                <a:spcPts val="754"/>
              </a:spcAft>
              <a:defRPr lang="en-GB" sz="3400" b="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Contents</a:t>
            </a:r>
            <a:endParaRPr lang="en-GB" dirty="0"/>
          </a:p>
        </p:txBody>
      </p:sp>
    </p:spTree>
    <p:extLst>
      <p:ext uri="{BB962C8B-B14F-4D97-AF65-F5344CB8AC3E}">
        <p14:creationId xmlns:p14="http://schemas.microsoft.com/office/powerpoint/2010/main" val="279592521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41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 Content">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C508238-2B9E-D81F-3B3A-ECB10496BA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3554" y="615735"/>
            <a:ext cx="1116000" cy="623101"/>
          </a:xfrm>
          <a:prstGeom prst="rect">
            <a:avLst/>
          </a:prstGeom>
        </p:spPr>
      </p:pic>
      <p:sp>
        <p:nvSpPr>
          <p:cNvPr id="4" name="Content Placeholder 6">
            <a:extLst>
              <a:ext uri="{FF2B5EF4-FFF2-40B4-BE49-F238E27FC236}">
                <a16:creationId xmlns:a16="http://schemas.microsoft.com/office/drawing/2014/main" id="{68840EF7-783D-EC4D-4C09-F99736F640F7}"/>
              </a:ext>
            </a:extLst>
          </p:cNvPr>
          <p:cNvSpPr>
            <a:spLocks noGrp="1"/>
          </p:cNvSpPr>
          <p:nvPr>
            <p:ph sz="quarter" idx="11"/>
          </p:nvPr>
        </p:nvSpPr>
        <p:spPr>
          <a:xfrm>
            <a:off x="719138" y="1341811"/>
            <a:ext cx="11882437" cy="312214"/>
          </a:xfrm>
          <a:prstGeom prst="rect">
            <a:avLst/>
          </a:prstGeom>
        </p:spPr>
        <p:txBody>
          <a:bodyPr lIns="0" tIns="0" rIns="0" bIns="0"/>
          <a:lstStyle>
            <a:lvl1pPr marL="0" indent="0" algn="l">
              <a:lnSpc>
                <a:spcPct val="110000"/>
              </a:lnSpc>
              <a:spcBef>
                <a:spcPts val="0"/>
              </a:spcBef>
              <a:spcAft>
                <a:spcPts val="300"/>
              </a:spcAft>
              <a:buFontTx/>
              <a:buNone/>
              <a:defRPr sz="2400" b="0" i="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nSpc>
                <a:spcPct val="110000"/>
              </a:lnSpc>
              <a:spcBef>
                <a:spcPts val="0"/>
              </a:spcBef>
              <a:spcAft>
                <a:spcPts val="300"/>
              </a:spcAft>
              <a:buFontTx/>
              <a:buNone/>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nSpc>
                <a:spcPct val="110000"/>
              </a:lnSpc>
              <a:spcBef>
                <a:spcPts val="0"/>
              </a:spcBef>
              <a:spcAft>
                <a:spcPts val="300"/>
              </a:spcAft>
              <a:buClr>
                <a:schemeClr val="tx2"/>
              </a:buClr>
              <a:buSzPct val="82000"/>
              <a:buFont typeface="Wingdings" panose="05000000000000000000" pitchFamily="2" charset="2"/>
              <a:buChar char="n"/>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nSpc>
                <a:spcPct val="110000"/>
              </a:lnSpc>
              <a:spcBef>
                <a:spcPts val="0"/>
              </a:spcBef>
              <a:spcAft>
                <a:spcPts val="300"/>
              </a:spcAft>
              <a:buClr>
                <a:schemeClr val="tx2"/>
              </a:buClr>
              <a:buFont typeface="Calibri" panose="020F0502020204030204" pitchFamily="34" charset="0"/>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spcBef>
                <a:spcPts val="0"/>
              </a:spcBef>
              <a:spcAft>
                <a:spcPts val="1200"/>
              </a:spcAft>
              <a:buClr>
                <a:schemeClr val="bg1"/>
              </a:buClr>
              <a:buSzPct val="60000"/>
              <a:buFont typeface="Wingdings 3" panose="05040102010807070707" pitchFamily="18" charset="2"/>
              <a:buChar char=""/>
              <a:tabLst/>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endParaRPr lang="en-GB" dirty="0"/>
          </a:p>
        </p:txBody>
      </p:sp>
      <p:sp>
        <p:nvSpPr>
          <p:cNvPr id="5" name="Title 4">
            <a:extLst>
              <a:ext uri="{FF2B5EF4-FFF2-40B4-BE49-F238E27FC236}">
                <a16:creationId xmlns:a16="http://schemas.microsoft.com/office/drawing/2014/main" id="{E461C579-32D7-93D9-43C2-F6CBDF3691BC}"/>
              </a:ext>
            </a:extLst>
          </p:cNvPr>
          <p:cNvSpPr>
            <a:spLocks noGrp="1"/>
          </p:cNvSpPr>
          <p:nvPr>
            <p:ph type="title" hasCustomPrompt="1"/>
          </p:nvPr>
        </p:nvSpPr>
        <p:spPr>
          <a:xfrm>
            <a:off x="719139" y="719138"/>
            <a:ext cx="11882437" cy="500062"/>
          </a:xfrm>
          <a:prstGeom prst="rect">
            <a:avLst/>
          </a:prstGeom>
        </p:spPr>
        <p:txBody>
          <a:bodyPr lIns="0" tIns="0" rIns="0" bIns="0" anchor="t" anchorCtr="0"/>
          <a:lstStyle>
            <a:lvl1pPr marL="0" algn="l" defTabSz="457200" rtl="0" eaLnBrk="1" latinLnBrk="0" hangingPunct="1">
              <a:spcAft>
                <a:spcPts val="754"/>
              </a:spcAft>
              <a:defRPr lang="en-GB" sz="3400" b="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Contents</a:t>
            </a:r>
            <a:endParaRPr lang="en-GB" dirty="0"/>
          </a:p>
        </p:txBody>
      </p:sp>
    </p:spTree>
    <p:extLst>
      <p:ext uri="{BB962C8B-B14F-4D97-AF65-F5344CB8AC3E}">
        <p14:creationId xmlns:p14="http://schemas.microsoft.com/office/powerpoint/2010/main" val="414981875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41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C373A93E-829D-F45C-6535-882BB15AB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33554" y="615735"/>
            <a:ext cx="1116000" cy="623101"/>
          </a:xfrm>
          <a:prstGeom prst="rect">
            <a:avLst/>
          </a:prstGeom>
        </p:spPr>
      </p:pic>
    </p:spTree>
    <p:extLst>
      <p:ext uri="{BB962C8B-B14F-4D97-AF65-F5344CB8AC3E}">
        <p14:creationId xmlns:p14="http://schemas.microsoft.com/office/powerpoint/2010/main" val="22899569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4196" userDrawn="1">
          <p15:clr>
            <a:srgbClr val="FBAE40"/>
          </p15:clr>
        </p15:guide>
        <p15:guide id="3" pos="374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AD1A7B-1DEF-7DC8-2B25-56C7FED7CCC9}"/>
              </a:ext>
            </a:extLst>
          </p:cNvPr>
          <p:cNvPicPr>
            <a:picLocks noChangeAspect="1"/>
          </p:cNvPicPr>
          <p:nvPr userDrawn="1"/>
        </p:nvPicPr>
        <p:blipFill>
          <a:blip r:embed="rId7">
            <a:extLst>
              <a:ext uri="{28A0092B-C50C-407E-A947-70E740481C1C}">
                <a14:useLocalDpi xmlns:a14="http://schemas.microsoft.com/office/drawing/2010/main" val="0"/>
              </a:ext>
            </a:extLst>
          </a:blip>
          <a:srcRect b="2722"/>
          <a:stretch>
            <a:fillRect/>
          </a:stretch>
        </p:blipFill>
        <p:spPr>
          <a:xfrm>
            <a:off x="0" y="0"/>
            <a:ext cx="13320713" cy="7559675"/>
          </a:xfrm>
          <a:prstGeom prst="rect">
            <a:avLst/>
          </a:prstGeom>
        </p:spPr>
      </p:pic>
      <p:sp>
        <p:nvSpPr>
          <p:cNvPr id="2" name="Text Placeholder 2">
            <a:extLst>
              <a:ext uri="{FF2B5EF4-FFF2-40B4-BE49-F238E27FC236}">
                <a16:creationId xmlns:a16="http://schemas.microsoft.com/office/drawing/2014/main" id="{87AA5102-1E97-42FA-90E1-85621601ACAC}"/>
              </a:ext>
            </a:extLst>
          </p:cNvPr>
          <p:cNvSpPr txBox="1">
            <a:spLocks/>
          </p:cNvSpPr>
          <p:nvPr userDrawn="1"/>
        </p:nvSpPr>
        <p:spPr>
          <a:xfrm>
            <a:off x="719137" y="7139377"/>
            <a:ext cx="4638675" cy="420297"/>
          </a:xfrm>
          <a:prstGeom prst="rect">
            <a:avLst/>
          </a:prstGeom>
        </p:spPr>
        <p:txBody>
          <a:bodyPr lIns="0" tIns="0" rIns="0" bIns="0" anchor="t"/>
          <a:lstStyle>
            <a:lvl1pPr marL="0" indent="0" algn="l" defTabSz="1007943" rtl="0" eaLnBrk="1" latinLnBrk="0" hangingPunct="1">
              <a:lnSpc>
                <a:spcPct val="90000"/>
              </a:lnSpc>
              <a:spcBef>
                <a:spcPts val="1102"/>
              </a:spcBef>
              <a:buFont typeface="Arial" panose="020B0604020202020204" pitchFamily="34" charset="0"/>
              <a:buNone/>
              <a:defRPr sz="3600" kern="1200">
                <a:solidFill>
                  <a:schemeClr val="bg1"/>
                </a:solidFill>
                <a:latin typeface="Arial Black" panose="020B0A04020102020204" pitchFamily="34" charset="0"/>
                <a:ea typeface="+mn-ea"/>
                <a:cs typeface="Arial" panose="020B0604020202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2646" kern="1200">
                <a:solidFill>
                  <a:schemeClr val="tx1"/>
                </a:solidFill>
                <a:latin typeface="Arial" panose="020B0604020202020204" pitchFamily="34" charset="0"/>
                <a:ea typeface="+mn-ea"/>
                <a:cs typeface="Arial" panose="020B0604020202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2205" kern="1200">
                <a:solidFill>
                  <a:schemeClr val="tx1"/>
                </a:solidFill>
                <a:latin typeface="Arial" panose="020B0604020202020204" pitchFamily="34" charset="0"/>
                <a:ea typeface="+mn-ea"/>
                <a:cs typeface="Arial" panose="020B0604020202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l">
              <a:lnSpc>
                <a:spcPct val="100000"/>
              </a:lnSpc>
              <a:spcBef>
                <a:spcPts val="0"/>
              </a:spcBef>
              <a:spcAft>
                <a:spcPts val="600"/>
              </a:spcAft>
            </a:pPr>
            <a:r>
              <a:rPr lang="en-GB" sz="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COLLIERS RATING | BUSINESS RATES FOR CHARITIES | </a:t>
            </a:r>
            <a:endParaRPr lang="en-US" sz="800" b="0" kern="12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540B4F67-04AA-4621-BC31-C6435BFFD0FA}"/>
              </a:ext>
            </a:extLst>
          </p:cNvPr>
          <p:cNvSpPr txBox="1">
            <a:spLocks/>
          </p:cNvSpPr>
          <p:nvPr userDrawn="1"/>
        </p:nvSpPr>
        <p:spPr>
          <a:xfrm>
            <a:off x="5195505" y="7138035"/>
            <a:ext cx="291783" cy="209243"/>
          </a:xfrm>
          <a:prstGeom prst="rect">
            <a:avLst/>
          </a:prstGeom>
        </p:spPr>
        <p:txBody>
          <a:bodyPr lIns="0" tIns="0" rIns="0" bIns="0" anchor="t"/>
          <a:lstStyle>
            <a:defPPr>
              <a:defRPr lang="en-US"/>
            </a:defPPr>
            <a:lvl1pPr indent="0" defTabSz="1007943">
              <a:lnSpc>
                <a:spcPct val="100000"/>
              </a:lnSpc>
              <a:spcBef>
                <a:spcPts val="0"/>
              </a:spcBef>
              <a:spcAft>
                <a:spcPts val="600"/>
              </a:spcAft>
              <a:buFont typeface="Arial" panose="020B0604020202020204" pitchFamily="34" charset="0"/>
              <a:buNone/>
              <a:defRPr sz="800" spc="30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03971" indent="0" defTabSz="1007943">
              <a:lnSpc>
                <a:spcPct val="90000"/>
              </a:lnSpc>
              <a:spcBef>
                <a:spcPts val="551"/>
              </a:spcBef>
              <a:buFont typeface="Arial" panose="020B0604020202020204" pitchFamily="34" charset="0"/>
              <a:buNone/>
              <a:defRPr sz="2646">
                <a:latin typeface="Arial" panose="020B0604020202020204" pitchFamily="34" charset="0"/>
                <a:cs typeface="Arial" panose="020B0604020202020204" pitchFamily="34" charset="0"/>
              </a:defRPr>
            </a:lvl2pPr>
            <a:lvl3pPr marL="1007943" indent="0" defTabSz="1007943">
              <a:lnSpc>
                <a:spcPct val="90000"/>
              </a:lnSpc>
              <a:spcBef>
                <a:spcPts val="551"/>
              </a:spcBef>
              <a:buFont typeface="Arial" panose="020B0604020202020204" pitchFamily="34" charset="0"/>
              <a:buNone/>
              <a:defRPr sz="2205">
                <a:latin typeface="Arial" panose="020B0604020202020204" pitchFamily="34" charset="0"/>
                <a:cs typeface="Arial" panose="020B0604020202020204" pitchFamily="34" charset="0"/>
              </a:defRPr>
            </a:lvl3pPr>
            <a:lvl4pPr marL="1511914" indent="0" defTabSz="1007943">
              <a:lnSpc>
                <a:spcPct val="90000"/>
              </a:lnSpc>
              <a:spcBef>
                <a:spcPts val="551"/>
              </a:spcBef>
              <a:buFont typeface="Arial" panose="020B0604020202020204" pitchFamily="34" charset="0"/>
              <a:buNone/>
              <a:defRPr sz="1984">
                <a:latin typeface="Arial" panose="020B0604020202020204" pitchFamily="34" charset="0"/>
                <a:cs typeface="Arial" panose="020B0604020202020204" pitchFamily="34" charset="0"/>
              </a:defRPr>
            </a:lvl4pPr>
            <a:lvl5pPr marL="2015886" indent="0" defTabSz="1007943">
              <a:lnSpc>
                <a:spcPct val="90000"/>
              </a:lnSpc>
              <a:spcBef>
                <a:spcPts val="551"/>
              </a:spcBef>
              <a:buFont typeface="Arial" panose="020B0604020202020204" pitchFamily="34" charset="0"/>
              <a:buNone/>
              <a:defRPr sz="1984">
                <a:latin typeface="Arial" panose="020B0604020202020204" pitchFamily="34" charset="0"/>
                <a:cs typeface="Arial" panose="020B0604020202020204" pitchFamily="34" charset="0"/>
              </a:defRPr>
            </a:lvl5pPr>
            <a:lvl6pPr marL="2771844" indent="-251986" defTabSz="1007943">
              <a:lnSpc>
                <a:spcPct val="90000"/>
              </a:lnSpc>
              <a:spcBef>
                <a:spcPts val="551"/>
              </a:spcBef>
              <a:buFont typeface="Arial" panose="020B0604020202020204" pitchFamily="34" charset="0"/>
              <a:buChar char="•"/>
              <a:defRPr sz="1984"/>
            </a:lvl6pPr>
            <a:lvl7pPr marL="3275815" indent="-251986" defTabSz="1007943">
              <a:lnSpc>
                <a:spcPct val="90000"/>
              </a:lnSpc>
              <a:spcBef>
                <a:spcPts val="551"/>
              </a:spcBef>
              <a:buFont typeface="Arial" panose="020B0604020202020204" pitchFamily="34" charset="0"/>
              <a:buChar char="•"/>
              <a:defRPr sz="1984"/>
            </a:lvl7pPr>
            <a:lvl8pPr marL="3779787" indent="-251986" defTabSz="1007943">
              <a:lnSpc>
                <a:spcPct val="90000"/>
              </a:lnSpc>
              <a:spcBef>
                <a:spcPts val="551"/>
              </a:spcBef>
              <a:buFont typeface="Arial" panose="020B0604020202020204" pitchFamily="34" charset="0"/>
              <a:buChar char="•"/>
              <a:defRPr sz="1984"/>
            </a:lvl8pPr>
            <a:lvl9pPr marL="4283758" indent="-251986" defTabSz="1007943">
              <a:lnSpc>
                <a:spcPct val="90000"/>
              </a:lnSpc>
              <a:spcBef>
                <a:spcPts val="551"/>
              </a:spcBef>
              <a:buFont typeface="Arial" panose="020B0604020202020204" pitchFamily="34" charset="0"/>
              <a:buChar char="•"/>
              <a:defRPr sz="1984"/>
            </a:lvl9pPr>
          </a:lstStyle>
          <a:p>
            <a:pPr lvl="0"/>
            <a:fld id="{D7D2ECCE-9BE0-4D8A-BBDB-38764459E435}" type="slidenum">
              <a:rPr lang="en-GB" smtClean="0">
                <a:solidFill>
                  <a:schemeClr val="bg1"/>
                </a:solidFill>
              </a:rPr>
              <a:pPr lvl="0"/>
              <a:t>‹#›</a:t>
            </a:fld>
            <a:endParaRPr lang="en-US" dirty="0">
              <a:solidFill>
                <a:schemeClr val="bg1"/>
              </a:solidFill>
            </a:endParaRPr>
          </a:p>
        </p:txBody>
      </p:sp>
    </p:spTree>
    <p:extLst>
      <p:ext uri="{BB962C8B-B14F-4D97-AF65-F5344CB8AC3E}">
        <p14:creationId xmlns:p14="http://schemas.microsoft.com/office/powerpoint/2010/main" val="79833375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71" r:id="rId4"/>
    <p:sldLayoutId id="2147483759" r:id="rId5"/>
  </p:sldLayoutIdLst>
  <p:hf hdr="0" ftr="0" dt="0"/>
  <p:txStyles>
    <p:titleStyle>
      <a:lvl1pPr algn="l" defTabSz="1149401" rtl="0" eaLnBrk="1" latinLnBrk="0" hangingPunct="1">
        <a:lnSpc>
          <a:spcPct val="90000"/>
        </a:lnSpc>
        <a:spcBef>
          <a:spcPct val="0"/>
        </a:spcBef>
        <a:buNone/>
        <a:defRPr sz="5531" kern="1200">
          <a:solidFill>
            <a:schemeClr val="tx1"/>
          </a:solidFill>
          <a:latin typeface="+mj-lt"/>
          <a:ea typeface="+mj-ea"/>
          <a:cs typeface="+mj-cs"/>
        </a:defRPr>
      </a:lvl1pPr>
    </p:titleStyle>
    <p:bodyStyle>
      <a:lvl1pPr marL="0" indent="0" algn="r" defTabSz="1149401" rtl="0" eaLnBrk="1" latinLnBrk="0" hangingPunct="1">
        <a:lnSpc>
          <a:spcPct val="90000"/>
        </a:lnSpc>
        <a:spcBef>
          <a:spcPts val="1257"/>
        </a:spcBef>
        <a:buFontTx/>
        <a:buNone/>
        <a:defRPr lang="en-GB" sz="1000" b="1" kern="1200" dirty="0">
          <a:solidFill>
            <a:srgbClr val="DF711C"/>
          </a:solidFill>
          <a:latin typeface="Open Sans" panose="020B0606030504020204" pitchFamily="34" charset="0"/>
          <a:ea typeface="Open Sans" panose="020B0606030504020204" pitchFamily="34" charset="0"/>
          <a:cs typeface="Open Sans" panose="020B0606030504020204" pitchFamily="34" charset="0"/>
        </a:defRPr>
      </a:lvl1pPr>
      <a:lvl2pPr marL="862051" indent="-287350" algn="l" defTabSz="1149401" rtl="0" eaLnBrk="1" latinLnBrk="0" hangingPunct="1">
        <a:lnSpc>
          <a:spcPct val="90000"/>
        </a:lnSpc>
        <a:spcBef>
          <a:spcPts val="629"/>
        </a:spcBef>
        <a:buFont typeface="Arial" panose="020B0604020202020204" pitchFamily="34" charset="0"/>
        <a:buChar char="•"/>
        <a:defRPr sz="3017" kern="1200">
          <a:solidFill>
            <a:schemeClr val="tx1"/>
          </a:solidFill>
          <a:latin typeface="+mn-lt"/>
          <a:ea typeface="+mn-ea"/>
          <a:cs typeface="+mn-cs"/>
        </a:defRPr>
      </a:lvl2pPr>
      <a:lvl3pPr marL="1436751" indent="-287350" algn="l" defTabSz="1149401" rtl="0" eaLnBrk="1" latinLnBrk="0" hangingPunct="1">
        <a:lnSpc>
          <a:spcPct val="90000"/>
        </a:lnSpc>
        <a:spcBef>
          <a:spcPts val="629"/>
        </a:spcBef>
        <a:buFont typeface="Arial" panose="020B0604020202020204" pitchFamily="34" charset="0"/>
        <a:buChar char="•"/>
        <a:defRPr sz="2514" kern="1200">
          <a:solidFill>
            <a:schemeClr val="tx1"/>
          </a:solidFill>
          <a:latin typeface="+mn-lt"/>
          <a:ea typeface="+mn-ea"/>
          <a:cs typeface="+mn-cs"/>
        </a:defRPr>
      </a:lvl3pPr>
      <a:lvl4pPr marL="2011451"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4pPr>
      <a:lvl5pPr marL="25861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p:bodyStyle>
    <p:otherStyle>
      <a:defPPr>
        <a:defRPr lang="en-US"/>
      </a:defPPr>
      <a:lvl1pPr marL="0" algn="l" defTabSz="1149401" rtl="0" eaLnBrk="1" latinLnBrk="0" hangingPunct="1">
        <a:defRPr sz="2263" kern="1200">
          <a:solidFill>
            <a:schemeClr val="tx1"/>
          </a:solidFill>
          <a:latin typeface="+mn-lt"/>
          <a:ea typeface="+mn-ea"/>
          <a:cs typeface="+mn-cs"/>
        </a:defRPr>
      </a:lvl1pPr>
      <a:lvl2pPr marL="574700" algn="l" defTabSz="1149401" rtl="0" eaLnBrk="1" latinLnBrk="0" hangingPunct="1">
        <a:defRPr sz="2263" kern="1200">
          <a:solidFill>
            <a:schemeClr val="tx1"/>
          </a:solidFill>
          <a:latin typeface="+mn-lt"/>
          <a:ea typeface="+mn-ea"/>
          <a:cs typeface="+mn-cs"/>
        </a:defRPr>
      </a:lvl2pPr>
      <a:lvl3pPr marL="1149401" algn="l" defTabSz="1149401" rtl="0" eaLnBrk="1" latinLnBrk="0" hangingPunct="1">
        <a:defRPr sz="2263" kern="1200">
          <a:solidFill>
            <a:schemeClr val="tx1"/>
          </a:solidFill>
          <a:latin typeface="+mn-lt"/>
          <a:ea typeface="+mn-ea"/>
          <a:cs typeface="+mn-cs"/>
        </a:defRPr>
      </a:lvl3pPr>
      <a:lvl4pPr marL="1724101" algn="l" defTabSz="1149401" rtl="0" eaLnBrk="1" latinLnBrk="0" hangingPunct="1">
        <a:defRPr sz="2263" kern="1200">
          <a:solidFill>
            <a:schemeClr val="tx1"/>
          </a:solidFill>
          <a:latin typeface="+mn-lt"/>
          <a:ea typeface="+mn-ea"/>
          <a:cs typeface="+mn-cs"/>
        </a:defRPr>
      </a:lvl4pPr>
      <a:lvl5pPr marL="2298802" algn="l" defTabSz="1149401" rtl="0" eaLnBrk="1" latinLnBrk="0" hangingPunct="1">
        <a:defRPr sz="2263" kern="1200">
          <a:solidFill>
            <a:schemeClr val="tx1"/>
          </a:solidFill>
          <a:latin typeface="+mn-lt"/>
          <a:ea typeface="+mn-ea"/>
          <a:cs typeface="+mn-cs"/>
        </a:defRPr>
      </a:lvl5pPr>
      <a:lvl6pPr marL="2873502" algn="l" defTabSz="1149401" rtl="0" eaLnBrk="1" latinLnBrk="0" hangingPunct="1">
        <a:defRPr sz="2263" kern="1200">
          <a:solidFill>
            <a:schemeClr val="tx1"/>
          </a:solidFill>
          <a:latin typeface="+mn-lt"/>
          <a:ea typeface="+mn-ea"/>
          <a:cs typeface="+mn-cs"/>
        </a:defRPr>
      </a:lvl6pPr>
      <a:lvl7pPr marL="3448202" algn="l" defTabSz="1149401" rtl="0" eaLnBrk="1" latinLnBrk="0" hangingPunct="1">
        <a:defRPr sz="2263" kern="1200">
          <a:solidFill>
            <a:schemeClr val="tx1"/>
          </a:solidFill>
          <a:latin typeface="+mn-lt"/>
          <a:ea typeface="+mn-ea"/>
          <a:cs typeface="+mn-cs"/>
        </a:defRPr>
      </a:lvl7pPr>
      <a:lvl8pPr marL="4022903" algn="l" defTabSz="1149401" rtl="0" eaLnBrk="1" latinLnBrk="0" hangingPunct="1">
        <a:defRPr sz="2263" kern="1200">
          <a:solidFill>
            <a:schemeClr val="tx1"/>
          </a:solidFill>
          <a:latin typeface="+mn-lt"/>
          <a:ea typeface="+mn-ea"/>
          <a:cs typeface="+mn-cs"/>
        </a:defRPr>
      </a:lvl8pPr>
      <a:lvl9pPr marL="4597603" algn="l" defTabSz="1149401" rtl="0" eaLnBrk="1" latinLnBrk="0" hangingPunct="1">
        <a:defRPr sz="22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453" userDrawn="1">
          <p15:clr>
            <a:srgbClr val="F26B43"/>
          </p15:clr>
        </p15:guide>
        <p15:guide id="3" pos="7938" userDrawn="1">
          <p15:clr>
            <a:srgbClr val="F26B43"/>
          </p15:clr>
        </p15:guide>
        <p15:guide id="4" orient="horz" pos="4309" userDrawn="1">
          <p15:clr>
            <a:srgbClr val="F26B43"/>
          </p15:clr>
        </p15:guide>
        <p15:guide id="5" orient="horz" pos="4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3986D1-4336-4477-A620-EAB764FC9EF1}"/>
              </a:ext>
            </a:extLst>
          </p:cNvPr>
          <p:cNvSpPr>
            <a:spLocks noGrp="1"/>
          </p:cNvSpPr>
          <p:nvPr>
            <p:ph type="body" sz="quarter" idx="10"/>
          </p:nvPr>
        </p:nvSpPr>
        <p:spPr>
          <a:xfrm>
            <a:off x="1732085" y="4081695"/>
            <a:ext cx="10869489" cy="507665"/>
          </a:xfrm>
        </p:spPr>
        <p:txBody>
          <a:bodyPr/>
          <a:lstStyle/>
          <a:p>
            <a:r>
              <a:rPr lang="en-US" b="0" dirty="0">
                <a:latin typeface="Open Sans Light" panose="020B0306030504020204" pitchFamily="34" charset="0"/>
                <a:ea typeface="Open Sans Light" panose="020B0306030504020204" pitchFamily="34" charset="0"/>
                <a:cs typeface="Open Sans Light" panose="020B0306030504020204" pitchFamily="34" charset="0"/>
              </a:rPr>
              <a:t>Business Rates for Charities</a:t>
            </a:r>
            <a:endParaRPr lang="en-GB" b="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 Placeholder 4">
            <a:extLst>
              <a:ext uri="{FF2B5EF4-FFF2-40B4-BE49-F238E27FC236}">
                <a16:creationId xmlns:a16="http://schemas.microsoft.com/office/drawing/2014/main" id="{56BDBD24-4F81-4846-AF5B-EA8B03CB0C34}"/>
              </a:ext>
            </a:extLst>
          </p:cNvPr>
          <p:cNvSpPr>
            <a:spLocks noGrp="1"/>
          </p:cNvSpPr>
          <p:nvPr>
            <p:ph type="body" sz="quarter" idx="11"/>
          </p:nvPr>
        </p:nvSpPr>
        <p:spPr>
          <a:xfrm>
            <a:off x="1732085" y="4588624"/>
            <a:ext cx="11027951" cy="465514"/>
          </a:xfrm>
        </p:spPr>
        <p:txBody>
          <a:bodyPr/>
          <a:lstStyle/>
          <a:p>
            <a:r>
              <a:rPr lang="en-GB" sz="2000" spc="300" dirty="0"/>
              <a:t>ANNUAL UPDATE</a:t>
            </a:r>
            <a:endParaRPr lang="en-US" sz="2000" spc="300" dirty="0"/>
          </a:p>
        </p:txBody>
      </p:sp>
      <p:sp>
        <p:nvSpPr>
          <p:cNvPr id="13" name="Text Placeholder 12">
            <a:extLst>
              <a:ext uri="{FF2B5EF4-FFF2-40B4-BE49-F238E27FC236}">
                <a16:creationId xmlns:a16="http://schemas.microsoft.com/office/drawing/2014/main" id="{FC71B758-138E-4F11-B87D-14BB3E84D4CD}"/>
              </a:ext>
            </a:extLst>
          </p:cNvPr>
          <p:cNvSpPr>
            <a:spLocks noGrp="1"/>
          </p:cNvSpPr>
          <p:nvPr>
            <p:ph type="body" sz="quarter" idx="13"/>
          </p:nvPr>
        </p:nvSpPr>
        <p:spPr>
          <a:xfrm>
            <a:off x="719137" y="3389179"/>
            <a:ext cx="2204537" cy="334600"/>
          </a:xfrm>
        </p:spPr>
        <p:txBody>
          <a:bodyPr/>
          <a:lstStyle/>
          <a:p>
            <a:r>
              <a:rPr lang="en-US" dirty="0"/>
              <a:t>15</a:t>
            </a:r>
            <a:r>
              <a:rPr lang="en-US" baseline="30000" dirty="0"/>
              <a:t>th</a:t>
            </a:r>
            <a:r>
              <a:rPr lang="en-US" dirty="0"/>
              <a:t> January 2026</a:t>
            </a:r>
          </a:p>
        </p:txBody>
      </p:sp>
      <p:sp>
        <p:nvSpPr>
          <p:cNvPr id="2" name="Text Placeholder 12">
            <a:extLst>
              <a:ext uri="{FF2B5EF4-FFF2-40B4-BE49-F238E27FC236}">
                <a16:creationId xmlns:a16="http://schemas.microsoft.com/office/drawing/2014/main" id="{7FA2C050-E434-02C8-78F4-5A2B5E82F174}"/>
              </a:ext>
            </a:extLst>
          </p:cNvPr>
          <p:cNvSpPr txBox="1">
            <a:spLocks/>
          </p:cNvSpPr>
          <p:nvPr/>
        </p:nvSpPr>
        <p:spPr>
          <a:xfrm>
            <a:off x="719137" y="5954970"/>
            <a:ext cx="5332528" cy="334600"/>
          </a:xfrm>
          <a:prstGeom prst="rect">
            <a:avLst/>
          </a:prstGeom>
        </p:spPr>
        <p:txBody>
          <a:bodyPr lIns="0" tIns="0" rIns="0" bIns="0" anchor="t"/>
          <a:lstStyle>
            <a:lvl1pPr marL="0" indent="0" algn="l" defTabSz="1149401" rtl="0" eaLnBrk="1" latinLnBrk="0" hangingPunct="1">
              <a:lnSpc>
                <a:spcPct val="120000"/>
              </a:lnSpc>
              <a:spcBef>
                <a:spcPts val="0"/>
              </a:spcBef>
              <a:buFontTx/>
              <a:buNone/>
              <a:defRPr lang="en-GB" sz="1400" b="0" kern="1200" cap="none"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33492" indent="0" algn="l" defTabSz="1149401" rtl="0" eaLnBrk="1" latinLnBrk="0" hangingPunct="1">
              <a:lnSpc>
                <a:spcPct val="90000"/>
              </a:lnSpc>
              <a:spcBef>
                <a:spcPts val="629"/>
              </a:spcBef>
              <a:buFont typeface="Arial" panose="020B0604020202020204" pitchFamily="34" charset="0"/>
              <a:buNone/>
              <a:defRPr sz="3017" kern="1200">
                <a:solidFill>
                  <a:schemeClr val="tx1"/>
                </a:solidFill>
                <a:latin typeface="Arial" panose="020B0604020202020204" pitchFamily="34" charset="0"/>
                <a:ea typeface="+mn-ea"/>
                <a:cs typeface="Arial" panose="020B0604020202020204" pitchFamily="34" charset="0"/>
              </a:defRPr>
            </a:lvl2pPr>
            <a:lvl3pPr marL="1266984" indent="0" algn="l" defTabSz="1149401" rtl="0" eaLnBrk="1" latinLnBrk="0" hangingPunct="1">
              <a:lnSpc>
                <a:spcPct val="90000"/>
              </a:lnSpc>
              <a:spcBef>
                <a:spcPts val="629"/>
              </a:spcBef>
              <a:buFont typeface="Arial" panose="020B0604020202020204" pitchFamily="34" charset="0"/>
              <a:buNone/>
              <a:defRPr sz="2514" kern="1200">
                <a:solidFill>
                  <a:schemeClr val="tx1"/>
                </a:solidFill>
                <a:latin typeface="Arial" panose="020B0604020202020204" pitchFamily="34" charset="0"/>
                <a:ea typeface="+mn-ea"/>
                <a:cs typeface="Arial" panose="020B0604020202020204" pitchFamily="34" charset="0"/>
              </a:defRPr>
            </a:lvl3pPr>
            <a:lvl4pPr marL="1900476" indent="0" algn="l" defTabSz="1149401" rtl="0" eaLnBrk="1" latinLnBrk="0" hangingPunct="1">
              <a:lnSpc>
                <a:spcPct val="90000"/>
              </a:lnSpc>
              <a:spcBef>
                <a:spcPts val="629"/>
              </a:spcBef>
              <a:buFont typeface="Arial" panose="020B0604020202020204" pitchFamily="34" charset="0"/>
              <a:buNone/>
              <a:defRPr sz="2263" kern="1200">
                <a:solidFill>
                  <a:schemeClr val="tx1"/>
                </a:solidFill>
                <a:latin typeface="Arial" panose="020B0604020202020204" pitchFamily="34" charset="0"/>
                <a:ea typeface="+mn-ea"/>
                <a:cs typeface="Arial" panose="020B0604020202020204" pitchFamily="34" charset="0"/>
              </a:defRPr>
            </a:lvl4pPr>
            <a:lvl5pPr marL="2533969" indent="0" algn="l" defTabSz="1149401" rtl="0" eaLnBrk="1" latinLnBrk="0" hangingPunct="1">
              <a:lnSpc>
                <a:spcPct val="90000"/>
              </a:lnSpc>
              <a:spcBef>
                <a:spcPts val="629"/>
              </a:spcBef>
              <a:buFont typeface="Arial" panose="020B0604020202020204" pitchFamily="34" charset="0"/>
              <a:buNone/>
              <a:defRPr sz="2263" kern="1200">
                <a:solidFill>
                  <a:schemeClr val="tx1"/>
                </a:solidFill>
                <a:latin typeface="Arial" panose="020B0604020202020204" pitchFamily="34" charset="0"/>
                <a:ea typeface="+mn-ea"/>
                <a:cs typeface="Arial" panose="020B0604020202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pc="300" dirty="0">
                <a:solidFill>
                  <a:schemeClr val="bg2">
                    <a:lumMod val="25000"/>
                    <a:lumOff val="75000"/>
                  </a:schemeClr>
                </a:solidFill>
              </a:rPr>
              <a:t>JOHN WEBBER – HEAD OF RATING - COLLIERS</a:t>
            </a:r>
          </a:p>
        </p:txBody>
      </p:sp>
      <p:pic>
        <p:nvPicPr>
          <p:cNvPr id="3" name="Picture 2" descr="A picture containing text&#10;&#10;Description automatically generated">
            <a:extLst>
              <a:ext uri="{FF2B5EF4-FFF2-40B4-BE49-F238E27FC236}">
                <a16:creationId xmlns:a16="http://schemas.microsoft.com/office/drawing/2014/main" id="{D8750DAF-FE8A-09A6-E16C-E07B63BEE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31" y="4078573"/>
            <a:ext cx="785429" cy="893077"/>
          </a:xfrm>
          <a:prstGeom prst="rect">
            <a:avLst/>
          </a:prstGeom>
        </p:spPr>
      </p:pic>
      <p:sp>
        <p:nvSpPr>
          <p:cNvPr id="6" name="Text Placeholder 4">
            <a:extLst>
              <a:ext uri="{FF2B5EF4-FFF2-40B4-BE49-F238E27FC236}">
                <a16:creationId xmlns:a16="http://schemas.microsoft.com/office/drawing/2014/main" id="{CB77CC3E-CA94-E9AF-E9B9-FF4C9D2EACC2}"/>
              </a:ext>
            </a:extLst>
          </p:cNvPr>
          <p:cNvSpPr txBox="1">
            <a:spLocks/>
          </p:cNvSpPr>
          <p:nvPr/>
        </p:nvSpPr>
        <p:spPr>
          <a:xfrm>
            <a:off x="714895" y="5490842"/>
            <a:ext cx="12045141" cy="341218"/>
          </a:xfrm>
          <a:prstGeom prst="rect">
            <a:avLst/>
          </a:prstGeom>
        </p:spPr>
        <p:txBody>
          <a:bodyPr lIns="0" tIns="0" rIns="0" bIns="0" anchor="t"/>
          <a:lstStyle>
            <a:lvl1pPr marL="0" indent="0" algn="l" defTabSz="1149401" rtl="0" eaLnBrk="1" latinLnBrk="0" hangingPunct="1">
              <a:lnSpc>
                <a:spcPct val="120000"/>
              </a:lnSpc>
              <a:spcBef>
                <a:spcPts val="0"/>
              </a:spcBef>
              <a:buFontTx/>
              <a:buNone/>
              <a:defRPr lang="en-GB" sz="1800" b="0" kern="1200" cap="all" spc="5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33492" indent="0" algn="l" defTabSz="1149401" rtl="0" eaLnBrk="1" latinLnBrk="0" hangingPunct="1">
              <a:lnSpc>
                <a:spcPct val="90000"/>
              </a:lnSpc>
              <a:spcBef>
                <a:spcPts val="629"/>
              </a:spcBef>
              <a:buFont typeface="Arial" panose="020B0604020202020204" pitchFamily="34" charset="0"/>
              <a:buNone/>
              <a:defRPr sz="3017" kern="1200">
                <a:solidFill>
                  <a:schemeClr val="tx1"/>
                </a:solidFill>
                <a:latin typeface="Arial" panose="020B0604020202020204" pitchFamily="34" charset="0"/>
                <a:ea typeface="+mn-ea"/>
                <a:cs typeface="Arial" panose="020B0604020202020204" pitchFamily="34" charset="0"/>
              </a:defRPr>
            </a:lvl2pPr>
            <a:lvl3pPr marL="1266984" indent="0" algn="l" defTabSz="1149401" rtl="0" eaLnBrk="1" latinLnBrk="0" hangingPunct="1">
              <a:lnSpc>
                <a:spcPct val="90000"/>
              </a:lnSpc>
              <a:spcBef>
                <a:spcPts val="629"/>
              </a:spcBef>
              <a:buFont typeface="Arial" panose="020B0604020202020204" pitchFamily="34" charset="0"/>
              <a:buNone/>
              <a:defRPr sz="2514" kern="1200">
                <a:solidFill>
                  <a:schemeClr val="tx1"/>
                </a:solidFill>
                <a:latin typeface="Arial" panose="020B0604020202020204" pitchFamily="34" charset="0"/>
                <a:ea typeface="+mn-ea"/>
                <a:cs typeface="Arial" panose="020B0604020202020204" pitchFamily="34" charset="0"/>
              </a:defRPr>
            </a:lvl3pPr>
            <a:lvl4pPr marL="1900476" indent="0" algn="l" defTabSz="1149401" rtl="0" eaLnBrk="1" latinLnBrk="0" hangingPunct="1">
              <a:lnSpc>
                <a:spcPct val="90000"/>
              </a:lnSpc>
              <a:spcBef>
                <a:spcPts val="629"/>
              </a:spcBef>
              <a:buFont typeface="Arial" panose="020B0604020202020204" pitchFamily="34" charset="0"/>
              <a:buNone/>
              <a:defRPr sz="2263" kern="1200">
                <a:solidFill>
                  <a:schemeClr val="tx1"/>
                </a:solidFill>
                <a:latin typeface="Arial" panose="020B0604020202020204" pitchFamily="34" charset="0"/>
                <a:ea typeface="+mn-ea"/>
                <a:cs typeface="Arial" panose="020B0604020202020204" pitchFamily="34" charset="0"/>
              </a:defRPr>
            </a:lvl4pPr>
            <a:lvl5pPr marL="2533969" indent="0" algn="l" defTabSz="1149401" rtl="0" eaLnBrk="1" latinLnBrk="0" hangingPunct="1">
              <a:lnSpc>
                <a:spcPct val="90000"/>
              </a:lnSpc>
              <a:spcBef>
                <a:spcPts val="629"/>
              </a:spcBef>
              <a:buFont typeface="Arial" panose="020B0604020202020204" pitchFamily="34" charset="0"/>
              <a:buNone/>
              <a:defRPr sz="2263" kern="1200">
                <a:solidFill>
                  <a:schemeClr val="tx1"/>
                </a:solidFill>
                <a:latin typeface="Arial" panose="020B0604020202020204" pitchFamily="34" charset="0"/>
                <a:ea typeface="+mn-ea"/>
                <a:cs typeface="Arial" panose="020B0604020202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2000" b="1" spc="300" dirty="0"/>
              <a:t>18 months of a Labour Government and 2026 Rating Revaluation</a:t>
            </a:r>
          </a:p>
        </p:txBody>
      </p:sp>
    </p:spTree>
    <p:extLst>
      <p:ext uri="{BB962C8B-B14F-4D97-AF65-F5344CB8AC3E}">
        <p14:creationId xmlns:p14="http://schemas.microsoft.com/office/powerpoint/2010/main" val="280084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1000"/>
                                        <p:tgtEl>
                                          <p:spTgt spid="13">
                                            <p:txEl>
                                              <p:pRg st="0" end="0"/>
                                            </p:txEl>
                                          </p:spTgt>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1000"/>
                                        <p:tgtEl>
                                          <p:spTgt spid="2">
                                            <p:txEl>
                                              <p:pRg st="0" end="0"/>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13" grpId="0" build="p"/>
      <p:bldP spid="2" grpId="0" build="p"/>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sign with white text&#10;&#10;AI-generated content may be incorrect.">
            <a:extLst>
              <a:ext uri="{FF2B5EF4-FFF2-40B4-BE49-F238E27FC236}">
                <a16:creationId xmlns:a16="http://schemas.microsoft.com/office/drawing/2014/main" id="{DC294B40-A81C-5956-99B3-ED19AA358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6" y="863792"/>
            <a:ext cx="2143124" cy="1134070"/>
          </a:xfrm>
          <a:prstGeom prst="rect">
            <a:avLst/>
          </a:prstGeom>
        </p:spPr>
      </p:pic>
      <p:pic>
        <p:nvPicPr>
          <p:cNvPr id="9" name="Picture 8" descr="A blue and black screen with white text&#10;&#10;AI-generated content may be incorrect.">
            <a:extLst>
              <a:ext uri="{FF2B5EF4-FFF2-40B4-BE49-F238E27FC236}">
                <a16:creationId xmlns:a16="http://schemas.microsoft.com/office/drawing/2014/main" id="{A8A9F168-ACA0-82C6-1185-2E1BAD2C0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75" y="2420709"/>
            <a:ext cx="11979233" cy="3896498"/>
          </a:xfrm>
          <a:prstGeom prst="rect">
            <a:avLst/>
          </a:prstGeom>
        </p:spPr>
      </p:pic>
      <p:sp>
        <p:nvSpPr>
          <p:cNvPr id="5" name="Text Placeholder 12">
            <a:extLst>
              <a:ext uri="{FF2B5EF4-FFF2-40B4-BE49-F238E27FC236}">
                <a16:creationId xmlns:a16="http://schemas.microsoft.com/office/drawing/2014/main" id="{E6933D14-E6EB-3172-E370-FBC5407BD92A}"/>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REVALUATION – DRAFT LIST HEADLINES AND BUDGET UPDATE</a:t>
            </a:r>
          </a:p>
        </p:txBody>
      </p:sp>
    </p:spTree>
    <p:extLst>
      <p:ext uri="{BB962C8B-B14F-4D97-AF65-F5344CB8AC3E}">
        <p14:creationId xmlns:p14="http://schemas.microsoft.com/office/powerpoint/2010/main" val="84625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44C34B1-2623-A07E-9CB2-C1C7A542780F}"/>
              </a:ext>
            </a:extLst>
          </p:cNvPr>
          <p:cNvSpPr>
            <a:spLocks noGrp="1"/>
          </p:cNvSpPr>
          <p:nvPr>
            <p:ph sz="quarter" idx="10"/>
          </p:nvPr>
        </p:nvSpPr>
        <p:spPr>
          <a:xfrm>
            <a:off x="719138" y="1863968"/>
            <a:ext cx="11882437" cy="4976569"/>
          </a:xfrm>
        </p:spPr>
        <p:txBody>
          <a:bodyPr/>
          <a:lstStyle/>
          <a:p>
            <a:r>
              <a:rPr lang="en-GB" sz="1600" dirty="0"/>
              <a:t>1.1. Local list </a:t>
            </a:r>
          </a:p>
          <a:p>
            <a:pPr lvl="1"/>
            <a:r>
              <a:rPr lang="en-GB" sz="1600" dirty="0"/>
              <a:t>There were 2.13 million properties on the 2026 draft list in England and Wales as of 16 November 2025. </a:t>
            </a:r>
          </a:p>
          <a:p>
            <a:pPr lvl="1"/>
            <a:r>
              <a:rPr lang="en-GB" sz="1600" dirty="0"/>
              <a:t>The total rateable value of these properties was £84.4 billion compared with £70.8 billion on the 2023 rating list. </a:t>
            </a:r>
          </a:p>
          <a:p>
            <a:pPr lvl="2"/>
            <a:r>
              <a:rPr lang="en-GB" sz="1600" dirty="0"/>
              <a:t>Total rateable value on the local lists for England and Wales increased by 19.2%. </a:t>
            </a:r>
          </a:p>
          <a:p>
            <a:pPr lvl="2"/>
            <a:r>
              <a:rPr lang="en-GB" sz="1600" dirty="0"/>
              <a:t>Total rateable value for England increased by 19.4%. </a:t>
            </a:r>
          </a:p>
          <a:p>
            <a:pPr lvl="2"/>
            <a:r>
              <a:rPr lang="en-GB" sz="1600" dirty="0"/>
              <a:t>Total rateable value for Wales increased by 15.2%. </a:t>
            </a:r>
            <a:br>
              <a:rPr lang="en-GB" sz="1600" dirty="0"/>
            </a:br>
            <a:endParaRPr lang="en-GB" sz="1600" dirty="0"/>
          </a:p>
          <a:p>
            <a:pPr lvl="1"/>
            <a:r>
              <a:rPr lang="en-GB" sz="1600" dirty="0"/>
              <a:t>In addition: </a:t>
            </a:r>
          </a:p>
          <a:p>
            <a:pPr lvl="2"/>
            <a:r>
              <a:rPr lang="en-GB" sz="1600" dirty="0"/>
              <a:t>Rateable value in the London region saw the largest percentage increase of any region in England, with an increase of 22.3%. </a:t>
            </a:r>
          </a:p>
          <a:p>
            <a:pPr lvl="2"/>
            <a:r>
              <a:rPr lang="en-GB" sz="1600" dirty="0"/>
              <a:t>Rateable value in the East Midlands region saw the smallest percentage increase of any region in England, with an increase of 16.0%. </a:t>
            </a:r>
          </a:p>
          <a:p>
            <a:pPr lvl="2"/>
            <a:r>
              <a:rPr lang="en-GB" sz="1600" dirty="0"/>
              <a:t>Rateable value increased in all sectors across England and Wales at revaluation, with the largest percentage increase in the other sector, with an increase of 28.2%. </a:t>
            </a:r>
          </a:p>
          <a:p>
            <a:pPr lvl="2"/>
            <a:r>
              <a:rPr lang="en-GB" sz="1600" dirty="0"/>
              <a:t>The retail sector saw the smallest percentage increase of any sector across England and Wales, with an increase of 9.3%.  </a:t>
            </a:r>
          </a:p>
        </p:txBody>
      </p:sp>
      <p:sp>
        <p:nvSpPr>
          <p:cNvPr id="5" name="Content Placeholder 4">
            <a:extLst>
              <a:ext uri="{FF2B5EF4-FFF2-40B4-BE49-F238E27FC236}">
                <a16:creationId xmlns:a16="http://schemas.microsoft.com/office/drawing/2014/main" id="{1020D298-328D-CBCD-587F-D2F950A355C0}"/>
              </a:ext>
            </a:extLst>
          </p:cNvPr>
          <p:cNvSpPr>
            <a:spLocks noGrp="1"/>
          </p:cNvSpPr>
          <p:nvPr>
            <p:ph sz="quarter" idx="11"/>
          </p:nvPr>
        </p:nvSpPr>
        <p:spPr>
          <a:xfrm>
            <a:off x="719138" y="1341438"/>
            <a:ext cx="11882437" cy="312737"/>
          </a:xfrm>
        </p:spPr>
        <p:txBody>
          <a:bodyPr/>
          <a:lstStyle/>
          <a:p>
            <a:r>
              <a:rPr lang="en-GB" sz="2000" dirty="0"/>
              <a:t>The 2026 revaluation has shown an increase in the total rateable value across England and Wales. </a:t>
            </a:r>
          </a:p>
          <a:p>
            <a:endParaRPr lang="en-GB" sz="2000" dirty="0"/>
          </a:p>
        </p:txBody>
      </p:sp>
      <p:sp>
        <p:nvSpPr>
          <p:cNvPr id="3" name="Title 2">
            <a:extLst>
              <a:ext uri="{FF2B5EF4-FFF2-40B4-BE49-F238E27FC236}">
                <a16:creationId xmlns:a16="http://schemas.microsoft.com/office/drawing/2014/main" id="{4CB9FD86-CCD1-EBDB-7818-C4F3E8F8B044}"/>
              </a:ext>
            </a:extLst>
          </p:cNvPr>
          <p:cNvSpPr>
            <a:spLocks noGrp="1"/>
          </p:cNvSpPr>
          <p:nvPr>
            <p:ph type="title"/>
          </p:nvPr>
        </p:nvSpPr>
        <p:spPr>
          <a:xfrm>
            <a:off x="719139" y="719138"/>
            <a:ext cx="11882437" cy="500062"/>
          </a:xfrm>
        </p:spPr>
        <p:txBody>
          <a:bodyPr/>
          <a:lstStyle/>
          <a:p>
            <a:r>
              <a:rPr lang="en-GB" dirty="0"/>
              <a:t>1. Headline figures </a:t>
            </a:r>
          </a:p>
        </p:txBody>
      </p:sp>
      <p:sp>
        <p:nvSpPr>
          <p:cNvPr id="11" name="Text Placeholder 12">
            <a:extLst>
              <a:ext uri="{FF2B5EF4-FFF2-40B4-BE49-F238E27FC236}">
                <a16:creationId xmlns:a16="http://schemas.microsoft.com/office/drawing/2014/main" id="{1F78E7CB-E717-1F31-B73B-E1D43BF7E676}"/>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REVALUATION – DRAFT LIST HEADLINES AND BUDGET UPDATE</a:t>
            </a:r>
          </a:p>
        </p:txBody>
      </p:sp>
    </p:spTree>
    <p:extLst>
      <p:ext uri="{BB962C8B-B14F-4D97-AF65-F5344CB8AC3E}">
        <p14:creationId xmlns:p14="http://schemas.microsoft.com/office/powerpoint/2010/main" val="22871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B0338-A244-F8E3-9ADA-99FE48B1548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99B6A0B-20F2-A1F5-855C-7C9CDBCB807D}"/>
              </a:ext>
            </a:extLst>
          </p:cNvPr>
          <p:cNvSpPr>
            <a:spLocks noGrp="1"/>
          </p:cNvSpPr>
          <p:nvPr>
            <p:ph sz="quarter" idx="11"/>
          </p:nvPr>
        </p:nvSpPr>
        <p:spPr/>
        <p:txBody>
          <a:bodyPr/>
          <a:lstStyle/>
          <a:p>
            <a:r>
              <a:rPr lang="en-GB" sz="2000" dirty="0"/>
              <a:t>This section compares the total rateable value on the 2023 local rating list and the draft 2026 local rating list for each sector in England and Wales. </a:t>
            </a:r>
          </a:p>
        </p:txBody>
      </p:sp>
      <p:sp>
        <p:nvSpPr>
          <p:cNvPr id="3" name="Title 2">
            <a:extLst>
              <a:ext uri="{FF2B5EF4-FFF2-40B4-BE49-F238E27FC236}">
                <a16:creationId xmlns:a16="http://schemas.microsoft.com/office/drawing/2014/main" id="{2F669FCE-5E68-122A-C18F-48018FA1AADC}"/>
              </a:ext>
            </a:extLst>
          </p:cNvPr>
          <p:cNvSpPr>
            <a:spLocks noGrp="1"/>
          </p:cNvSpPr>
          <p:nvPr>
            <p:ph type="title"/>
          </p:nvPr>
        </p:nvSpPr>
        <p:spPr>
          <a:xfrm>
            <a:off x="719139" y="719138"/>
            <a:ext cx="11882437" cy="500062"/>
          </a:xfrm>
        </p:spPr>
        <p:txBody>
          <a:bodyPr/>
          <a:lstStyle/>
          <a:p>
            <a:r>
              <a:rPr lang="en-GB" dirty="0"/>
              <a:t>2. Total rateable value by sector </a:t>
            </a:r>
          </a:p>
        </p:txBody>
      </p:sp>
      <p:grpSp>
        <p:nvGrpSpPr>
          <p:cNvPr id="19" name="Group 18">
            <a:extLst>
              <a:ext uri="{FF2B5EF4-FFF2-40B4-BE49-F238E27FC236}">
                <a16:creationId xmlns:a16="http://schemas.microsoft.com/office/drawing/2014/main" id="{72698224-6908-7A46-8255-1DBEC9E8D4A2}"/>
              </a:ext>
            </a:extLst>
          </p:cNvPr>
          <p:cNvGrpSpPr/>
          <p:nvPr/>
        </p:nvGrpSpPr>
        <p:grpSpPr>
          <a:xfrm>
            <a:off x="719137" y="2352674"/>
            <a:ext cx="5062539" cy="2853408"/>
            <a:chOff x="719137" y="2852067"/>
            <a:chExt cx="5062539" cy="2853408"/>
          </a:xfrm>
        </p:grpSpPr>
        <p:sp>
          <p:nvSpPr>
            <p:cNvPr id="20" name="Content Placeholder 3">
              <a:extLst>
                <a:ext uri="{FF2B5EF4-FFF2-40B4-BE49-F238E27FC236}">
                  <a16:creationId xmlns:a16="http://schemas.microsoft.com/office/drawing/2014/main" id="{5E691CCA-8A4D-0899-6F43-AAAFA4B18F74}"/>
                </a:ext>
              </a:extLst>
            </p:cNvPr>
            <p:cNvSpPr txBox="1">
              <a:spLocks/>
            </p:cNvSpPr>
            <p:nvPr/>
          </p:nvSpPr>
          <p:spPr>
            <a:xfrm>
              <a:off x="719140" y="2852067"/>
              <a:ext cx="5062536" cy="548358"/>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a:spcAft>
                  <a:spcPts val="300"/>
                </a:spcAft>
              </a:pPr>
              <a:r>
                <a:rPr lang="en-GB" dirty="0"/>
                <a:t>Figure 1</a:t>
              </a:r>
            </a:p>
            <a:p>
              <a:r>
                <a:rPr lang="en-GB" b="0" i="1" dirty="0"/>
                <a:t>Total rateable value on the 2023 and 2026 rating lists by sector, England</a:t>
              </a:r>
              <a:endParaRPr lang="en-US" sz="1200" b="0" i="1" dirty="0"/>
            </a:p>
          </p:txBody>
        </p:sp>
        <p:sp>
          <p:nvSpPr>
            <p:cNvPr id="21" name="Content Placeholder 3">
              <a:extLst>
                <a:ext uri="{FF2B5EF4-FFF2-40B4-BE49-F238E27FC236}">
                  <a16:creationId xmlns:a16="http://schemas.microsoft.com/office/drawing/2014/main" id="{144662EA-BAAF-7B6A-2EE3-7780F83A69A1}"/>
                </a:ext>
              </a:extLst>
            </p:cNvPr>
            <p:cNvSpPr txBox="1">
              <a:spLocks/>
            </p:cNvSpPr>
            <p:nvPr/>
          </p:nvSpPr>
          <p:spPr>
            <a:xfrm>
              <a:off x="719139" y="5467350"/>
              <a:ext cx="4900611" cy="238125"/>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r>
                <a:rPr lang="en-GB" sz="1200" i="1" dirty="0"/>
                <a:t>Source: NDR Revaluation 2026 draft list (Table RVL_4_2) </a:t>
              </a:r>
              <a:endParaRPr lang="en-US" dirty="0"/>
            </a:p>
          </p:txBody>
        </p:sp>
        <p:sp>
          <p:nvSpPr>
            <p:cNvPr id="22" name="Content Placeholder 3">
              <a:extLst>
                <a:ext uri="{FF2B5EF4-FFF2-40B4-BE49-F238E27FC236}">
                  <a16:creationId xmlns:a16="http://schemas.microsoft.com/office/drawing/2014/main" id="{A64D4F04-4386-C73C-5C29-8600EFF2FD7C}"/>
                </a:ext>
              </a:extLst>
            </p:cNvPr>
            <p:cNvSpPr txBox="1">
              <a:spLocks/>
            </p:cNvSpPr>
            <p:nvPr/>
          </p:nvSpPr>
          <p:spPr>
            <a:xfrm>
              <a:off x="719137" y="3894138"/>
              <a:ext cx="4843463" cy="1706562"/>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r>
                <a:rPr lang="en-GB" dirty="0"/>
                <a:t>Figure 1 shows the total rateable value (£billions) in England on the 2023 local rating list and the 2026 draft list for each sector. All sectors in England showed an increase in total rateable value in the 2026 draft list compared with the 2023 list. </a:t>
              </a:r>
              <a:endParaRPr lang="en-US" dirty="0"/>
            </a:p>
          </p:txBody>
        </p:sp>
      </p:grpSp>
      <p:grpSp>
        <p:nvGrpSpPr>
          <p:cNvPr id="2" name="Group 1">
            <a:extLst>
              <a:ext uri="{FF2B5EF4-FFF2-40B4-BE49-F238E27FC236}">
                <a16:creationId xmlns:a16="http://schemas.microsoft.com/office/drawing/2014/main" id="{88E287A6-92AF-81A8-ED1F-3BC87E6EE3EF}"/>
              </a:ext>
            </a:extLst>
          </p:cNvPr>
          <p:cNvGrpSpPr/>
          <p:nvPr/>
        </p:nvGrpSpPr>
        <p:grpSpPr>
          <a:xfrm>
            <a:off x="6472362" y="2313097"/>
            <a:ext cx="6129214" cy="4613000"/>
            <a:chOff x="6472362" y="2036872"/>
            <a:chExt cx="6129214" cy="4613000"/>
          </a:xfrm>
        </p:grpSpPr>
        <p:sp>
          <p:nvSpPr>
            <p:cNvPr id="41" name="Text Placeholder 15">
              <a:extLst>
                <a:ext uri="{FF2B5EF4-FFF2-40B4-BE49-F238E27FC236}">
                  <a16:creationId xmlns:a16="http://schemas.microsoft.com/office/drawing/2014/main" id="{6717A31C-E22E-05AE-6D6B-D6295293E816}"/>
                </a:ext>
              </a:extLst>
            </p:cNvPr>
            <p:cNvSpPr txBox="1">
              <a:spLocks/>
            </p:cNvSpPr>
            <p:nvPr/>
          </p:nvSpPr>
          <p:spPr>
            <a:xfrm>
              <a:off x="7410616" y="6311746"/>
              <a:ext cx="5190959"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Total Rateable Value (£bn)</a:t>
              </a:r>
            </a:p>
          </p:txBody>
        </p:sp>
        <p:grpSp>
          <p:nvGrpSpPr>
            <p:cNvPr id="1039" name="Group 1038">
              <a:extLst>
                <a:ext uri="{FF2B5EF4-FFF2-40B4-BE49-F238E27FC236}">
                  <a16:creationId xmlns:a16="http://schemas.microsoft.com/office/drawing/2014/main" id="{A5268FA1-312E-2A96-CFE7-7E9D4A28E77B}"/>
                </a:ext>
              </a:extLst>
            </p:cNvPr>
            <p:cNvGrpSpPr/>
            <p:nvPr/>
          </p:nvGrpSpPr>
          <p:grpSpPr>
            <a:xfrm>
              <a:off x="7411834" y="2520581"/>
              <a:ext cx="5189742" cy="3455379"/>
              <a:chOff x="6694204" y="2358656"/>
              <a:chExt cx="6028145" cy="3455379"/>
            </a:xfrm>
          </p:grpSpPr>
          <p:cxnSp>
            <p:nvCxnSpPr>
              <p:cNvPr id="27" name="Straight Connector 26">
                <a:extLst>
                  <a:ext uri="{FF2B5EF4-FFF2-40B4-BE49-F238E27FC236}">
                    <a16:creationId xmlns:a16="http://schemas.microsoft.com/office/drawing/2014/main" id="{ABB1F3AC-8B7F-3F54-118E-B93BFEA67B8F}"/>
                  </a:ext>
                </a:extLst>
              </p:cNvPr>
              <p:cNvCxnSpPr>
                <a:cxnSpLocks/>
              </p:cNvCxnSpPr>
              <p:nvPr/>
            </p:nvCxnSpPr>
            <p:spPr>
              <a:xfrm>
                <a:off x="6698445" y="2358656"/>
                <a:ext cx="0" cy="345537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3278A7-4FD8-57DF-532C-40AA5F7DB994}"/>
                  </a:ext>
                </a:extLst>
              </p:cNvPr>
              <p:cNvCxnSpPr>
                <a:cxnSpLocks/>
              </p:cNvCxnSpPr>
              <p:nvPr/>
            </p:nvCxnSpPr>
            <p:spPr>
              <a:xfrm flipH="1">
                <a:off x="6694204" y="5814034"/>
                <a:ext cx="602814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Text Placeholder 15">
              <a:extLst>
                <a:ext uri="{FF2B5EF4-FFF2-40B4-BE49-F238E27FC236}">
                  <a16:creationId xmlns:a16="http://schemas.microsoft.com/office/drawing/2014/main" id="{027F8B36-E48A-737D-D811-9F54874EB0C6}"/>
                </a:ext>
              </a:extLst>
            </p:cNvPr>
            <p:cNvSpPr txBox="1">
              <a:spLocks/>
            </p:cNvSpPr>
            <p:nvPr/>
          </p:nvSpPr>
          <p:spPr>
            <a:xfrm>
              <a:off x="6472362" y="2696900"/>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Retail Sector</a:t>
              </a:r>
            </a:p>
          </p:txBody>
        </p:sp>
        <p:sp>
          <p:nvSpPr>
            <p:cNvPr id="32" name="Text Placeholder 15">
              <a:extLst>
                <a:ext uri="{FF2B5EF4-FFF2-40B4-BE49-F238E27FC236}">
                  <a16:creationId xmlns:a16="http://schemas.microsoft.com/office/drawing/2014/main" id="{6E2C53AA-ACB0-3062-B95E-80F91BB00C2F}"/>
                </a:ext>
              </a:extLst>
            </p:cNvPr>
            <p:cNvSpPr txBox="1">
              <a:spLocks/>
            </p:cNvSpPr>
            <p:nvPr/>
          </p:nvSpPr>
          <p:spPr>
            <a:xfrm>
              <a:off x="6472362" y="3570442"/>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Industry Sector</a:t>
              </a:r>
            </a:p>
          </p:txBody>
        </p:sp>
        <p:sp>
          <p:nvSpPr>
            <p:cNvPr id="33" name="Text Placeholder 15">
              <a:extLst>
                <a:ext uri="{FF2B5EF4-FFF2-40B4-BE49-F238E27FC236}">
                  <a16:creationId xmlns:a16="http://schemas.microsoft.com/office/drawing/2014/main" id="{9A7CEAB4-BEAC-0E67-1AA1-B020661A58BD}"/>
                </a:ext>
              </a:extLst>
            </p:cNvPr>
            <p:cNvSpPr txBox="1">
              <a:spLocks/>
            </p:cNvSpPr>
            <p:nvPr/>
          </p:nvSpPr>
          <p:spPr>
            <a:xfrm>
              <a:off x="6472362" y="4443984"/>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Office Sector</a:t>
              </a:r>
            </a:p>
          </p:txBody>
        </p:sp>
        <p:sp>
          <p:nvSpPr>
            <p:cNvPr id="34" name="Text Placeholder 15">
              <a:extLst>
                <a:ext uri="{FF2B5EF4-FFF2-40B4-BE49-F238E27FC236}">
                  <a16:creationId xmlns:a16="http://schemas.microsoft.com/office/drawing/2014/main" id="{60FA4AEF-1F09-9BE2-C43A-94061EDFFC1E}"/>
                </a:ext>
              </a:extLst>
            </p:cNvPr>
            <p:cNvSpPr txBox="1">
              <a:spLocks/>
            </p:cNvSpPr>
            <p:nvPr/>
          </p:nvSpPr>
          <p:spPr>
            <a:xfrm>
              <a:off x="6472362" y="5317525"/>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Other Sector</a:t>
              </a:r>
            </a:p>
          </p:txBody>
        </p:sp>
        <p:grpSp>
          <p:nvGrpSpPr>
            <p:cNvPr id="1041" name="Group 1040">
              <a:extLst>
                <a:ext uri="{FF2B5EF4-FFF2-40B4-BE49-F238E27FC236}">
                  <a16:creationId xmlns:a16="http://schemas.microsoft.com/office/drawing/2014/main" id="{2A5A7DFE-5E1C-1975-E5AD-4B14E6001780}"/>
                </a:ext>
              </a:extLst>
            </p:cNvPr>
            <p:cNvGrpSpPr/>
            <p:nvPr/>
          </p:nvGrpSpPr>
          <p:grpSpPr>
            <a:xfrm>
              <a:off x="7560356" y="2520581"/>
              <a:ext cx="4850686" cy="3461119"/>
              <a:chOff x="7861648" y="2650254"/>
              <a:chExt cx="2291163" cy="2877289"/>
            </a:xfrm>
          </p:grpSpPr>
          <p:cxnSp>
            <p:nvCxnSpPr>
              <p:cNvPr id="56" name="Straight Connector 55">
                <a:extLst>
                  <a:ext uri="{FF2B5EF4-FFF2-40B4-BE49-F238E27FC236}">
                    <a16:creationId xmlns:a16="http://schemas.microsoft.com/office/drawing/2014/main" id="{E7D15100-300F-8C07-8440-51436822BAC9}"/>
                  </a:ext>
                </a:extLst>
              </p:cNvPr>
              <p:cNvCxnSpPr>
                <a:cxnSpLocks/>
              </p:cNvCxnSpPr>
              <p:nvPr/>
            </p:nvCxnSpPr>
            <p:spPr>
              <a:xfrm rot="5400000" flipH="1">
                <a:off x="7568585"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AF2672C-2782-312C-7B99-EA0A7437CA3F}"/>
                  </a:ext>
                </a:extLst>
              </p:cNvPr>
              <p:cNvCxnSpPr>
                <a:cxnSpLocks/>
              </p:cNvCxnSpPr>
              <p:nvPr/>
            </p:nvCxnSpPr>
            <p:spPr>
              <a:xfrm rot="5400000" flipH="1">
                <a:off x="7950446"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1917BF4-EFF6-579A-BC31-0CE383729F0A}"/>
                  </a:ext>
                </a:extLst>
              </p:cNvPr>
              <p:cNvCxnSpPr>
                <a:cxnSpLocks/>
              </p:cNvCxnSpPr>
              <p:nvPr/>
            </p:nvCxnSpPr>
            <p:spPr>
              <a:xfrm rot="5400000" flipH="1">
                <a:off x="8332306"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EA902754-CBEC-8628-9128-8BDD0714BF24}"/>
                  </a:ext>
                </a:extLst>
              </p:cNvPr>
              <p:cNvCxnSpPr>
                <a:cxnSpLocks/>
              </p:cNvCxnSpPr>
              <p:nvPr/>
            </p:nvCxnSpPr>
            <p:spPr>
              <a:xfrm rot="5400000" flipH="1">
                <a:off x="8714167" y="4088899"/>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2786685-BCF0-42C0-3182-27399308E325}"/>
                  </a:ext>
                </a:extLst>
              </p:cNvPr>
              <p:cNvCxnSpPr>
                <a:cxnSpLocks/>
              </p:cNvCxnSpPr>
              <p:nvPr/>
            </p:nvCxnSpPr>
            <p:spPr>
              <a:xfrm rot="5400000" flipH="1">
                <a:off x="6423004"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8E5C5B-FB9B-D302-7B25-BB8B1B5DEA99}"/>
                  </a:ext>
                </a:extLst>
              </p:cNvPr>
              <p:cNvCxnSpPr>
                <a:cxnSpLocks/>
              </p:cNvCxnSpPr>
              <p:nvPr/>
            </p:nvCxnSpPr>
            <p:spPr>
              <a:xfrm rot="5400000" flipH="1">
                <a:off x="6804864"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26660A-FC23-08DA-A711-AF56B231859C}"/>
                  </a:ext>
                </a:extLst>
              </p:cNvPr>
              <p:cNvCxnSpPr>
                <a:cxnSpLocks/>
              </p:cNvCxnSpPr>
              <p:nvPr/>
            </p:nvCxnSpPr>
            <p:spPr>
              <a:xfrm rot="5400000" flipH="1">
                <a:off x="7186725"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F4D49E8B-B078-C691-8D79-FB59AA79043D}"/>
                </a:ext>
              </a:extLst>
            </p:cNvPr>
            <p:cNvSpPr/>
            <p:nvPr/>
          </p:nvSpPr>
          <p:spPr>
            <a:xfrm flipV="1">
              <a:off x="7559106" y="2891998"/>
              <a:ext cx="2491227"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38" name="Rectangle 1037">
              <a:extLst>
                <a:ext uri="{FF2B5EF4-FFF2-40B4-BE49-F238E27FC236}">
                  <a16:creationId xmlns:a16="http://schemas.microsoft.com/office/drawing/2014/main" id="{D60176AF-356D-278A-48CF-9B4EA4373DDF}"/>
                </a:ext>
              </a:extLst>
            </p:cNvPr>
            <p:cNvSpPr/>
            <p:nvPr/>
          </p:nvSpPr>
          <p:spPr>
            <a:xfrm flipV="1">
              <a:off x="7559106" y="2685470"/>
              <a:ext cx="2275210"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grpSp>
          <p:nvGrpSpPr>
            <p:cNvPr id="1042" name="Group 1041">
              <a:extLst>
                <a:ext uri="{FF2B5EF4-FFF2-40B4-BE49-F238E27FC236}">
                  <a16:creationId xmlns:a16="http://schemas.microsoft.com/office/drawing/2014/main" id="{E66A4528-1CA0-F4D9-460C-D4E114FD0BFC}"/>
                </a:ext>
              </a:extLst>
            </p:cNvPr>
            <p:cNvGrpSpPr/>
            <p:nvPr/>
          </p:nvGrpSpPr>
          <p:grpSpPr>
            <a:xfrm>
              <a:off x="7560356" y="5972175"/>
              <a:ext cx="4850686" cy="57150"/>
              <a:chOff x="7861648" y="2650254"/>
              <a:chExt cx="2291163" cy="2877289"/>
            </a:xfrm>
          </p:grpSpPr>
          <p:cxnSp>
            <p:nvCxnSpPr>
              <p:cNvPr id="1043" name="Straight Connector 1042">
                <a:extLst>
                  <a:ext uri="{FF2B5EF4-FFF2-40B4-BE49-F238E27FC236}">
                    <a16:creationId xmlns:a16="http://schemas.microsoft.com/office/drawing/2014/main" id="{393B0700-0F89-9D0A-56AF-6F9D218B7C75}"/>
                  </a:ext>
                </a:extLst>
              </p:cNvPr>
              <p:cNvCxnSpPr>
                <a:cxnSpLocks/>
              </p:cNvCxnSpPr>
              <p:nvPr/>
            </p:nvCxnSpPr>
            <p:spPr>
              <a:xfrm rot="5400000" flipH="1">
                <a:off x="7568585"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70949D4F-A670-D63E-F949-494BA24CF087}"/>
                  </a:ext>
                </a:extLst>
              </p:cNvPr>
              <p:cNvCxnSpPr>
                <a:cxnSpLocks/>
              </p:cNvCxnSpPr>
              <p:nvPr/>
            </p:nvCxnSpPr>
            <p:spPr>
              <a:xfrm rot="5400000" flipH="1">
                <a:off x="7950446"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6B842140-2162-5839-9708-FF48EB329AFA}"/>
                  </a:ext>
                </a:extLst>
              </p:cNvPr>
              <p:cNvCxnSpPr>
                <a:cxnSpLocks/>
              </p:cNvCxnSpPr>
              <p:nvPr/>
            </p:nvCxnSpPr>
            <p:spPr>
              <a:xfrm rot="5400000" flipH="1">
                <a:off x="8332306"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48BC7488-BAE1-6220-6988-F0B2A2ACA78F}"/>
                  </a:ext>
                </a:extLst>
              </p:cNvPr>
              <p:cNvCxnSpPr>
                <a:cxnSpLocks/>
              </p:cNvCxnSpPr>
              <p:nvPr/>
            </p:nvCxnSpPr>
            <p:spPr>
              <a:xfrm rot="5400000" flipH="1">
                <a:off x="8714167" y="4088899"/>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03F0C0F1-7C3C-845F-6BC2-2636F9AF5FF2}"/>
                  </a:ext>
                </a:extLst>
              </p:cNvPr>
              <p:cNvCxnSpPr>
                <a:cxnSpLocks/>
              </p:cNvCxnSpPr>
              <p:nvPr/>
            </p:nvCxnSpPr>
            <p:spPr>
              <a:xfrm rot="5400000" flipH="1">
                <a:off x="6423004"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9B05F07B-FA84-3010-0AFE-09110264E673}"/>
                  </a:ext>
                </a:extLst>
              </p:cNvPr>
              <p:cNvCxnSpPr>
                <a:cxnSpLocks/>
              </p:cNvCxnSpPr>
              <p:nvPr/>
            </p:nvCxnSpPr>
            <p:spPr>
              <a:xfrm rot="5400000" flipH="1">
                <a:off x="6804864"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CBB55046-DCBF-BC87-6F07-31CD7C19F76E}"/>
                  </a:ext>
                </a:extLst>
              </p:cNvPr>
              <p:cNvCxnSpPr>
                <a:cxnSpLocks/>
              </p:cNvCxnSpPr>
              <p:nvPr/>
            </p:nvCxnSpPr>
            <p:spPr>
              <a:xfrm rot="5400000" flipH="1">
                <a:off x="7186725"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50" name="Text Placeholder 15">
              <a:extLst>
                <a:ext uri="{FF2B5EF4-FFF2-40B4-BE49-F238E27FC236}">
                  <a16:creationId xmlns:a16="http://schemas.microsoft.com/office/drawing/2014/main" id="{6E458381-CE60-75F3-85DC-B2443C15F777}"/>
                </a:ext>
              </a:extLst>
            </p:cNvPr>
            <p:cNvSpPr txBox="1">
              <a:spLocks/>
            </p:cNvSpPr>
            <p:nvPr/>
          </p:nvSpPr>
          <p:spPr>
            <a:xfrm>
              <a:off x="12256802"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30</a:t>
              </a:r>
            </a:p>
          </p:txBody>
        </p:sp>
        <p:sp>
          <p:nvSpPr>
            <p:cNvPr id="1051" name="Text Placeholder 15">
              <a:extLst>
                <a:ext uri="{FF2B5EF4-FFF2-40B4-BE49-F238E27FC236}">
                  <a16:creationId xmlns:a16="http://schemas.microsoft.com/office/drawing/2014/main" id="{567A86C2-6377-4692-2F43-34CA7BCD43F1}"/>
                </a:ext>
              </a:extLst>
            </p:cNvPr>
            <p:cNvSpPr txBox="1">
              <a:spLocks/>
            </p:cNvSpPr>
            <p:nvPr/>
          </p:nvSpPr>
          <p:spPr>
            <a:xfrm>
              <a:off x="11451149"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sp>
          <p:nvSpPr>
            <p:cNvPr id="1052" name="Text Placeholder 15">
              <a:extLst>
                <a:ext uri="{FF2B5EF4-FFF2-40B4-BE49-F238E27FC236}">
                  <a16:creationId xmlns:a16="http://schemas.microsoft.com/office/drawing/2014/main" id="{D135EF33-30E6-CBDB-EFBC-507733995B0C}"/>
                </a:ext>
              </a:extLst>
            </p:cNvPr>
            <p:cNvSpPr txBox="1">
              <a:spLocks/>
            </p:cNvSpPr>
            <p:nvPr/>
          </p:nvSpPr>
          <p:spPr>
            <a:xfrm>
              <a:off x="10628770"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a:t>
              </a:r>
            </a:p>
          </p:txBody>
        </p:sp>
        <p:sp>
          <p:nvSpPr>
            <p:cNvPr id="1053" name="Text Placeholder 15">
              <a:extLst>
                <a:ext uri="{FF2B5EF4-FFF2-40B4-BE49-F238E27FC236}">
                  <a16:creationId xmlns:a16="http://schemas.microsoft.com/office/drawing/2014/main" id="{442B993C-CDD6-A16A-9148-50DE66D2F232}"/>
                </a:ext>
              </a:extLst>
            </p:cNvPr>
            <p:cNvSpPr txBox="1">
              <a:spLocks/>
            </p:cNvSpPr>
            <p:nvPr/>
          </p:nvSpPr>
          <p:spPr>
            <a:xfrm>
              <a:off x="9823117"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15</a:t>
              </a:r>
            </a:p>
          </p:txBody>
        </p:sp>
        <p:sp>
          <p:nvSpPr>
            <p:cNvPr id="1054" name="Text Placeholder 15">
              <a:extLst>
                <a:ext uri="{FF2B5EF4-FFF2-40B4-BE49-F238E27FC236}">
                  <a16:creationId xmlns:a16="http://schemas.microsoft.com/office/drawing/2014/main" id="{469C6861-3A57-C182-C4BE-4C5C345CB4DE}"/>
                </a:ext>
              </a:extLst>
            </p:cNvPr>
            <p:cNvSpPr txBox="1">
              <a:spLocks/>
            </p:cNvSpPr>
            <p:nvPr/>
          </p:nvSpPr>
          <p:spPr>
            <a:xfrm>
              <a:off x="9033037"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1055" name="Text Placeholder 15">
              <a:extLst>
                <a:ext uri="{FF2B5EF4-FFF2-40B4-BE49-F238E27FC236}">
                  <a16:creationId xmlns:a16="http://schemas.microsoft.com/office/drawing/2014/main" id="{91A13A31-211B-18EE-F3EC-BEE5F3A5D260}"/>
                </a:ext>
              </a:extLst>
            </p:cNvPr>
            <p:cNvSpPr txBox="1">
              <a:spLocks/>
            </p:cNvSpPr>
            <p:nvPr/>
          </p:nvSpPr>
          <p:spPr>
            <a:xfrm>
              <a:off x="8227384"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056" name="Text Placeholder 15">
              <a:extLst>
                <a:ext uri="{FF2B5EF4-FFF2-40B4-BE49-F238E27FC236}">
                  <a16:creationId xmlns:a16="http://schemas.microsoft.com/office/drawing/2014/main" id="{E732603D-A3C3-B13C-2743-32E43D95502A}"/>
                </a:ext>
              </a:extLst>
            </p:cNvPr>
            <p:cNvSpPr txBox="1">
              <a:spLocks/>
            </p:cNvSpPr>
            <p:nvPr/>
          </p:nvSpPr>
          <p:spPr>
            <a:xfrm>
              <a:off x="7422441"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p:txBody>
        </p:sp>
        <p:sp>
          <p:nvSpPr>
            <p:cNvPr id="1058" name="Rectangle 1057">
              <a:extLst>
                <a:ext uri="{FF2B5EF4-FFF2-40B4-BE49-F238E27FC236}">
                  <a16:creationId xmlns:a16="http://schemas.microsoft.com/office/drawing/2014/main" id="{F009BB83-4AA7-BB51-C8D1-A28298F11EC1}"/>
                </a:ext>
              </a:extLst>
            </p:cNvPr>
            <p:cNvSpPr/>
            <p:nvPr/>
          </p:nvSpPr>
          <p:spPr>
            <a:xfrm flipV="1">
              <a:off x="7559105" y="3766837"/>
              <a:ext cx="3627321"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59" name="Rectangle 1058">
              <a:extLst>
                <a:ext uri="{FF2B5EF4-FFF2-40B4-BE49-F238E27FC236}">
                  <a16:creationId xmlns:a16="http://schemas.microsoft.com/office/drawing/2014/main" id="{5294D64C-10FF-C8F6-C39A-58E6E19131AA}"/>
                </a:ext>
              </a:extLst>
            </p:cNvPr>
            <p:cNvSpPr/>
            <p:nvPr/>
          </p:nvSpPr>
          <p:spPr>
            <a:xfrm flipV="1">
              <a:off x="7559106" y="3560309"/>
              <a:ext cx="2987683"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60" name="Rectangle 1059">
              <a:extLst>
                <a:ext uri="{FF2B5EF4-FFF2-40B4-BE49-F238E27FC236}">
                  <a16:creationId xmlns:a16="http://schemas.microsoft.com/office/drawing/2014/main" id="{AD33E8E9-8234-BA24-D0FA-6AC8A91B264A}"/>
                </a:ext>
              </a:extLst>
            </p:cNvPr>
            <p:cNvSpPr/>
            <p:nvPr/>
          </p:nvSpPr>
          <p:spPr>
            <a:xfrm flipV="1">
              <a:off x="7559106" y="4646834"/>
              <a:ext cx="2907795"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61" name="Rectangle 1060">
              <a:extLst>
                <a:ext uri="{FF2B5EF4-FFF2-40B4-BE49-F238E27FC236}">
                  <a16:creationId xmlns:a16="http://schemas.microsoft.com/office/drawing/2014/main" id="{EFEBB7B0-3B75-AF11-2ED7-B18DC0C1F643}"/>
                </a:ext>
              </a:extLst>
            </p:cNvPr>
            <p:cNvSpPr/>
            <p:nvPr/>
          </p:nvSpPr>
          <p:spPr>
            <a:xfrm flipV="1">
              <a:off x="7559106" y="4440306"/>
              <a:ext cx="2536671"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62" name="Rectangle 1061">
              <a:extLst>
                <a:ext uri="{FF2B5EF4-FFF2-40B4-BE49-F238E27FC236}">
                  <a16:creationId xmlns:a16="http://schemas.microsoft.com/office/drawing/2014/main" id="{F3F96958-AE8F-5476-4B67-45906443ED06}"/>
                </a:ext>
              </a:extLst>
            </p:cNvPr>
            <p:cNvSpPr/>
            <p:nvPr/>
          </p:nvSpPr>
          <p:spPr>
            <a:xfrm flipV="1">
              <a:off x="7559105" y="5516887"/>
              <a:ext cx="4180221"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63" name="Rectangle 1062">
              <a:extLst>
                <a:ext uri="{FF2B5EF4-FFF2-40B4-BE49-F238E27FC236}">
                  <a16:creationId xmlns:a16="http://schemas.microsoft.com/office/drawing/2014/main" id="{051A118A-F9EE-BF89-3B42-0159DDA5FB29}"/>
                </a:ext>
              </a:extLst>
            </p:cNvPr>
            <p:cNvSpPr/>
            <p:nvPr/>
          </p:nvSpPr>
          <p:spPr>
            <a:xfrm flipV="1">
              <a:off x="7559106" y="5310359"/>
              <a:ext cx="3256197"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grpSp>
          <p:nvGrpSpPr>
            <p:cNvPr id="1065" name="Group 1064">
              <a:extLst>
                <a:ext uri="{FF2B5EF4-FFF2-40B4-BE49-F238E27FC236}">
                  <a16:creationId xmlns:a16="http://schemas.microsoft.com/office/drawing/2014/main" id="{BF2B958D-E05C-0AE4-1C50-A63944D6085C}"/>
                </a:ext>
              </a:extLst>
            </p:cNvPr>
            <p:cNvGrpSpPr/>
            <p:nvPr/>
          </p:nvGrpSpPr>
          <p:grpSpPr>
            <a:xfrm>
              <a:off x="9573502" y="2036872"/>
              <a:ext cx="2606904" cy="295702"/>
              <a:chOff x="9211552" y="341422"/>
              <a:chExt cx="2606904" cy="295702"/>
            </a:xfrm>
          </p:grpSpPr>
          <p:sp>
            <p:nvSpPr>
              <p:cNvPr id="1066" name="Rectangle 1065">
                <a:extLst>
                  <a:ext uri="{FF2B5EF4-FFF2-40B4-BE49-F238E27FC236}">
                    <a16:creationId xmlns:a16="http://schemas.microsoft.com/office/drawing/2014/main" id="{C9255D51-286A-E656-8578-3BB34840478D}"/>
                  </a:ext>
                </a:extLst>
              </p:cNvPr>
              <p:cNvSpPr/>
              <p:nvPr/>
            </p:nvSpPr>
            <p:spPr>
              <a:xfrm flipV="1">
                <a:off x="10797438" y="411606"/>
                <a:ext cx="171092" cy="1662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1067" name="Text Placeholder 15">
                <a:extLst>
                  <a:ext uri="{FF2B5EF4-FFF2-40B4-BE49-F238E27FC236}">
                    <a16:creationId xmlns:a16="http://schemas.microsoft.com/office/drawing/2014/main" id="{85AD1E29-4497-4F7D-3522-0FE9233C2A6F}"/>
                  </a:ext>
                </a:extLst>
              </p:cNvPr>
              <p:cNvSpPr txBox="1">
                <a:spLocks/>
              </p:cNvSpPr>
              <p:nvPr/>
            </p:nvSpPr>
            <p:spPr>
              <a:xfrm>
                <a:off x="11065837" y="341422"/>
                <a:ext cx="752619" cy="295702"/>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2026 Rating list</a:t>
                </a:r>
              </a:p>
            </p:txBody>
          </p:sp>
          <p:sp>
            <p:nvSpPr>
              <p:cNvPr id="1068" name="Rectangle 1067">
                <a:extLst>
                  <a:ext uri="{FF2B5EF4-FFF2-40B4-BE49-F238E27FC236}">
                    <a16:creationId xmlns:a16="http://schemas.microsoft.com/office/drawing/2014/main" id="{45A00F29-BFE0-65CF-BD35-025E6AE0B282}"/>
                  </a:ext>
                </a:extLst>
              </p:cNvPr>
              <p:cNvSpPr/>
              <p:nvPr/>
            </p:nvSpPr>
            <p:spPr>
              <a:xfrm flipV="1">
                <a:off x="9211552" y="411606"/>
                <a:ext cx="171092" cy="166260"/>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1069" name="Text Placeholder 15">
                <a:extLst>
                  <a:ext uri="{FF2B5EF4-FFF2-40B4-BE49-F238E27FC236}">
                    <a16:creationId xmlns:a16="http://schemas.microsoft.com/office/drawing/2014/main" id="{D7A82641-D042-3F96-E549-9BC3FA9C987F}"/>
                  </a:ext>
                </a:extLst>
              </p:cNvPr>
              <p:cNvSpPr txBox="1">
                <a:spLocks/>
              </p:cNvSpPr>
              <p:nvPr/>
            </p:nvSpPr>
            <p:spPr>
              <a:xfrm>
                <a:off x="9479951" y="341422"/>
                <a:ext cx="797790" cy="295702"/>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2023 Rating list</a:t>
                </a:r>
              </a:p>
            </p:txBody>
          </p:sp>
        </p:grpSp>
      </p:grpSp>
      <p:sp>
        <p:nvSpPr>
          <p:cNvPr id="7" name="Text Placeholder 12">
            <a:extLst>
              <a:ext uri="{FF2B5EF4-FFF2-40B4-BE49-F238E27FC236}">
                <a16:creationId xmlns:a16="http://schemas.microsoft.com/office/drawing/2014/main" id="{CF98A34F-2424-4695-43F3-DB6DDBD2A837}"/>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REVALUATION – DRAFT LIST HEADLINES AND BUDGET UPDATE</a:t>
            </a:r>
          </a:p>
        </p:txBody>
      </p:sp>
    </p:spTree>
    <p:extLst>
      <p:ext uri="{BB962C8B-B14F-4D97-AF65-F5344CB8AC3E}">
        <p14:creationId xmlns:p14="http://schemas.microsoft.com/office/powerpoint/2010/main" val="393753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8BCA9-FD7C-28EF-767D-3B3A2867D13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E22DFD0-FFC1-0687-81D0-F604C42C7502}"/>
              </a:ext>
            </a:extLst>
          </p:cNvPr>
          <p:cNvGrpSpPr/>
          <p:nvPr/>
        </p:nvGrpSpPr>
        <p:grpSpPr>
          <a:xfrm>
            <a:off x="6472362" y="2313097"/>
            <a:ext cx="6876925" cy="4668729"/>
            <a:chOff x="6472362" y="2036872"/>
            <a:chExt cx="6876925" cy="4668729"/>
          </a:xfrm>
        </p:grpSpPr>
        <p:sp>
          <p:nvSpPr>
            <p:cNvPr id="13" name="Content Placeholder 3">
              <a:extLst>
                <a:ext uri="{FF2B5EF4-FFF2-40B4-BE49-F238E27FC236}">
                  <a16:creationId xmlns:a16="http://schemas.microsoft.com/office/drawing/2014/main" id="{0AE22AAC-B2C8-AB36-98EB-2FD0A1E205B4}"/>
                </a:ext>
              </a:extLst>
            </p:cNvPr>
            <p:cNvSpPr txBox="1">
              <a:spLocks/>
            </p:cNvSpPr>
            <p:nvPr/>
          </p:nvSpPr>
          <p:spPr>
            <a:xfrm>
              <a:off x="7543800" y="5987331"/>
              <a:ext cx="5805487" cy="718270"/>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endParaRPr lang="en-US" sz="1200" dirty="0"/>
            </a:p>
          </p:txBody>
        </p:sp>
        <p:sp>
          <p:nvSpPr>
            <p:cNvPr id="14" name="Content Placeholder 3">
              <a:extLst>
                <a:ext uri="{FF2B5EF4-FFF2-40B4-BE49-F238E27FC236}">
                  <a16:creationId xmlns:a16="http://schemas.microsoft.com/office/drawing/2014/main" id="{4566B201-66AF-FEF4-6069-683F6330E038}"/>
                </a:ext>
              </a:extLst>
            </p:cNvPr>
            <p:cNvSpPr txBox="1">
              <a:spLocks/>
            </p:cNvSpPr>
            <p:nvPr/>
          </p:nvSpPr>
          <p:spPr>
            <a:xfrm>
              <a:off x="6948388" y="5987331"/>
              <a:ext cx="5805487" cy="718270"/>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endParaRPr lang="en-GB" sz="1200" dirty="0"/>
            </a:p>
          </p:txBody>
        </p:sp>
        <p:sp>
          <p:nvSpPr>
            <p:cNvPr id="6" name="Text Placeholder 15">
              <a:extLst>
                <a:ext uri="{FF2B5EF4-FFF2-40B4-BE49-F238E27FC236}">
                  <a16:creationId xmlns:a16="http://schemas.microsoft.com/office/drawing/2014/main" id="{0E0A4835-D622-5639-2749-C7516845CFC8}"/>
                </a:ext>
              </a:extLst>
            </p:cNvPr>
            <p:cNvSpPr txBox="1">
              <a:spLocks/>
            </p:cNvSpPr>
            <p:nvPr/>
          </p:nvSpPr>
          <p:spPr>
            <a:xfrm>
              <a:off x="7410616" y="6311746"/>
              <a:ext cx="5190959"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Total Rateable Value (£bn)</a:t>
              </a:r>
            </a:p>
          </p:txBody>
        </p:sp>
        <p:grpSp>
          <p:nvGrpSpPr>
            <p:cNvPr id="15" name="Group 14">
              <a:extLst>
                <a:ext uri="{FF2B5EF4-FFF2-40B4-BE49-F238E27FC236}">
                  <a16:creationId xmlns:a16="http://schemas.microsoft.com/office/drawing/2014/main" id="{DB3D5AB3-81EA-EDEF-E7BB-B9158671CA9B}"/>
                </a:ext>
              </a:extLst>
            </p:cNvPr>
            <p:cNvGrpSpPr/>
            <p:nvPr/>
          </p:nvGrpSpPr>
          <p:grpSpPr>
            <a:xfrm>
              <a:off x="7411834" y="2520581"/>
              <a:ext cx="5189742" cy="3455379"/>
              <a:chOff x="6694204" y="2358656"/>
              <a:chExt cx="6028145" cy="3455379"/>
            </a:xfrm>
          </p:grpSpPr>
          <p:cxnSp>
            <p:nvCxnSpPr>
              <p:cNvPr id="59" name="Straight Connector 58">
                <a:extLst>
                  <a:ext uri="{FF2B5EF4-FFF2-40B4-BE49-F238E27FC236}">
                    <a16:creationId xmlns:a16="http://schemas.microsoft.com/office/drawing/2014/main" id="{E78E89D2-E4AA-9933-4F3E-9E843F5F9035}"/>
                  </a:ext>
                </a:extLst>
              </p:cNvPr>
              <p:cNvCxnSpPr>
                <a:cxnSpLocks/>
              </p:cNvCxnSpPr>
              <p:nvPr/>
            </p:nvCxnSpPr>
            <p:spPr>
              <a:xfrm>
                <a:off x="6698445" y="2358656"/>
                <a:ext cx="0" cy="345537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C5C9C9E-88B0-D216-FBC4-F8F7FA8DFBD9}"/>
                  </a:ext>
                </a:extLst>
              </p:cNvPr>
              <p:cNvCxnSpPr>
                <a:cxnSpLocks/>
              </p:cNvCxnSpPr>
              <p:nvPr/>
            </p:nvCxnSpPr>
            <p:spPr>
              <a:xfrm flipH="1">
                <a:off x="6694204" y="5814034"/>
                <a:ext cx="602814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5">
              <a:extLst>
                <a:ext uri="{FF2B5EF4-FFF2-40B4-BE49-F238E27FC236}">
                  <a16:creationId xmlns:a16="http://schemas.microsoft.com/office/drawing/2014/main" id="{A60F291E-5FFF-EE43-92E9-3531F3116C11}"/>
                </a:ext>
              </a:extLst>
            </p:cNvPr>
            <p:cNvSpPr txBox="1">
              <a:spLocks/>
            </p:cNvSpPr>
            <p:nvPr/>
          </p:nvSpPr>
          <p:spPr>
            <a:xfrm>
              <a:off x="6472362" y="2696900"/>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Retail Sector</a:t>
              </a:r>
            </a:p>
          </p:txBody>
        </p:sp>
        <p:sp>
          <p:nvSpPr>
            <p:cNvPr id="25" name="Text Placeholder 15">
              <a:extLst>
                <a:ext uri="{FF2B5EF4-FFF2-40B4-BE49-F238E27FC236}">
                  <a16:creationId xmlns:a16="http://schemas.microsoft.com/office/drawing/2014/main" id="{09B38F89-942B-9241-5E16-C07A29002F9E}"/>
                </a:ext>
              </a:extLst>
            </p:cNvPr>
            <p:cNvSpPr txBox="1">
              <a:spLocks/>
            </p:cNvSpPr>
            <p:nvPr/>
          </p:nvSpPr>
          <p:spPr>
            <a:xfrm>
              <a:off x="6472362" y="3570442"/>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Industry Sector</a:t>
              </a:r>
            </a:p>
          </p:txBody>
        </p:sp>
        <p:sp>
          <p:nvSpPr>
            <p:cNvPr id="26" name="Text Placeholder 15">
              <a:extLst>
                <a:ext uri="{FF2B5EF4-FFF2-40B4-BE49-F238E27FC236}">
                  <a16:creationId xmlns:a16="http://schemas.microsoft.com/office/drawing/2014/main" id="{7DE5E81E-2563-EF72-FF56-5EF5BB3B5368}"/>
                </a:ext>
              </a:extLst>
            </p:cNvPr>
            <p:cNvSpPr txBox="1">
              <a:spLocks/>
            </p:cNvSpPr>
            <p:nvPr/>
          </p:nvSpPr>
          <p:spPr>
            <a:xfrm>
              <a:off x="6472362" y="4443984"/>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Office Sector</a:t>
              </a:r>
            </a:p>
          </p:txBody>
        </p:sp>
        <p:sp>
          <p:nvSpPr>
            <p:cNvPr id="27" name="Text Placeholder 15">
              <a:extLst>
                <a:ext uri="{FF2B5EF4-FFF2-40B4-BE49-F238E27FC236}">
                  <a16:creationId xmlns:a16="http://schemas.microsoft.com/office/drawing/2014/main" id="{BF856CDF-6EC6-FB3C-D78F-92B71568CA58}"/>
                </a:ext>
              </a:extLst>
            </p:cNvPr>
            <p:cNvSpPr txBox="1">
              <a:spLocks/>
            </p:cNvSpPr>
            <p:nvPr/>
          </p:nvSpPr>
          <p:spPr>
            <a:xfrm>
              <a:off x="6472362" y="5317525"/>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Other Sector</a:t>
              </a:r>
            </a:p>
          </p:txBody>
        </p:sp>
        <p:grpSp>
          <p:nvGrpSpPr>
            <p:cNvPr id="28" name="Group 27">
              <a:extLst>
                <a:ext uri="{FF2B5EF4-FFF2-40B4-BE49-F238E27FC236}">
                  <a16:creationId xmlns:a16="http://schemas.microsoft.com/office/drawing/2014/main" id="{0CEA27CA-EE17-4087-BA70-180268A696D7}"/>
                </a:ext>
              </a:extLst>
            </p:cNvPr>
            <p:cNvGrpSpPr/>
            <p:nvPr/>
          </p:nvGrpSpPr>
          <p:grpSpPr>
            <a:xfrm>
              <a:off x="7560356" y="2520581"/>
              <a:ext cx="4850686" cy="3461119"/>
              <a:chOff x="7861648" y="2650254"/>
              <a:chExt cx="2291163" cy="2877289"/>
            </a:xfrm>
          </p:grpSpPr>
          <p:cxnSp>
            <p:nvCxnSpPr>
              <p:cNvPr id="52" name="Straight Connector 51">
                <a:extLst>
                  <a:ext uri="{FF2B5EF4-FFF2-40B4-BE49-F238E27FC236}">
                    <a16:creationId xmlns:a16="http://schemas.microsoft.com/office/drawing/2014/main" id="{346D997D-3661-3616-8BE0-570B5BAFC1A4}"/>
                  </a:ext>
                </a:extLst>
              </p:cNvPr>
              <p:cNvCxnSpPr>
                <a:cxnSpLocks/>
              </p:cNvCxnSpPr>
              <p:nvPr/>
            </p:nvCxnSpPr>
            <p:spPr>
              <a:xfrm rot="5400000" flipH="1">
                <a:off x="7568585"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F1DD5-08B5-0FB7-2E8B-505F47EDECA6}"/>
                  </a:ext>
                </a:extLst>
              </p:cNvPr>
              <p:cNvCxnSpPr>
                <a:cxnSpLocks/>
              </p:cNvCxnSpPr>
              <p:nvPr/>
            </p:nvCxnSpPr>
            <p:spPr>
              <a:xfrm rot="5400000" flipH="1">
                <a:off x="7950446"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D543450-98AE-8AFD-45F5-FC172A95E3C8}"/>
                  </a:ext>
                </a:extLst>
              </p:cNvPr>
              <p:cNvCxnSpPr>
                <a:cxnSpLocks/>
              </p:cNvCxnSpPr>
              <p:nvPr/>
            </p:nvCxnSpPr>
            <p:spPr>
              <a:xfrm rot="5400000" flipH="1">
                <a:off x="8332306"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45DFB37-5EAB-2C9D-E5B2-F919EDF6CFF2}"/>
                  </a:ext>
                </a:extLst>
              </p:cNvPr>
              <p:cNvCxnSpPr>
                <a:cxnSpLocks/>
              </p:cNvCxnSpPr>
              <p:nvPr/>
            </p:nvCxnSpPr>
            <p:spPr>
              <a:xfrm rot="5400000" flipH="1">
                <a:off x="8714167" y="4088899"/>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5BA247B-A231-4A68-8B53-BEF435AD4CB2}"/>
                  </a:ext>
                </a:extLst>
              </p:cNvPr>
              <p:cNvCxnSpPr>
                <a:cxnSpLocks/>
              </p:cNvCxnSpPr>
              <p:nvPr/>
            </p:nvCxnSpPr>
            <p:spPr>
              <a:xfrm rot="5400000" flipH="1">
                <a:off x="6423004"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16DED5A-4511-CCD6-A81C-3CEF1405234A}"/>
                  </a:ext>
                </a:extLst>
              </p:cNvPr>
              <p:cNvCxnSpPr>
                <a:cxnSpLocks/>
              </p:cNvCxnSpPr>
              <p:nvPr/>
            </p:nvCxnSpPr>
            <p:spPr>
              <a:xfrm rot="5400000" flipH="1">
                <a:off x="6804864"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5D54477-358C-A71B-DA8C-BF05058A0A28}"/>
                  </a:ext>
                </a:extLst>
              </p:cNvPr>
              <p:cNvCxnSpPr>
                <a:cxnSpLocks/>
              </p:cNvCxnSpPr>
              <p:nvPr/>
            </p:nvCxnSpPr>
            <p:spPr>
              <a:xfrm rot="5400000" flipH="1">
                <a:off x="7186725"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C9769F75-1270-E895-0F20-012C521BD70C}"/>
                </a:ext>
              </a:extLst>
            </p:cNvPr>
            <p:cNvSpPr/>
            <p:nvPr/>
          </p:nvSpPr>
          <p:spPr>
            <a:xfrm flipV="1">
              <a:off x="7559106" y="2891998"/>
              <a:ext cx="2554953"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30" name="Rectangle 29">
              <a:extLst>
                <a:ext uri="{FF2B5EF4-FFF2-40B4-BE49-F238E27FC236}">
                  <a16:creationId xmlns:a16="http://schemas.microsoft.com/office/drawing/2014/main" id="{D6680D07-709D-90BD-F455-44246BE1E3C4}"/>
                </a:ext>
              </a:extLst>
            </p:cNvPr>
            <p:cNvSpPr/>
            <p:nvPr/>
          </p:nvSpPr>
          <p:spPr>
            <a:xfrm flipV="1">
              <a:off x="7559106" y="2685470"/>
              <a:ext cx="2435684"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grpSp>
          <p:nvGrpSpPr>
            <p:cNvPr id="31" name="Group 30">
              <a:extLst>
                <a:ext uri="{FF2B5EF4-FFF2-40B4-BE49-F238E27FC236}">
                  <a16:creationId xmlns:a16="http://schemas.microsoft.com/office/drawing/2014/main" id="{51568FCC-27F6-1F21-72CC-48242C1067E7}"/>
                </a:ext>
              </a:extLst>
            </p:cNvPr>
            <p:cNvGrpSpPr/>
            <p:nvPr/>
          </p:nvGrpSpPr>
          <p:grpSpPr>
            <a:xfrm>
              <a:off x="7560356" y="5972175"/>
              <a:ext cx="4850686" cy="57150"/>
              <a:chOff x="7861648" y="2650254"/>
              <a:chExt cx="2291163" cy="2877289"/>
            </a:xfrm>
          </p:grpSpPr>
          <p:cxnSp>
            <p:nvCxnSpPr>
              <p:cNvPr id="45" name="Straight Connector 44">
                <a:extLst>
                  <a:ext uri="{FF2B5EF4-FFF2-40B4-BE49-F238E27FC236}">
                    <a16:creationId xmlns:a16="http://schemas.microsoft.com/office/drawing/2014/main" id="{F2B8CB23-83D9-1CDF-9B34-5AE810E1E7BB}"/>
                  </a:ext>
                </a:extLst>
              </p:cNvPr>
              <p:cNvCxnSpPr>
                <a:cxnSpLocks/>
              </p:cNvCxnSpPr>
              <p:nvPr/>
            </p:nvCxnSpPr>
            <p:spPr>
              <a:xfrm rot="5400000" flipH="1">
                <a:off x="7568585"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0443A32-C4C4-BFA9-1C18-93D50F9217B1}"/>
                  </a:ext>
                </a:extLst>
              </p:cNvPr>
              <p:cNvCxnSpPr>
                <a:cxnSpLocks/>
              </p:cNvCxnSpPr>
              <p:nvPr/>
            </p:nvCxnSpPr>
            <p:spPr>
              <a:xfrm rot="5400000" flipH="1">
                <a:off x="7950446"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D50E58A-6965-CCD3-D8FE-F90394C4BCF6}"/>
                  </a:ext>
                </a:extLst>
              </p:cNvPr>
              <p:cNvCxnSpPr>
                <a:cxnSpLocks/>
              </p:cNvCxnSpPr>
              <p:nvPr/>
            </p:nvCxnSpPr>
            <p:spPr>
              <a:xfrm rot="5400000" flipH="1">
                <a:off x="8332306"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87A8D3E-59C6-EE80-9D9A-2B9C00A40F15}"/>
                  </a:ext>
                </a:extLst>
              </p:cNvPr>
              <p:cNvCxnSpPr>
                <a:cxnSpLocks/>
              </p:cNvCxnSpPr>
              <p:nvPr/>
            </p:nvCxnSpPr>
            <p:spPr>
              <a:xfrm rot="5400000" flipH="1">
                <a:off x="8714167" y="4088899"/>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3DEA7A3-C864-D410-1DE6-D2C053DFFAE5}"/>
                  </a:ext>
                </a:extLst>
              </p:cNvPr>
              <p:cNvCxnSpPr>
                <a:cxnSpLocks/>
              </p:cNvCxnSpPr>
              <p:nvPr/>
            </p:nvCxnSpPr>
            <p:spPr>
              <a:xfrm rot="5400000" flipH="1">
                <a:off x="6423004"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1F263BA-B773-7CCB-C609-D7E554FAF782}"/>
                  </a:ext>
                </a:extLst>
              </p:cNvPr>
              <p:cNvCxnSpPr>
                <a:cxnSpLocks/>
              </p:cNvCxnSpPr>
              <p:nvPr/>
            </p:nvCxnSpPr>
            <p:spPr>
              <a:xfrm rot="5400000" flipH="1">
                <a:off x="6804864"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E3D8BF3-97D1-7FA4-9260-CE5AC4E61670}"/>
                  </a:ext>
                </a:extLst>
              </p:cNvPr>
              <p:cNvCxnSpPr>
                <a:cxnSpLocks/>
              </p:cNvCxnSpPr>
              <p:nvPr/>
            </p:nvCxnSpPr>
            <p:spPr>
              <a:xfrm rot="5400000" flipH="1">
                <a:off x="7186725"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Text Placeholder 15">
              <a:extLst>
                <a:ext uri="{FF2B5EF4-FFF2-40B4-BE49-F238E27FC236}">
                  <a16:creationId xmlns:a16="http://schemas.microsoft.com/office/drawing/2014/main" id="{1E00F68D-9B0E-F6F8-9FC6-21ED1E89B343}"/>
                </a:ext>
              </a:extLst>
            </p:cNvPr>
            <p:cNvSpPr txBox="1">
              <a:spLocks/>
            </p:cNvSpPr>
            <p:nvPr/>
          </p:nvSpPr>
          <p:spPr>
            <a:xfrm>
              <a:off x="12256802"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1.2</a:t>
              </a:r>
            </a:p>
          </p:txBody>
        </p:sp>
        <p:sp>
          <p:nvSpPr>
            <p:cNvPr id="33" name="Text Placeholder 15">
              <a:extLst>
                <a:ext uri="{FF2B5EF4-FFF2-40B4-BE49-F238E27FC236}">
                  <a16:creationId xmlns:a16="http://schemas.microsoft.com/office/drawing/2014/main" id="{C7FC4319-E2EB-0BA6-A87B-F85D5F38FF50}"/>
                </a:ext>
              </a:extLst>
            </p:cNvPr>
            <p:cNvSpPr txBox="1">
              <a:spLocks/>
            </p:cNvSpPr>
            <p:nvPr/>
          </p:nvSpPr>
          <p:spPr>
            <a:xfrm>
              <a:off x="11451149"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34" name="Text Placeholder 15">
              <a:extLst>
                <a:ext uri="{FF2B5EF4-FFF2-40B4-BE49-F238E27FC236}">
                  <a16:creationId xmlns:a16="http://schemas.microsoft.com/office/drawing/2014/main" id="{DEA9E8F5-975D-3F82-258C-6BD5E2EF31E8}"/>
                </a:ext>
              </a:extLst>
            </p:cNvPr>
            <p:cNvSpPr txBox="1">
              <a:spLocks/>
            </p:cNvSpPr>
            <p:nvPr/>
          </p:nvSpPr>
          <p:spPr>
            <a:xfrm>
              <a:off x="10628770"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0.8</a:t>
              </a:r>
            </a:p>
          </p:txBody>
        </p:sp>
        <p:sp>
          <p:nvSpPr>
            <p:cNvPr id="35" name="Text Placeholder 15">
              <a:extLst>
                <a:ext uri="{FF2B5EF4-FFF2-40B4-BE49-F238E27FC236}">
                  <a16:creationId xmlns:a16="http://schemas.microsoft.com/office/drawing/2014/main" id="{8EFE75E7-7E54-398C-8E4D-5F3015955951}"/>
                </a:ext>
              </a:extLst>
            </p:cNvPr>
            <p:cNvSpPr txBox="1">
              <a:spLocks/>
            </p:cNvSpPr>
            <p:nvPr/>
          </p:nvSpPr>
          <p:spPr>
            <a:xfrm>
              <a:off x="9823117"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0.6</a:t>
              </a:r>
            </a:p>
          </p:txBody>
        </p:sp>
        <p:sp>
          <p:nvSpPr>
            <p:cNvPr id="36" name="Text Placeholder 15">
              <a:extLst>
                <a:ext uri="{FF2B5EF4-FFF2-40B4-BE49-F238E27FC236}">
                  <a16:creationId xmlns:a16="http://schemas.microsoft.com/office/drawing/2014/main" id="{6533FF21-1514-B0B6-ADEB-9D5EA93666BA}"/>
                </a:ext>
              </a:extLst>
            </p:cNvPr>
            <p:cNvSpPr txBox="1">
              <a:spLocks/>
            </p:cNvSpPr>
            <p:nvPr/>
          </p:nvSpPr>
          <p:spPr>
            <a:xfrm>
              <a:off x="9033037"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37" name="Text Placeholder 15">
              <a:extLst>
                <a:ext uri="{FF2B5EF4-FFF2-40B4-BE49-F238E27FC236}">
                  <a16:creationId xmlns:a16="http://schemas.microsoft.com/office/drawing/2014/main" id="{F7C29B1D-C975-97E0-BEC4-60B742771762}"/>
                </a:ext>
              </a:extLst>
            </p:cNvPr>
            <p:cNvSpPr txBox="1">
              <a:spLocks/>
            </p:cNvSpPr>
            <p:nvPr/>
          </p:nvSpPr>
          <p:spPr>
            <a:xfrm>
              <a:off x="8227384"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38" name="Text Placeholder 15">
              <a:extLst>
                <a:ext uri="{FF2B5EF4-FFF2-40B4-BE49-F238E27FC236}">
                  <a16:creationId xmlns:a16="http://schemas.microsoft.com/office/drawing/2014/main" id="{B557E5FB-DFB7-93F1-0D21-AD3CF99C6F4D}"/>
                </a:ext>
              </a:extLst>
            </p:cNvPr>
            <p:cNvSpPr txBox="1">
              <a:spLocks/>
            </p:cNvSpPr>
            <p:nvPr/>
          </p:nvSpPr>
          <p:spPr>
            <a:xfrm>
              <a:off x="7422441"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p:txBody>
        </p:sp>
        <p:sp>
          <p:nvSpPr>
            <p:cNvPr id="39" name="Rectangle 38">
              <a:extLst>
                <a:ext uri="{FF2B5EF4-FFF2-40B4-BE49-F238E27FC236}">
                  <a16:creationId xmlns:a16="http://schemas.microsoft.com/office/drawing/2014/main" id="{415F2786-6A67-8676-0F4A-BC02691D1AE5}"/>
                </a:ext>
              </a:extLst>
            </p:cNvPr>
            <p:cNvSpPr/>
            <p:nvPr/>
          </p:nvSpPr>
          <p:spPr>
            <a:xfrm flipV="1">
              <a:off x="7559105" y="3766837"/>
              <a:ext cx="3183107"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0" name="Rectangle 39">
              <a:extLst>
                <a:ext uri="{FF2B5EF4-FFF2-40B4-BE49-F238E27FC236}">
                  <a16:creationId xmlns:a16="http://schemas.microsoft.com/office/drawing/2014/main" id="{5E9C66E2-DF0C-D94B-C4D9-50FD210B017B}"/>
                </a:ext>
              </a:extLst>
            </p:cNvPr>
            <p:cNvSpPr/>
            <p:nvPr/>
          </p:nvSpPr>
          <p:spPr>
            <a:xfrm flipV="1">
              <a:off x="7559106" y="3560309"/>
              <a:ext cx="2666271"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1" name="Rectangle 40">
              <a:extLst>
                <a:ext uri="{FF2B5EF4-FFF2-40B4-BE49-F238E27FC236}">
                  <a16:creationId xmlns:a16="http://schemas.microsoft.com/office/drawing/2014/main" id="{695B702B-2ED0-DE73-CFF5-7C65CF3ACC5E}"/>
                </a:ext>
              </a:extLst>
            </p:cNvPr>
            <p:cNvSpPr/>
            <p:nvPr/>
          </p:nvSpPr>
          <p:spPr>
            <a:xfrm flipV="1">
              <a:off x="7559106" y="4646834"/>
              <a:ext cx="1227085"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2" name="Rectangle 41">
              <a:extLst>
                <a:ext uri="{FF2B5EF4-FFF2-40B4-BE49-F238E27FC236}">
                  <a16:creationId xmlns:a16="http://schemas.microsoft.com/office/drawing/2014/main" id="{80128E58-EA09-AD1A-E16A-9C1FD16E0D4C}"/>
                </a:ext>
              </a:extLst>
            </p:cNvPr>
            <p:cNvSpPr/>
            <p:nvPr/>
          </p:nvSpPr>
          <p:spPr>
            <a:xfrm flipV="1">
              <a:off x="7559107" y="4440306"/>
              <a:ext cx="1107816"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3" name="Rectangle 42">
              <a:extLst>
                <a:ext uri="{FF2B5EF4-FFF2-40B4-BE49-F238E27FC236}">
                  <a16:creationId xmlns:a16="http://schemas.microsoft.com/office/drawing/2014/main" id="{CF13EAB7-AF3E-1522-0331-3BA7BDA38996}"/>
                </a:ext>
              </a:extLst>
            </p:cNvPr>
            <p:cNvSpPr/>
            <p:nvPr/>
          </p:nvSpPr>
          <p:spPr>
            <a:xfrm flipV="1">
              <a:off x="7559105" y="5516887"/>
              <a:ext cx="4320144"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4" name="Rectangle 43">
              <a:extLst>
                <a:ext uri="{FF2B5EF4-FFF2-40B4-BE49-F238E27FC236}">
                  <a16:creationId xmlns:a16="http://schemas.microsoft.com/office/drawing/2014/main" id="{C67267BE-C8B3-DD87-CB33-7CAAC2C8892F}"/>
                </a:ext>
              </a:extLst>
            </p:cNvPr>
            <p:cNvSpPr/>
            <p:nvPr/>
          </p:nvSpPr>
          <p:spPr>
            <a:xfrm flipV="1">
              <a:off x="7559106" y="5310359"/>
              <a:ext cx="3588623"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grpSp>
          <p:nvGrpSpPr>
            <p:cNvPr id="62" name="Group 61">
              <a:extLst>
                <a:ext uri="{FF2B5EF4-FFF2-40B4-BE49-F238E27FC236}">
                  <a16:creationId xmlns:a16="http://schemas.microsoft.com/office/drawing/2014/main" id="{8EA88D90-A4A6-1814-F1E5-0D88DC5D8A5A}"/>
                </a:ext>
              </a:extLst>
            </p:cNvPr>
            <p:cNvGrpSpPr/>
            <p:nvPr/>
          </p:nvGrpSpPr>
          <p:grpSpPr>
            <a:xfrm>
              <a:off x="9573502" y="2036872"/>
              <a:ext cx="2606904" cy="295702"/>
              <a:chOff x="9211552" y="341422"/>
              <a:chExt cx="2606904" cy="295702"/>
            </a:xfrm>
          </p:grpSpPr>
          <p:sp>
            <p:nvSpPr>
              <p:cNvPr id="63" name="Rectangle 62">
                <a:extLst>
                  <a:ext uri="{FF2B5EF4-FFF2-40B4-BE49-F238E27FC236}">
                    <a16:creationId xmlns:a16="http://schemas.microsoft.com/office/drawing/2014/main" id="{3421CC31-22F7-3223-B10E-E196B25F09F0}"/>
                  </a:ext>
                </a:extLst>
              </p:cNvPr>
              <p:cNvSpPr/>
              <p:nvPr/>
            </p:nvSpPr>
            <p:spPr>
              <a:xfrm flipV="1">
                <a:off x="10797438" y="411606"/>
                <a:ext cx="171092" cy="1662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1024" name="Text Placeholder 15">
                <a:extLst>
                  <a:ext uri="{FF2B5EF4-FFF2-40B4-BE49-F238E27FC236}">
                    <a16:creationId xmlns:a16="http://schemas.microsoft.com/office/drawing/2014/main" id="{0BE9A190-D9AE-801C-B4E0-32F4F59FF85E}"/>
                  </a:ext>
                </a:extLst>
              </p:cNvPr>
              <p:cNvSpPr txBox="1">
                <a:spLocks/>
              </p:cNvSpPr>
              <p:nvPr/>
            </p:nvSpPr>
            <p:spPr>
              <a:xfrm>
                <a:off x="11065837" y="341422"/>
                <a:ext cx="752619" cy="295702"/>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2026 Rating list</a:t>
                </a:r>
              </a:p>
            </p:txBody>
          </p:sp>
          <p:sp>
            <p:nvSpPr>
              <p:cNvPr id="1025" name="Rectangle 1024">
                <a:extLst>
                  <a:ext uri="{FF2B5EF4-FFF2-40B4-BE49-F238E27FC236}">
                    <a16:creationId xmlns:a16="http://schemas.microsoft.com/office/drawing/2014/main" id="{7FFE271B-CADB-45A9-22DA-5A03C472D037}"/>
                  </a:ext>
                </a:extLst>
              </p:cNvPr>
              <p:cNvSpPr/>
              <p:nvPr/>
            </p:nvSpPr>
            <p:spPr>
              <a:xfrm flipV="1">
                <a:off x="9211552" y="411606"/>
                <a:ext cx="171092" cy="166260"/>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1026" name="Text Placeholder 15">
                <a:extLst>
                  <a:ext uri="{FF2B5EF4-FFF2-40B4-BE49-F238E27FC236}">
                    <a16:creationId xmlns:a16="http://schemas.microsoft.com/office/drawing/2014/main" id="{65DBB365-5BF4-C51F-8F6A-904510E793ED}"/>
                  </a:ext>
                </a:extLst>
              </p:cNvPr>
              <p:cNvSpPr txBox="1">
                <a:spLocks/>
              </p:cNvSpPr>
              <p:nvPr/>
            </p:nvSpPr>
            <p:spPr>
              <a:xfrm>
                <a:off x="9479951" y="341422"/>
                <a:ext cx="797790" cy="295702"/>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2023 Rating list</a:t>
                </a:r>
              </a:p>
            </p:txBody>
          </p:sp>
        </p:grpSp>
      </p:grpSp>
      <p:sp>
        <p:nvSpPr>
          <p:cNvPr id="3" name="Title 2">
            <a:extLst>
              <a:ext uri="{FF2B5EF4-FFF2-40B4-BE49-F238E27FC236}">
                <a16:creationId xmlns:a16="http://schemas.microsoft.com/office/drawing/2014/main" id="{2F504F0D-E23F-C217-5525-81AB31F4A43A}"/>
              </a:ext>
            </a:extLst>
          </p:cNvPr>
          <p:cNvSpPr>
            <a:spLocks noGrp="1"/>
          </p:cNvSpPr>
          <p:nvPr>
            <p:ph type="title"/>
          </p:nvPr>
        </p:nvSpPr>
        <p:spPr>
          <a:xfrm>
            <a:off x="719139" y="719138"/>
            <a:ext cx="11882437" cy="500062"/>
          </a:xfrm>
          <a:prstGeom prst="rect">
            <a:avLst/>
          </a:prstGeom>
        </p:spPr>
        <p:txBody>
          <a:bodyPr/>
          <a:lstStyle/>
          <a:p>
            <a:r>
              <a:rPr lang="en-GB" dirty="0"/>
              <a:t>2. Total rateable value by sector</a:t>
            </a:r>
            <a:r>
              <a:rPr lang="en-GB" sz="2400" dirty="0"/>
              <a:t> (cont.)</a:t>
            </a:r>
            <a:r>
              <a:rPr lang="en-GB" dirty="0"/>
              <a:t> </a:t>
            </a:r>
          </a:p>
        </p:txBody>
      </p:sp>
      <p:grpSp>
        <p:nvGrpSpPr>
          <p:cNvPr id="19" name="Group 18">
            <a:extLst>
              <a:ext uri="{FF2B5EF4-FFF2-40B4-BE49-F238E27FC236}">
                <a16:creationId xmlns:a16="http://schemas.microsoft.com/office/drawing/2014/main" id="{8BC8A82C-0406-425E-2BFD-64C0C7FE2BA8}"/>
              </a:ext>
            </a:extLst>
          </p:cNvPr>
          <p:cNvGrpSpPr/>
          <p:nvPr/>
        </p:nvGrpSpPr>
        <p:grpSpPr>
          <a:xfrm>
            <a:off x="719137" y="2362199"/>
            <a:ext cx="5062539" cy="2853408"/>
            <a:chOff x="719137" y="2852067"/>
            <a:chExt cx="5062539" cy="2853408"/>
          </a:xfrm>
        </p:grpSpPr>
        <p:sp>
          <p:nvSpPr>
            <p:cNvPr id="20" name="Content Placeholder 3">
              <a:extLst>
                <a:ext uri="{FF2B5EF4-FFF2-40B4-BE49-F238E27FC236}">
                  <a16:creationId xmlns:a16="http://schemas.microsoft.com/office/drawing/2014/main" id="{8AEB8ECA-31E7-DE3E-300B-C39D71363348}"/>
                </a:ext>
              </a:extLst>
            </p:cNvPr>
            <p:cNvSpPr txBox="1">
              <a:spLocks/>
            </p:cNvSpPr>
            <p:nvPr/>
          </p:nvSpPr>
          <p:spPr>
            <a:xfrm>
              <a:off x="719140" y="2852067"/>
              <a:ext cx="5062536" cy="548358"/>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a:spcAft>
                  <a:spcPts val="300"/>
                </a:spcAft>
              </a:pPr>
              <a:r>
                <a:rPr lang="en-GB" dirty="0"/>
                <a:t>Figure 2</a:t>
              </a:r>
            </a:p>
            <a:p>
              <a:r>
                <a:rPr lang="en-GB" b="0" i="1" dirty="0"/>
                <a:t>Total rateable value on the 2023 and 2026 rating lists by sector, Wales</a:t>
              </a:r>
              <a:endParaRPr lang="en-US" sz="1200" b="0" i="1" dirty="0"/>
            </a:p>
          </p:txBody>
        </p:sp>
        <p:sp>
          <p:nvSpPr>
            <p:cNvPr id="21" name="Content Placeholder 3">
              <a:extLst>
                <a:ext uri="{FF2B5EF4-FFF2-40B4-BE49-F238E27FC236}">
                  <a16:creationId xmlns:a16="http://schemas.microsoft.com/office/drawing/2014/main" id="{FC53B619-CC1D-EA24-4F50-5CB4A327EED2}"/>
                </a:ext>
              </a:extLst>
            </p:cNvPr>
            <p:cNvSpPr txBox="1">
              <a:spLocks/>
            </p:cNvSpPr>
            <p:nvPr/>
          </p:nvSpPr>
          <p:spPr>
            <a:xfrm>
              <a:off x="719139" y="5467350"/>
              <a:ext cx="4900611" cy="238125"/>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r>
                <a:rPr lang="en-GB" sz="1200" i="1" dirty="0"/>
                <a:t>Source: NDR Revaluation 2026 draft list (Table RVL_4_2) </a:t>
              </a:r>
              <a:endParaRPr lang="en-US" dirty="0"/>
            </a:p>
          </p:txBody>
        </p:sp>
        <p:sp>
          <p:nvSpPr>
            <p:cNvPr id="22" name="Content Placeholder 3">
              <a:extLst>
                <a:ext uri="{FF2B5EF4-FFF2-40B4-BE49-F238E27FC236}">
                  <a16:creationId xmlns:a16="http://schemas.microsoft.com/office/drawing/2014/main" id="{8D3747DC-FD61-CBF1-75E5-A6D1C63891F1}"/>
                </a:ext>
              </a:extLst>
            </p:cNvPr>
            <p:cNvSpPr txBox="1">
              <a:spLocks/>
            </p:cNvSpPr>
            <p:nvPr/>
          </p:nvSpPr>
          <p:spPr>
            <a:xfrm>
              <a:off x="719137" y="3894138"/>
              <a:ext cx="4843463" cy="1706562"/>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r>
                <a:rPr lang="en-GB" dirty="0"/>
                <a:t>Figure 2 shows the total rateable value (£billions) in Wales on the 2023 local rating list and the 2026 draft list for each sector. All sectors in Wales showed an increase in total rateable value in the 2026 draft list compared with the 2023 list. </a:t>
              </a:r>
            </a:p>
          </p:txBody>
        </p:sp>
      </p:grpSp>
      <p:sp>
        <p:nvSpPr>
          <p:cNvPr id="1117" name="Text Placeholder 12">
            <a:extLst>
              <a:ext uri="{FF2B5EF4-FFF2-40B4-BE49-F238E27FC236}">
                <a16:creationId xmlns:a16="http://schemas.microsoft.com/office/drawing/2014/main" id="{2D0AFB7B-7735-8B4B-0FD6-2947B2D51205}"/>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REVALUATION – DRAFT LIST HEADLINES AND BUDGET UPDATE</a:t>
            </a:r>
          </a:p>
        </p:txBody>
      </p:sp>
    </p:spTree>
    <p:extLst>
      <p:ext uri="{BB962C8B-B14F-4D97-AF65-F5344CB8AC3E}">
        <p14:creationId xmlns:p14="http://schemas.microsoft.com/office/powerpoint/2010/main" val="147989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BDE02-4AD3-6CB7-F1D6-AD501E89D3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8431CC-AEF0-209C-8EB4-B65D04C035A7}"/>
              </a:ext>
            </a:extLst>
          </p:cNvPr>
          <p:cNvSpPr>
            <a:spLocks noGrp="1"/>
          </p:cNvSpPr>
          <p:nvPr>
            <p:ph type="title"/>
          </p:nvPr>
        </p:nvSpPr>
        <p:spPr>
          <a:xfrm>
            <a:off x="719139" y="719138"/>
            <a:ext cx="11882437" cy="500062"/>
          </a:xfrm>
          <a:prstGeom prst="rect">
            <a:avLst/>
          </a:prstGeom>
        </p:spPr>
        <p:txBody>
          <a:bodyPr/>
          <a:lstStyle/>
          <a:p>
            <a:r>
              <a:rPr lang="en-GB" b="1" dirty="0"/>
              <a:t>3. Percentage change in rateable value by sector </a:t>
            </a:r>
            <a:endParaRPr lang="en-GB" dirty="0"/>
          </a:p>
        </p:txBody>
      </p:sp>
      <p:grpSp>
        <p:nvGrpSpPr>
          <p:cNvPr id="1063" name="Group 1062">
            <a:extLst>
              <a:ext uri="{FF2B5EF4-FFF2-40B4-BE49-F238E27FC236}">
                <a16:creationId xmlns:a16="http://schemas.microsoft.com/office/drawing/2014/main" id="{FF64E6B9-7A55-1258-E03A-13FB88BB4FB9}"/>
              </a:ext>
            </a:extLst>
          </p:cNvPr>
          <p:cNvGrpSpPr/>
          <p:nvPr/>
        </p:nvGrpSpPr>
        <p:grpSpPr>
          <a:xfrm>
            <a:off x="719137" y="2362199"/>
            <a:ext cx="5062539" cy="2853408"/>
            <a:chOff x="719137" y="2852067"/>
            <a:chExt cx="5062539" cy="2853408"/>
          </a:xfrm>
        </p:grpSpPr>
        <p:sp>
          <p:nvSpPr>
            <p:cNvPr id="1064" name="Content Placeholder 3">
              <a:extLst>
                <a:ext uri="{FF2B5EF4-FFF2-40B4-BE49-F238E27FC236}">
                  <a16:creationId xmlns:a16="http://schemas.microsoft.com/office/drawing/2014/main" id="{3E65642F-3F7D-170D-0C71-2EA2CE1B0B40}"/>
                </a:ext>
              </a:extLst>
            </p:cNvPr>
            <p:cNvSpPr txBox="1">
              <a:spLocks/>
            </p:cNvSpPr>
            <p:nvPr/>
          </p:nvSpPr>
          <p:spPr>
            <a:xfrm>
              <a:off x="719140" y="2852067"/>
              <a:ext cx="5062536" cy="548358"/>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a:spcAft>
                  <a:spcPts val="300"/>
                </a:spcAft>
              </a:pPr>
              <a:r>
                <a:rPr lang="en-GB" dirty="0"/>
                <a:t>Figure 3</a:t>
              </a:r>
            </a:p>
            <a:p>
              <a:r>
                <a:rPr lang="en-GB" b="0" i="1" dirty="0"/>
                <a:t>Percentage change in rateable value between 2023 and 2026 rating lists by sector, England and Wales</a:t>
              </a:r>
              <a:endParaRPr lang="en-US" b="0" i="1" dirty="0"/>
            </a:p>
          </p:txBody>
        </p:sp>
        <p:sp>
          <p:nvSpPr>
            <p:cNvPr id="1065" name="Content Placeholder 3">
              <a:extLst>
                <a:ext uri="{FF2B5EF4-FFF2-40B4-BE49-F238E27FC236}">
                  <a16:creationId xmlns:a16="http://schemas.microsoft.com/office/drawing/2014/main" id="{BDF848E9-3F04-C0ED-3A5F-B4A489BA6720}"/>
                </a:ext>
              </a:extLst>
            </p:cNvPr>
            <p:cNvSpPr txBox="1">
              <a:spLocks/>
            </p:cNvSpPr>
            <p:nvPr/>
          </p:nvSpPr>
          <p:spPr>
            <a:xfrm>
              <a:off x="719139" y="5467350"/>
              <a:ext cx="4900611" cy="238125"/>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r>
                <a:rPr lang="en-GB" sz="1200" i="1" dirty="0"/>
                <a:t>Source: NDR Revaluation 2026 draft list (Table RVL_1_1) </a:t>
              </a:r>
              <a:endParaRPr lang="en-US" dirty="0"/>
            </a:p>
          </p:txBody>
        </p:sp>
        <p:sp>
          <p:nvSpPr>
            <p:cNvPr id="1066" name="Content Placeholder 3">
              <a:extLst>
                <a:ext uri="{FF2B5EF4-FFF2-40B4-BE49-F238E27FC236}">
                  <a16:creationId xmlns:a16="http://schemas.microsoft.com/office/drawing/2014/main" id="{64E4E866-5213-A40D-5300-EBA172899CF8}"/>
                </a:ext>
              </a:extLst>
            </p:cNvPr>
            <p:cNvSpPr txBox="1">
              <a:spLocks/>
            </p:cNvSpPr>
            <p:nvPr/>
          </p:nvSpPr>
          <p:spPr>
            <a:xfrm>
              <a:off x="719137" y="3894138"/>
              <a:ext cx="4843463" cy="1706562"/>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r>
                <a:rPr lang="en-GB" dirty="0"/>
                <a:t>Figure 3 shows the percentage change in rateable value between the 2023 rating list and the draft 2026 rating list for each sector as well as for all sectors in England and Wales. Across all sectors, England showed a larger percentage increase than Wales. </a:t>
              </a:r>
            </a:p>
          </p:txBody>
        </p:sp>
      </p:grpSp>
      <p:grpSp>
        <p:nvGrpSpPr>
          <p:cNvPr id="1067" name="Group 1066">
            <a:extLst>
              <a:ext uri="{FF2B5EF4-FFF2-40B4-BE49-F238E27FC236}">
                <a16:creationId xmlns:a16="http://schemas.microsoft.com/office/drawing/2014/main" id="{681AB08A-D98D-C7B8-7F9D-CB92599C0A61}"/>
              </a:ext>
            </a:extLst>
          </p:cNvPr>
          <p:cNvGrpSpPr/>
          <p:nvPr/>
        </p:nvGrpSpPr>
        <p:grpSpPr>
          <a:xfrm>
            <a:off x="6472362" y="2313097"/>
            <a:ext cx="6876925" cy="4668729"/>
            <a:chOff x="6472362" y="2036872"/>
            <a:chExt cx="6876925" cy="4668729"/>
          </a:xfrm>
        </p:grpSpPr>
        <p:sp>
          <p:nvSpPr>
            <p:cNvPr id="1068" name="Content Placeholder 3">
              <a:extLst>
                <a:ext uri="{FF2B5EF4-FFF2-40B4-BE49-F238E27FC236}">
                  <a16:creationId xmlns:a16="http://schemas.microsoft.com/office/drawing/2014/main" id="{A6CB154E-5501-A620-2E77-BA1E9CE74D71}"/>
                </a:ext>
              </a:extLst>
            </p:cNvPr>
            <p:cNvSpPr txBox="1">
              <a:spLocks/>
            </p:cNvSpPr>
            <p:nvPr/>
          </p:nvSpPr>
          <p:spPr>
            <a:xfrm>
              <a:off x="7543800" y="5987331"/>
              <a:ext cx="5805487" cy="718270"/>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endParaRPr lang="en-US" sz="1200" dirty="0"/>
            </a:p>
          </p:txBody>
        </p:sp>
        <p:sp>
          <p:nvSpPr>
            <p:cNvPr id="1069" name="Content Placeholder 3">
              <a:extLst>
                <a:ext uri="{FF2B5EF4-FFF2-40B4-BE49-F238E27FC236}">
                  <a16:creationId xmlns:a16="http://schemas.microsoft.com/office/drawing/2014/main" id="{0722EC3B-F3DC-C13E-C3BE-E44B228D0A27}"/>
                </a:ext>
              </a:extLst>
            </p:cNvPr>
            <p:cNvSpPr txBox="1">
              <a:spLocks/>
            </p:cNvSpPr>
            <p:nvPr/>
          </p:nvSpPr>
          <p:spPr>
            <a:xfrm>
              <a:off x="6948388" y="5987331"/>
              <a:ext cx="5805487" cy="718270"/>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endParaRPr lang="en-GB" sz="1200" dirty="0"/>
            </a:p>
          </p:txBody>
        </p:sp>
        <p:sp>
          <p:nvSpPr>
            <p:cNvPr id="1070" name="Text Placeholder 15">
              <a:extLst>
                <a:ext uri="{FF2B5EF4-FFF2-40B4-BE49-F238E27FC236}">
                  <a16:creationId xmlns:a16="http://schemas.microsoft.com/office/drawing/2014/main" id="{5181E894-AC78-C235-A75E-A612FC721716}"/>
                </a:ext>
              </a:extLst>
            </p:cNvPr>
            <p:cNvSpPr txBox="1">
              <a:spLocks/>
            </p:cNvSpPr>
            <p:nvPr/>
          </p:nvSpPr>
          <p:spPr>
            <a:xfrm>
              <a:off x="7410616" y="6311746"/>
              <a:ext cx="5190959"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 Change in Rateable Value</a:t>
              </a:r>
            </a:p>
          </p:txBody>
        </p:sp>
        <p:grpSp>
          <p:nvGrpSpPr>
            <p:cNvPr id="1071" name="Group 1070">
              <a:extLst>
                <a:ext uri="{FF2B5EF4-FFF2-40B4-BE49-F238E27FC236}">
                  <a16:creationId xmlns:a16="http://schemas.microsoft.com/office/drawing/2014/main" id="{70D6BC5A-3CB9-EE18-97EB-59CF7BA3A783}"/>
                </a:ext>
              </a:extLst>
            </p:cNvPr>
            <p:cNvGrpSpPr/>
            <p:nvPr/>
          </p:nvGrpSpPr>
          <p:grpSpPr>
            <a:xfrm>
              <a:off x="10183102" y="2036872"/>
              <a:ext cx="2606904" cy="295702"/>
              <a:chOff x="9211552" y="341422"/>
              <a:chExt cx="2606904" cy="295702"/>
            </a:xfrm>
          </p:grpSpPr>
          <p:sp>
            <p:nvSpPr>
              <p:cNvPr id="1113" name="Rectangle 1112">
                <a:extLst>
                  <a:ext uri="{FF2B5EF4-FFF2-40B4-BE49-F238E27FC236}">
                    <a16:creationId xmlns:a16="http://schemas.microsoft.com/office/drawing/2014/main" id="{50501772-715A-43E1-2707-EB874E4CC944}"/>
                  </a:ext>
                </a:extLst>
              </p:cNvPr>
              <p:cNvSpPr/>
              <p:nvPr/>
            </p:nvSpPr>
            <p:spPr>
              <a:xfrm flipV="1">
                <a:off x="10797438" y="411606"/>
                <a:ext cx="171092" cy="1662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1114" name="Text Placeholder 15">
                <a:extLst>
                  <a:ext uri="{FF2B5EF4-FFF2-40B4-BE49-F238E27FC236}">
                    <a16:creationId xmlns:a16="http://schemas.microsoft.com/office/drawing/2014/main" id="{1908D44E-9D39-E349-2257-E2EF7309883B}"/>
                  </a:ext>
                </a:extLst>
              </p:cNvPr>
              <p:cNvSpPr txBox="1">
                <a:spLocks/>
              </p:cNvSpPr>
              <p:nvPr/>
            </p:nvSpPr>
            <p:spPr>
              <a:xfrm>
                <a:off x="11065837" y="341422"/>
                <a:ext cx="752619" cy="295702"/>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Wales</a:t>
                </a:r>
              </a:p>
            </p:txBody>
          </p:sp>
          <p:sp>
            <p:nvSpPr>
              <p:cNvPr id="1115" name="Rectangle 1114">
                <a:extLst>
                  <a:ext uri="{FF2B5EF4-FFF2-40B4-BE49-F238E27FC236}">
                    <a16:creationId xmlns:a16="http://schemas.microsoft.com/office/drawing/2014/main" id="{9D4A8D96-5B08-8840-EBBD-336387C19489}"/>
                  </a:ext>
                </a:extLst>
              </p:cNvPr>
              <p:cNvSpPr/>
              <p:nvPr/>
            </p:nvSpPr>
            <p:spPr>
              <a:xfrm flipV="1">
                <a:off x="9211552" y="411606"/>
                <a:ext cx="171092" cy="166260"/>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1116" name="Text Placeholder 15">
                <a:extLst>
                  <a:ext uri="{FF2B5EF4-FFF2-40B4-BE49-F238E27FC236}">
                    <a16:creationId xmlns:a16="http://schemas.microsoft.com/office/drawing/2014/main" id="{385F7C69-7A65-96F2-EFC5-BA14C6107768}"/>
                  </a:ext>
                </a:extLst>
              </p:cNvPr>
              <p:cNvSpPr txBox="1">
                <a:spLocks/>
              </p:cNvSpPr>
              <p:nvPr/>
            </p:nvSpPr>
            <p:spPr>
              <a:xfrm>
                <a:off x="9479951" y="341422"/>
                <a:ext cx="797790" cy="295702"/>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England</a:t>
                </a:r>
              </a:p>
            </p:txBody>
          </p:sp>
        </p:grpSp>
        <p:grpSp>
          <p:nvGrpSpPr>
            <p:cNvPr id="1072" name="Group 1071">
              <a:extLst>
                <a:ext uri="{FF2B5EF4-FFF2-40B4-BE49-F238E27FC236}">
                  <a16:creationId xmlns:a16="http://schemas.microsoft.com/office/drawing/2014/main" id="{E77B6B7A-39B4-652C-CA8A-285E344F9BE9}"/>
                </a:ext>
              </a:extLst>
            </p:cNvPr>
            <p:cNvGrpSpPr/>
            <p:nvPr/>
          </p:nvGrpSpPr>
          <p:grpSpPr>
            <a:xfrm>
              <a:off x="7411834" y="2520581"/>
              <a:ext cx="5189742" cy="3455379"/>
              <a:chOff x="6694204" y="2358656"/>
              <a:chExt cx="6028145" cy="3455379"/>
            </a:xfrm>
          </p:grpSpPr>
          <p:cxnSp>
            <p:nvCxnSpPr>
              <p:cNvPr id="1111" name="Straight Connector 1110">
                <a:extLst>
                  <a:ext uri="{FF2B5EF4-FFF2-40B4-BE49-F238E27FC236}">
                    <a16:creationId xmlns:a16="http://schemas.microsoft.com/office/drawing/2014/main" id="{5D2A4FB9-DE68-E1CF-6168-EB2D9C1723F4}"/>
                  </a:ext>
                </a:extLst>
              </p:cNvPr>
              <p:cNvCxnSpPr>
                <a:cxnSpLocks/>
              </p:cNvCxnSpPr>
              <p:nvPr/>
            </p:nvCxnSpPr>
            <p:spPr>
              <a:xfrm>
                <a:off x="6698445" y="2358656"/>
                <a:ext cx="0" cy="345537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2" name="Straight Connector 1111">
                <a:extLst>
                  <a:ext uri="{FF2B5EF4-FFF2-40B4-BE49-F238E27FC236}">
                    <a16:creationId xmlns:a16="http://schemas.microsoft.com/office/drawing/2014/main" id="{AD4DBFDF-94A5-15BE-CD65-464AD5996DE4}"/>
                  </a:ext>
                </a:extLst>
              </p:cNvPr>
              <p:cNvCxnSpPr>
                <a:cxnSpLocks/>
              </p:cNvCxnSpPr>
              <p:nvPr/>
            </p:nvCxnSpPr>
            <p:spPr>
              <a:xfrm flipH="1">
                <a:off x="6694204" y="5814034"/>
                <a:ext cx="602814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73" name="Text Placeholder 15">
              <a:extLst>
                <a:ext uri="{FF2B5EF4-FFF2-40B4-BE49-F238E27FC236}">
                  <a16:creationId xmlns:a16="http://schemas.microsoft.com/office/drawing/2014/main" id="{951B83FA-99A1-ED93-7435-F543B53A37D2}"/>
                </a:ext>
              </a:extLst>
            </p:cNvPr>
            <p:cNvSpPr txBox="1">
              <a:spLocks/>
            </p:cNvSpPr>
            <p:nvPr/>
          </p:nvSpPr>
          <p:spPr>
            <a:xfrm>
              <a:off x="6472362" y="3354125"/>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Retail Sector</a:t>
              </a:r>
            </a:p>
          </p:txBody>
        </p:sp>
        <p:sp>
          <p:nvSpPr>
            <p:cNvPr id="1074" name="Text Placeholder 15">
              <a:extLst>
                <a:ext uri="{FF2B5EF4-FFF2-40B4-BE49-F238E27FC236}">
                  <a16:creationId xmlns:a16="http://schemas.microsoft.com/office/drawing/2014/main" id="{00332C3A-B5E6-0563-9C04-0E9FE02C0AFC}"/>
                </a:ext>
              </a:extLst>
            </p:cNvPr>
            <p:cNvSpPr txBox="1">
              <a:spLocks/>
            </p:cNvSpPr>
            <p:nvPr/>
          </p:nvSpPr>
          <p:spPr>
            <a:xfrm>
              <a:off x="6472362" y="4018117"/>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Industry Sector</a:t>
              </a:r>
            </a:p>
          </p:txBody>
        </p:sp>
        <p:sp>
          <p:nvSpPr>
            <p:cNvPr id="1075" name="Text Placeholder 15">
              <a:extLst>
                <a:ext uri="{FF2B5EF4-FFF2-40B4-BE49-F238E27FC236}">
                  <a16:creationId xmlns:a16="http://schemas.microsoft.com/office/drawing/2014/main" id="{99BF848D-D2B9-8CED-844F-C232542114B5}"/>
                </a:ext>
              </a:extLst>
            </p:cNvPr>
            <p:cNvSpPr txBox="1">
              <a:spLocks/>
            </p:cNvSpPr>
            <p:nvPr/>
          </p:nvSpPr>
          <p:spPr>
            <a:xfrm>
              <a:off x="6472362" y="4663059"/>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Office Sector</a:t>
              </a:r>
            </a:p>
          </p:txBody>
        </p:sp>
        <p:sp>
          <p:nvSpPr>
            <p:cNvPr id="1076" name="Text Placeholder 15">
              <a:extLst>
                <a:ext uri="{FF2B5EF4-FFF2-40B4-BE49-F238E27FC236}">
                  <a16:creationId xmlns:a16="http://schemas.microsoft.com/office/drawing/2014/main" id="{EF0C112D-E8AA-4AA2-4538-1C4BC8EEF5A4}"/>
                </a:ext>
              </a:extLst>
            </p:cNvPr>
            <p:cNvSpPr txBox="1">
              <a:spLocks/>
            </p:cNvSpPr>
            <p:nvPr/>
          </p:nvSpPr>
          <p:spPr>
            <a:xfrm>
              <a:off x="6472362" y="5317525"/>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Other Sector</a:t>
              </a:r>
            </a:p>
          </p:txBody>
        </p:sp>
        <p:grpSp>
          <p:nvGrpSpPr>
            <p:cNvPr id="1077" name="Group 1076">
              <a:extLst>
                <a:ext uri="{FF2B5EF4-FFF2-40B4-BE49-F238E27FC236}">
                  <a16:creationId xmlns:a16="http://schemas.microsoft.com/office/drawing/2014/main" id="{576BB860-A479-7C47-9F70-2B572E6671AE}"/>
                </a:ext>
              </a:extLst>
            </p:cNvPr>
            <p:cNvGrpSpPr/>
            <p:nvPr/>
          </p:nvGrpSpPr>
          <p:grpSpPr>
            <a:xfrm>
              <a:off x="7560356" y="2520581"/>
              <a:ext cx="4850686" cy="3461119"/>
              <a:chOff x="7861648" y="2650254"/>
              <a:chExt cx="2291163" cy="2877289"/>
            </a:xfrm>
          </p:grpSpPr>
          <p:cxnSp>
            <p:nvCxnSpPr>
              <p:cNvPr id="1104" name="Straight Connector 1103">
                <a:extLst>
                  <a:ext uri="{FF2B5EF4-FFF2-40B4-BE49-F238E27FC236}">
                    <a16:creationId xmlns:a16="http://schemas.microsoft.com/office/drawing/2014/main" id="{8864A572-94D0-1DA0-1139-9A22E51A42D4}"/>
                  </a:ext>
                </a:extLst>
              </p:cNvPr>
              <p:cNvCxnSpPr>
                <a:cxnSpLocks/>
              </p:cNvCxnSpPr>
              <p:nvPr/>
            </p:nvCxnSpPr>
            <p:spPr>
              <a:xfrm rot="5400000" flipH="1">
                <a:off x="7568585"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a:extLst>
                  <a:ext uri="{FF2B5EF4-FFF2-40B4-BE49-F238E27FC236}">
                    <a16:creationId xmlns:a16="http://schemas.microsoft.com/office/drawing/2014/main" id="{5E9D17BE-2BF0-20A2-85BB-113BDB4F2528}"/>
                  </a:ext>
                </a:extLst>
              </p:cNvPr>
              <p:cNvCxnSpPr>
                <a:cxnSpLocks/>
              </p:cNvCxnSpPr>
              <p:nvPr/>
            </p:nvCxnSpPr>
            <p:spPr>
              <a:xfrm rot="5400000" flipH="1">
                <a:off x="7950446"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a:extLst>
                  <a:ext uri="{FF2B5EF4-FFF2-40B4-BE49-F238E27FC236}">
                    <a16:creationId xmlns:a16="http://schemas.microsoft.com/office/drawing/2014/main" id="{BD5C3EB4-0178-9B6B-4263-2E2D51F1FF05}"/>
                  </a:ext>
                </a:extLst>
              </p:cNvPr>
              <p:cNvCxnSpPr>
                <a:cxnSpLocks/>
              </p:cNvCxnSpPr>
              <p:nvPr/>
            </p:nvCxnSpPr>
            <p:spPr>
              <a:xfrm rot="5400000" flipH="1">
                <a:off x="8332306"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a:extLst>
                  <a:ext uri="{FF2B5EF4-FFF2-40B4-BE49-F238E27FC236}">
                    <a16:creationId xmlns:a16="http://schemas.microsoft.com/office/drawing/2014/main" id="{3E0469E2-15CA-03B8-C06F-BB5ABCFA2871}"/>
                  </a:ext>
                </a:extLst>
              </p:cNvPr>
              <p:cNvCxnSpPr>
                <a:cxnSpLocks/>
              </p:cNvCxnSpPr>
              <p:nvPr/>
            </p:nvCxnSpPr>
            <p:spPr>
              <a:xfrm rot="5400000" flipH="1">
                <a:off x="8714167" y="4088899"/>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a:extLst>
                  <a:ext uri="{FF2B5EF4-FFF2-40B4-BE49-F238E27FC236}">
                    <a16:creationId xmlns:a16="http://schemas.microsoft.com/office/drawing/2014/main" id="{C289E862-1FA1-775F-6519-ED8C6A211366}"/>
                  </a:ext>
                </a:extLst>
              </p:cNvPr>
              <p:cNvCxnSpPr>
                <a:cxnSpLocks/>
              </p:cNvCxnSpPr>
              <p:nvPr/>
            </p:nvCxnSpPr>
            <p:spPr>
              <a:xfrm rot="5400000" flipH="1">
                <a:off x="6423004"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109" name="Straight Connector 1108">
                <a:extLst>
                  <a:ext uri="{FF2B5EF4-FFF2-40B4-BE49-F238E27FC236}">
                    <a16:creationId xmlns:a16="http://schemas.microsoft.com/office/drawing/2014/main" id="{EC8FB784-0B61-EB5B-F786-57DA1575E8D3}"/>
                  </a:ext>
                </a:extLst>
              </p:cNvPr>
              <p:cNvCxnSpPr>
                <a:cxnSpLocks/>
              </p:cNvCxnSpPr>
              <p:nvPr/>
            </p:nvCxnSpPr>
            <p:spPr>
              <a:xfrm rot="5400000" flipH="1">
                <a:off x="6804864"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110" name="Straight Connector 1109">
                <a:extLst>
                  <a:ext uri="{FF2B5EF4-FFF2-40B4-BE49-F238E27FC236}">
                    <a16:creationId xmlns:a16="http://schemas.microsoft.com/office/drawing/2014/main" id="{464E6E6F-D8F8-E61C-00C1-1BD820F10BE1}"/>
                  </a:ext>
                </a:extLst>
              </p:cNvPr>
              <p:cNvCxnSpPr>
                <a:cxnSpLocks/>
              </p:cNvCxnSpPr>
              <p:nvPr/>
            </p:nvCxnSpPr>
            <p:spPr>
              <a:xfrm rot="5400000" flipH="1">
                <a:off x="7186725" y="4088898"/>
                <a:ext cx="287728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grpSp>
        <p:sp>
          <p:nvSpPr>
            <p:cNvPr id="1078" name="Rectangle 1077">
              <a:extLst>
                <a:ext uri="{FF2B5EF4-FFF2-40B4-BE49-F238E27FC236}">
                  <a16:creationId xmlns:a16="http://schemas.microsoft.com/office/drawing/2014/main" id="{EB85C0F5-2F28-4606-C1C5-356ADBB2E529}"/>
                </a:ext>
              </a:extLst>
            </p:cNvPr>
            <p:cNvSpPr/>
            <p:nvPr/>
          </p:nvSpPr>
          <p:spPr>
            <a:xfrm flipV="1">
              <a:off x="7559107" y="2891998"/>
              <a:ext cx="2475440"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79" name="Rectangle 1078">
              <a:extLst>
                <a:ext uri="{FF2B5EF4-FFF2-40B4-BE49-F238E27FC236}">
                  <a16:creationId xmlns:a16="http://schemas.microsoft.com/office/drawing/2014/main" id="{30C6B0D1-00A4-0E79-1663-528F567CAF91}"/>
                </a:ext>
              </a:extLst>
            </p:cNvPr>
            <p:cNvSpPr/>
            <p:nvPr/>
          </p:nvSpPr>
          <p:spPr>
            <a:xfrm flipV="1">
              <a:off x="7559106" y="2685470"/>
              <a:ext cx="3143350"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grpSp>
          <p:nvGrpSpPr>
            <p:cNvPr id="1080" name="Group 1079">
              <a:extLst>
                <a:ext uri="{FF2B5EF4-FFF2-40B4-BE49-F238E27FC236}">
                  <a16:creationId xmlns:a16="http://schemas.microsoft.com/office/drawing/2014/main" id="{3381CA0D-A05D-3A72-03AC-DB7F0A4AE479}"/>
                </a:ext>
              </a:extLst>
            </p:cNvPr>
            <p:cNvGrpSpPr/>
            <p:nvPr/>
          </p:nvGrpSpPr>
          <p:grpSpPr>
            <a:xfrm>
              <a:off x="7560356" y="5972175"/>
              <a:ext cx="4850686" cy="57150"/>
              <a:chOff x="7861648" y="2650254"/>
              <a:chExt cx="2291163" cy="2877289"/>
            </a:xfrm>
          </p:grpSpPr>
          <p:cxnSp>
            <p:nvCxnSpPr>
              <p:cNvPr id="1097" name="Straight Connector 1096">
                <a:extLst>
                  <a:ext uri="{FF2B5EF4-FFF2-40B4-BE49-F238E27FC236}">
                    <a16:creationId xmlns:a16="http://schemas.microsoft.com/office/drawing/2014/main" id="{95A69239-4371-7B81-2BB5-61E9F470F76D}"/>
                  </a:ext>
                </a:extLst>
              </p:cNvPr>
              <p:cNvCxnSpPr>
                <a:cxnSpLocks/>
              </p:cNvCxnSpPr>
              <p:nvPr/>
            </p:nvCxnSpPr>
            <p:spPr>
              <a:xfrm rot="5400000" flipH="1">
                <a:off x="7568585"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8" name="Straight Connector 1097">
                <a:extLst>
                  <a:ext uri="{FF2B5EF4-FFF2-40B4-BE49-F238E27FC236}">
                    <a16:creationId xmlns:a16="http://schemas.microsoft.com/office/drawing/2014/main" id="{08369D19-86BE-0FBA-0C6E-0FA559AF6C80}"/>
                  </a:ext>
                </a:extLst>
              </p:cNvPr>
              <p:cNvCxnSpPr>
                <a:cxnSpLocks/>
              </p:cNvCxnSpPr>
              <p:nvPr/>
            </p:nvCxnSpPr>
            <p:spPr>
              <a:xfrm rot="5400000" flipH="1">
                <a:off x="7950446"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9" name="Straight Connector 1098">
                <a:extLst>
                  <a:ext uri="{FF2B5EF4-FFF2-40B4-BE49-F238E27FC236}">
                    <a16:creationId xmlns:a16="http://schemas.microsoft.com/office/drawing/2014/main" id="{8E81E985-E8EB-A804-7C98-92E8E7305FD9}"/>
                  </a:ext>
                </a:extLst>
              </p:cNvPr>
              <p:cNvCxnSpPr>
                <a:cxnSpLocks/>
              </p:cNvCxnSpPr>
              <p:nvPr/>
            </p:nvCxnSpPr>
            <p:spPr>
              <a:xfrm rot="5400000" flipH="1">
                <a:off x="8332306"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8580C55E-D52B-60CC-8683-FCE31BBDE208}"/>
                  </a:ext>
                </a:extLst>
              </p:cNvPr>
              <p:cNvCxnSpPr>
                <a:cxnSpLocks/>
              </p:cNvCxnSpPr>
              <p:nvPr/>
            </p:nvCxnSpPr>
            <p:spPr>
              <a:xfrm rot="5400000" flipH="1">
                <a:off x="8714167" y="4088899"/>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1" name="Straight Connector 1100">
                <a:extLst>
                  <a:ext uri="{FF2B5EF4-FFF2-40B4-BE49-F238E27FC236}">
                    <a16:creationId xmlns:a16="http://schemas.microsoft.com/office/drawing/2014/main" id="{37F8EAAD-D518-9281-1B67-9A4AD8D3D5FC}"/>
                  </a:ext>
                </a:extLst>
              </p:cNvPr>
              <p:cNvCxnSpPr>
                <a:cxnSpLocks/>
              </p:cNvCxnSpPr>
              <p:nvPr/>
            </p:nvCxnSpPr>
            <p:spPr>
              <a:xfrm rot="5400000" flipH="1">
                <a:off x="6423004"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a:extLst>
                  <a:ext uri="{FF2B5EF4-FFF2-40B4-BE49-F238E27FC236}">
                    <a16:creationId xmlns:a16="http://schemas.microsoft.com/office/drawing/2014/main" id="{05618509-B4F5-DA08-66FA-BD0894117367}"/>
                  </a:ext>
                </a:extLst>
              </p:cNvPr>
              <p:cNvCxnSpPr>
                <a:cxnSpLocks/>
              </p:cNvCxnSpPr>
              <p:nvPr/>
            </p:nvCxnSpPr>
            <p:spPr>
              <a:xfrm rot="5400000" flipH="1">
                <a:off x="6804864"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3" name="Straight Connector 1102">
                <a:extLst>
                  <a:ext uri="{FF2B5EF4-FFF2-40B4-BE49-F238E27FC236}">
                    <a16:creationId xmlns:a16="http://schemas.microsoft.com/office/drawing/2014/main" id="{507D58F9-254F-0A95-C219-CA2218E89D90}"/>
                  </a:ext>
                </a:extLst>
              </p:cNvPr>
              <p:cNvCxnSpPr>
                <a:cxnSpLocks/>
              </p:cNvCxnSpPr>
              <p:nvPr/>
            </p:nvCxnSpPr>
            <p:spPr>
              <a:xfrm rot="5400000" flipH="1">
                <a:off x="7186725"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1" name="Rectangle 1080">
              <a:extLst>
                <a:ext uri="{FF2B5EF4-FFF2-40B4-BE49-F238E27FC236}">
                  <a16:creationId xmlns:a16="http://schemas.microsoft.com/office/drawing/2014/main" id="{E74AB83F-26BC-FC9A-578C-4F21FBF237ED}"/>
                </a:ext>
              </a:extLst>
            </p:cNvPr>
            <p:cNvSpPr/>
            <p:nvPr/>
          </p:nvSpPr>
          <p:spPr>
            <a:xfrm flipV="1">
              <a:off x="7559105" y="4204442"/>
              <a:ext cx="3286474"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82" name="Rectangle 1081">
              <a:extLst>
                <a:ext uri="{FF2B5EF4-FFF2-40B4-BE49-F238E27FC236}">
                  <a16:creationId xmlns:a16="http://schemas.microsoft.com/office/drawing/2014/main" id="{1AF42142-DEC0-A202-F670-ADFCCE14E17E}"/>
                </a:ext>
              </a:extLst>
            </p:cNvPr>
            <p:cNvSpPr/>
            <p:nvPr/>
          </p:nvSpPr>
          <p:spPr>
            <a:xfrm flipV="1">
              <a:off x="7559106" y="3997914"/>
              <a:ext cx="3421645"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83" name="Rectangle 1082">
              <a:extLst>
                <a:ext uri="{FF2B5EF4-FFF2-40B4-BE49-F238E27FC236}">
                  <a16:creationId xmlns:a16="http://schemas.microsoft.com/office/drawing/2014/main" id="{282F7EF8-3C83-386F-0439-52EDDDC1EF66}"/>
                </a:ext>
              </a:extLst>
            </p:cNvPr>
            <p:cNvSpPr/>
            <p:nvPr/>
          </p:nvSpPr>
          <p:spPr>
            <a:xfrm flipV="1">
              <a:off x="7559106" y="4860664"/>
              <a:ext cx="1751871"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84" name="Rectangle 1083">
              <a:extLst>
                <a:ext uri="{FF2B5EF4-FFF2-40B4-BE49-F238E27FC236}">
                  <a16:creationId xmlns:a16="http://schemas.microsoft.com/office/drawing/2014/main" id="{B1F2EF86-D118-3335-749C-870FE0407CCA}"/>
                </a:ext>
              </a:extLst>
            </p:cNvPr>
            <p:cNvSpPr/>
            <p:nvPr/>
          </p:nvSpPr>
          <p:spPr>
            <a:xfrm flipV="1">
              <a:off x="7559106" y="4654136"/>
              <a:ext cx="2340267"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85" name="Rectangle 1084">
              <a:extLst>
                <a:ext uri="{FF2B5EF4-FFF2-40B4-BE49-F238E27FC236}">
                  <a16:creationId xmlns:a16="http://schemas.microsoft.com/office/drawing/2014/main" id="{FC328B1F-0314-3520-59B3-9E107120AC4F}"/>
                </a:ext>
              </a:extLst>
            </p:cNvPr>
            <p:cNvSpPr/>
            <p:nvPr/>
          </p:nvSpPr>
          <p:spPr>
            <a:xfrm flipV="1">
              <a:off x="7559105" y="5516887"/>
              <a:ext cx="3183107"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86" name="Rectangle 1085">
              <a:extLst>
                <a:ext uri="{FF2B5EF4-FFF2-40B4-BE49-F238E27FC236}">
                  <a16:creationId xmlns:a16="http://schemas.microsoft.com/office/drawing/2014/main" id="{F5638891-F0EF-486C-713A-33B90B751273}"/>
                </a:ext>
              </a:extLst>
            </p:cNvPr>
            <p:cNvSpPr/>
            <p:nvPr/>
          </p:nvSpPr>
          <p:spPr>
            <a:xfrm flipV="1">
              <a:off x="7559106" y="5310359"/>
              <a:ext cx="4638195"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87" name="Rectangle 1086">
              <a:extLst>
                <a:ext uri="{FF2B5EF4-FFF2-40B4-BE49-F238E27FC236}">
                  <a16:creationId xmlns:a16="http://schemas.microsoft.com/office/drawing/2014/main" id="{226EF0C0-9CF7-7552-5FF2-3AA8798B3C24}"/>
                </a:ext>
              </a:extLst>
            </p:cNvPr>
            <p:cNvSpPr/>
            <p:nvPr/>
          </p:nvSpPr>
          <p:spPr>
            <a:xfrm flipV="1">
              <a:off x="7559107" y="3548220"/>
              <a:ext cx="829520" cy="2076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88" name="Rectangle 1087">
              <a:extLst>
                <a:ext uri="{FF2B5EF4-FFF2-40B4-BE49-F238E27FC236}">
                  <a16:creationId xmlns:a16="http://schemas.microsoft.com/office/drawing/2014/main" id="{3D329E29-0FC8-5210-45DB-0EDDCA426CDD}"/>
                </a:ext>
              </a:extLst>
            </p:cNvPr>
            <p:cNvSpPr/>
            <p:nvPr/>
          </p:nvSpPr>
          <p:spPr>
            <a:xfrm flipV="1">
              <a:off x="7559106" y="3341692"/>
              <a:ext cx="1545137" cy="20768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89" name="Text Placeholder 15">
              <a:extLst>
                <a:ext uri="{FF2B5EF4-FFF2-40B4-BE49-F238E27FC236}">
                  <a16:creationId xmlns:a16="http://schemas.microsoft.com/office/drawing/2014/main" id="{B6CD99FF-1D62-455F-31BC-0EABD2922A4B}"/>
                </a:ext>
              </a:extLst>
            </p:cNvPr>
            <p:cNvSpPr txBox="1">
              <a:spLocks/>
            </p:cNvSpPr>
            <p:nvPr/>
          </p:nvSpPr>
          <p:spPr>
            <a:xfrm>
              <a:off x="6472362" y="2699717"/>
              <a:ext cx="793548"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All Sectors</a:t>
              </a:r>
            </a:p>
          </p:txBody>
        </p:sp>
        <p:sp>
          <p:nvSpPr>
            <p:cNvPr id="1090" name="Text Placeholder 15">
              <a:extLst>
                <a:ext uri="{FF2B5EF4-FFF2-40B4-BE49-F238E27FC236}">
                  <a16:creationId xmlns:a16="http://schemas.microsoft.com/office/drawing/2014/main" id="{56E2BC9E-85C0-5E12-95D3-F95EA4589A0E}"/>
                </a:ext>
              </a:extLst>
            </p:cNvPr>
            <p:cNvSpPr txBox="1">
              <a:spLocks/>
            </p:cNvSpPr>
            <p:nvPr/>
          </p:nvSpPr>
          <p:spPr>
            <a:xfrm>
              <a:off x="12256802"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30</a:t>
              </a:r>
            </a:p>
          </p:txBody>
        </p:sp>
        <p:sp>
          <p:nvSpPr>
            <p:cNvPr id="1091" name="Text Placeholder 15">
              <a:extLst>
                <a:ext uri="{FF2B5EF4-FFF2-40B4-BE49-F238E27FC236}">
                  <a16:creationId xmlns:a16="http://schemas.microsoft.com/office/drawing/2014/main" id="{046F456C-6C36-6699-D55F-B1C65C9CF28E}"/>
                </a:ext>
              </a:extLst>
            </p:cNvPr>
            <p:cNvSpPr txBox="1">
              <a:spLocks/>
            </p:cNvSpPr>
            <p:nvPr/>
          </p:nvSpPr>
          <p:spPr>
            <a:xfrm>
              <a:off x="11451149"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sp>
          <p:nvSpPr>
            <p:cNvPr id="1092" name="Text Placeholder 15">
              <a:extLst>
                <a:ext uri="{FF2B5EF4-FFF2-40B4-BE49-F238E27FC236}">
                  <a16:creationId xmlns:a16="http://schemas.microsoft.com/office/drawing/2014/main" id="{2DD74872-3404-5D73-E952-FB04007CD953}"/>
                </a:ext>
              </a:extLst>
            </p:cNvPr>
            <p:cNvSpPr txBox="1">
              <a:spLocks/>
            </p:cNvSpPr>
            <p:nvPr/>
          </p:nvSpPr>
          <p:spPr>
            <a:xfrm>
              <a:off x="10628770"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a:t>
              </a:r>
            </a:p>
          </p:txBody>
        </p:sp>
        <p:sp>
          <p:nvSpPr>
            <p:cNvPr id="1093" name="Text Placeholder 15">
              <a:extLst>
                <a:ext uri="{FF2B5EF4-FFF2-40B4-BE49-F238E27FC236}">
                  <a16:creationId xmlns:a16="http://schemas.microsoft.com/office/drawing/2014/main" id="{14ED5E1D-7EFA-55D3-CD5F-CA4643A880BC}"/>
                </a:ext>
              </a:extLst>
            </p:cNvPr>
            <p:cNvSpPr txBox="1">
              <a:spLocks/>
            </p:cNvSpPr>
            <p:nvPr/>
          </p:nvSpPr>
          <p:spPr>
            <a:xfrm>
              <a:off x="9823117"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15</a:t>
              </a:r>
            </a:p>
          </p:txBody>
        </p:sp>
        <p:sp>
          <p:nvSpPr>
            <p:cNvPr id="1094" name="Text Placeholder 15">
              <a:extLst>
                <a:ext uri="{FF2B5EF4-FFF2-40B4-BE49-F238E27FC236}">
                  <a16:creationId xmlns:a16="http://schemas.microsoft.com/office/drawing/2014/main" id="{E56B93E0-4CA6-F266-FD76-7274CF6CBCE6}"/>
                </a:ext>
              </a:extLst>
            </p:cNvPr>
            <p:cNvSpPr txBox="1">
              <a:spLocks/>
            </p:cNvSpPr>
            <p:nvPr/>
          </p:nvSpPr>
          <p:spPr>
            <a:xfrm>
              <a:off x="9033037"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1095" name="Text Placeholder 15">
              <a:extLst>
                <a:ext uri="{FF2B5EF4-FFF2-40B4-BE49-F238E27FC236}">
                  <a16:creationId xmlns:a16="http://schemas.microsoft.com/office/drawing/2014/main" id="{80A8D3F4-D139-D11D-6A83-11C51015D6F6}"/>
                </a:ext>
              </a:extLst>
            </p:cNvPr>
            <p:cNvSpPr txBox="1">
              <a:spLocks/>
            </p:cNvSpPr>
            <p:nvPr/>
          </p:nvSpPr>
          <p:spPr>
            <a:xfrm>
              <a:off x="8227384"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096" name="Text Placeholder 15">
              <a:extLst>
                <a:ext uri="{FF2B5EF4-FFF2-40B4-BE49-F238E27FC236}">
                  <a16:creationId xmlns:a16="http://schemas.microsoft.com/office/drawing/2014/main" id="{5F640289-7F00-B1C3-E579-9A3DD2E9DE03}"/>
                </a:ext>
              </a:extLst>
            </p:cNvPr>
            <p:cNvSpPr txBox="1">
              <a:spLocks/>
            </p:cNvSpPr>
            <p:nvPr/>
          </p:nvSpPr>
          <p:spPr>
            <a:xfrm>
              <a:off x="7422441"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p:txBody>
        </p:sp>
      </p:grpSp>
      <p:sp>
        <p:nvSpPr>
          <p:cNvPr id="5" name="Text Placeholder 12">
            <a:extLst>
              <a:ext uri="{FF2B5EF4-FFF2-40B4-BE49-F238E27FC236}">
                <a16:creationId xmlns:a16="http://schemas.microsoft.com/office/drawing/2014/main" id="{738C2474-475D-5E39-6C43-643502E13558}"/>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REVALUATION – DRAFT LIST HEADLINES AND BUDGET UPDATE</a:t>
            </a:r>
          </a:p>
        </p:txBody>
      </p:sp>
    </p:spTree>
    <p:extLst>
      <p:ext uri="{BB962C8B-B14F-4D97-AF65-F5344CB8AC3E}">
        <p14:creationId xmlns:p14="http://schemas.microsoft.com/office/powerpoint/2010/main" val="62347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p:cTn id="7" dur="500" fill="hold"/>
                                        <p:tgtEl>
                                          <p:spTgt spid="1067"/>
                                        </p:tgtEl>
                                        <p:attrNameLst>
                                          <p:attrName>ppt_w</p:attrName>
                                        </p:attrNameLst>
                                      </p:cBhvr>
                                      <p:tavLst>
                                        <p:tav tm="0">
                                          <p:val>
                                            <p:fltVal val="0"/>
                                          </p:val>
                                        </p:tav>
                                        <p:tav tm="100000">
                                          <p:val>
                                            <p:strVal val="#ppt_w"/>
                                          </p:val>
                                        </p:tav>
                                      </p:tavLst>
                                    </p:anim>
                                    <p:anim calcmode="lin" valueType="num">
                                      <p:cBhvr>
                                        <p:cTn id="8" dur="500" fill="hold"/>
                                        <p:tgtEl>
                                          <p:spTgt spid="1067"/>
                                        </p:tgtEl>
                                        <p:attrNameLst>
                                          <p:attrName>ppt_h</p:attrName>
                                        </p:attrNameLst>
                                      </p:cBhvr>
                                      <p:tavLst>
                                        <p:tav tm="0">
                                          <p:val>
                                            <p:fltVal val="0"/>
                                          </p:val>
                                        </p:tav>
                                        <p:tav tm="100000">
                                          <p:val>
                                            <p:strVal val="#ppt_h"/>
                                          </p:val>
                                        </p:tav>
                                      </p:tavLst>
                                    </p:anim>
                                    <p:animEffect transition="in" filter="fade">
                                      <p:cBhvr>
                                        <p:cTn id="9" dur="500"/>
                                        <p:tgtEl>
                                          <p:spTgt spid="1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A070D-8E04-2525-5F69-6BDB72B883A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4BA88C-6C3F-1696-E93D-7A4AD8A4B868}"/>
              </a:ext>
            </a:extLst>
          </p:cNvPr>
          <p:cNvSpPr>
            <a:spLocks noGrp="1"/>
          </p:cNvSpPr>
          <p:nvPr>
            <p:ph sz="quarter" idx="11"/>
          </p:nvPr>
        </p:nvSpPr>
        <p:spPr/>
        <p:txBody>
          <a:bodyPr/>
          <a:lstStyle/>
          <a:p>
            <a:r>
              <a:rPr lang="en-GB" sz="2000" dirty="0"/>
              <a:t>This section compares the total rateable value on the 2023 local rating list and the draft 2026 local rating list for each region in England and Wales.</a:t>
            </a:r>
          </a:p>
        </p:txBody>
      </p:sp>
      <p:sp>
        <p:nvSpPr>
          <p:cNvPr id="3" name="Title 2">
            <a:extLst>
              <a:ext uri="{FF2B5EF4-FFF2-40B4-BE49-F238E27FC236}">
                <a16:creationId xmlns:a16="http://schemas.microsoft.com/office/drawing/2014/main" id="{CA2ADFEA-D373-0A47-0F3A-ACA1D52BCE8E}"/>
              </a:ext>
            </a:extLst>
          </p:cNvPr>
          <p:cNvSpPr>
            <a:spLocks noGrp="1"/>
          </p:cNvSpPr>
          <p:nvPr>
            <p:ph type="title"/>
          </p:nvPr>
        </p:nvSpPr>
        <p:spPr>
          <a:xfrm>
            <a:off x="719139" y="719138"/>
            <a:ext cx="11882437" cy="500062"/>
          </a:xfrm>
        </p:spPr>
        <p:txBody>
          <a:bodyPr/>
          <a:lstStyle/>
          <a:p>
            <a:r>
              <a:rPr lang="en-GB" dirty="0"/>
              <a:t>4. Total rateable value by region </a:t>
            </a:r>
          </a:p>
        </p:txBody>
      </p:sp>
      <p:grpSp>
        <p:nvGrpSpPr>
          <p:cNvPr id="5" name="Group 4">
            <a:extLst>
              <a:ext uri="{FF2B5EF4-FFF2-40B4-BE49-F238E27FC236}">
                <a16:creationId xmlns:a16="http://schemas.microsoft.com/office/drawing/2014/main" id="{0059F5EA-8E51-9C7D-4D27-8B2CFD7C6595}"/>
              </a:ext>
            </a:extLst>
          </p:cNvPr>
          <p:cNvGrpSpPr/>
          <p:nvPr/>
        </p:nvGrpSpPr>
        <p:grpSpPr>
          <a:xfrm>
            <a:off x="719137" y="2362199"/>
            <a:ext cx="5062539" cy="2853408"/>
            <a:chOff x="719137" y="2852067"/>
            <a:chExt cx="5062539" cy="2853408"/>
          </a:xfrm>
        </p:grpSpPr>
        <p:sp>
          <p:nvSpPr>
            <p:cNvPr id="2" name="Content Placeholder 3">
              <a:extLst>
                <a:ext uri="{FF2B5EF4-FFF2-40B4-BE49-F238E27FC236}">
                  <a16:creationId xmlns:a16="http://schemas.microsoft.com/office/drawing/2014/main" id="{BA83F204-70C6-AE24-E9FB-E3CA742E9905}"/>
                </a:ext>
              </a:extLst>
            </p:cNvPr>
            <p:cNvSpPr txBox="1">
              <a:spLocks/>
            </p:cNvSpPr>
            <p:nvPr/>
          </p:nvSpPr>
          <p:spPr>
            <a:xfrm>
              <a:off x="719140" y="2852067"/>
              <a:ext cx="5062536" cy="548358"/>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a:spcAft>
                  <a:spcPts val="300"/>
                </a:spcAft>
              </a:pPr>
              <a:r>
                <a:rPr lang="en-GB" dirty="0"/>
                <a:t>Figure 4</a:t>
              </a:r>
            </a:p>
            <a:p>
              <a:r>
                <a:rPr lang="en-GB" b="0" i="1" dirty="0"/>
                <a:t>Total rateable value on the 2023 and 2026 rating lists for English regions and Wales, all sectors</a:t>
              </a:r>
            </a:p>
          </p:txBody>
        </p:sp>
        <p:sp>
          <p:nvSpPr>
            <p:cNvPr id="12" name="Content Placeholder 3">
              <a:extLst>
                <a:ext uri="{FF2B5EF4-FFF2-40B4-BE49-F238E27FC236}">
                  <a16:creationId xmlns:a16="http://schemas.microsoft.com/office/drawing/2014/main" id="{72F25241-A527-C703-3204-ECCD369D4AA2}"/>
                </a:ext>
              </a:extLst>
            </p:cNvPr>
            <p:cNvSpPr txBox="1">
              <a:spLocks/>
            </p:cNvSpPr>
            <p:nvPr/>
          </p:nvSpPr>
          <p:spPr>
            <a:xfrm>
              <a:off x="719139" y="5467350"/>
              <a:ext cx="4900611" cy="238125"/>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r>
                <a:rPr lang="en-GB" sz="1200" i="1" dirty="0"/>
                <a:t>Source: NDR Revaluation 2026 draft list (Table RVL_2_1) </a:t>
              </a:r>
              <a:endParaRPr lang="en-US" dirty="0"/>
            </a:p>
          </p:txBody>
        </p:sp>
        <p:sp>
          <p:nvSpPr>
            <p:cNvPr id="13" name="Content Placeholder 3">
              <a:extLst>
                <a:ext uri="{FF2B5EF4-FFF2-40B4-BE49-F238E27FC236}">
                  <a16:creationId xmlns:a16="http://schemas.microsoft.com/office/drawing/2014/main" id="{FE6E26D4-24AF-63C0-B552-E424447E5325}"/>
                </a:ext>
              </a:extLst>
            </p:cNvPr>
            <p:cNvSpPr txBox="1">
              <a:spLocks/>
            </p:cNvSpPr>
            <p:nvPr/>
          </p:nvSpPr>
          <p:spPr>
            <a:xfrm>
              <a:off x="719137" y="3894138"/>
              <a:ext cx="4843463" cy="668337"/>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GB" b="0" dirty="0"/>
                <a:t>Figure 4 shows the total rateable value (£billions) from the 2023 local rating list and the 2026 draft local rating list for each region in England and Wales. </a:t>
              </a:r>
              <a:endParaRPr lang="en-GB" sz="1200" b="0" dirty="0"/>
            </a:p>
          </p:txBody>
        </p:sp>
      </p:grpSp>
      <p:grpSp>
        <p:nvGrpSpPr>
          <p:cNvPr id="7" name="Group 6">
            <a:extLst>
              <a:ext uri="{FF2B5EF4-FFF2-40B4-BE49-F238E27FC236}">
                <a16:creationId xmlns:a16="http://schemas.microsoft.com/office/drawing/2014/main" id="{03A288F8-6237-48A0-50D0-B2EDEEDB6C0D}"/>
              </a:ext>
            </a:extLst>
          </p:cNvPr>
          <p:cNvGrpSpPr/>
          <p:nvPr/>
        </p:nvGrpSpPr>
        <p:grpSpPr>
          <a:xfrm>
            <a:off x="6472362" y="2036872"/>
            <a:ext cx="6876925" cy="4668729"/>
            <a:chOff x="6472362" y="2036872"/>
            <a:chExt cx="6876925" cy="4668729"/>
          </a:xfrm>
        </p:grpSpPr>
        <p:sp>
          <p:nvSpPr>
            <p:cNvPr id="51" name="Text Placeholder 15">
              <a:extLst>
                <a:ext uri="{FF2B5EF4-FFF2-40B4-BE49-F238E27FC236}">
                  <a16:creationId xmlns:a16="http://schemas.microsoft.com/office/drawing/2014/main" id="{A95C8E00-AC29-C1AA-EFE1-930C93DD2300}"/>
                </a:ext>
              </a:extLst>
            </p:cNvPr>
            <p:cNvSpPr txBox="1">
              <a:spLocks/>
            </p:cNvSpPr>
            <p:nvPr/>
          </p:nvSpPr>
          <p:spPr>
            <a:xfrm>
              <a:off x="11451149"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sp>
          <p:nvSpPr>
            <p:cNvPr id="52" name="Text Placeholder 15">
              <a:extLst>
                <a:ext uri="{FF2B5EF4-FFF2-40B4-BE49-F238E27FC236}">
                  <a16:creationId xmlns:a16="http://schemas.microsoft.com/office/drawing/2014/main" id="{E658CD0A-F2EC-C078-22DE-D16598255CEC}"/>
                </a:ext>
              </a:extLst>
            </p:cNvPr>
            <p:cNvSpPr txBox="1">
              <a:spLocks/>
            </p:cNvSpPr>
            <p:nvPr/>
          </p:nvSpPr>
          <p:spPr>
            <a:xfrm>
              <a:off x="10628770"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a:t>
              </a:r>
            </a:p>
          </p:txBody>
        </p:sp>
        <p:sp>
          <p:nvSpPr>
            <p:cNvPr id="53" name="Text Placeholder 15">
              <a:extLst>
                <a:ext uri="{FF2B5EF4-FFF2-40B4-BE49-F238E27FC236}">
                  <a16:creationId xmlns:a16="http://schemas.microsoft.com/office/drawing/2014/main" id="{BB61B752-2F21-4534-27B7-6DDD656BB57B}"/>
                </a:ext>
              </a:extLst>
            </p:cNvPr>
            <p:cNvSpPr txBox="1">
              <a:spLocks/>
            </p:cNvSpPr>
            <p:nvPr/>
          </p:nvSpPr>
          <p:spPr>
            <a:xfrm>
              <a:off x="9823117"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15</a:t>
              </a:r>
            </a:p>
          </p:txBody>
        </p:sp>
        <p:sp>
          <p:nvSpPr>
            <p:cNvPr id="54" name="Text Placeholder 15">
              <a:extLst>
                <a:ext uri="{FF2B5EF4-FFF2-40B4-BE49-F238E27FC236}">
                  <a16:creationId xmlns:a16="http://schemas.microsoft.com/office/drawing/2014/main" id="{970AECED-D3A8-9D7A-0BE8-CDEACF4664E3}"/>
                </a:ext>
              </a:extLst>
            </p:cNvPr>
            <p:cNvSpPr txBox="1">
              <a:spLocks/>
            </p:cNvSpPr>
            <p:nvPr/>
          </p:nvSpPr>
          <p:spPr>
            <a:xfrm>
              <a:off x="9033037"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55" name="Text Placeholder 15">
              <a:extLst>
                <a:ext uri="{FF2B5EF4-FFF2-40B4-BE49-F238E27FC236}">
                  <a16:creationId xmlns:a16="http://schemas.microsoft.com/office/drawing/2014/main" id="{FE83A855-17C3-10C5-0CAF-52BF7B4C8DD5}"/>
                </a:ext>
              </a:extLst>
            </p:cNvPr>
            <p:cNvSpPr txBox="1">
              <a:spLocks/>
            </p:cNvSpPr>
            <p:nvPr/>
          </p:nvSpPr>
          <p:spPr>
            <a:xfrm>
              <a:off x="8227384"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56" name="Text Placeholder 15">
              <a:extLst>
                <a:ext uri="{FF2B5EF4-FFF2-40B4-BE49-F238E27FC236}">
                  <a16:creationId xmlns:a16="http://schemas.microsoft.com/office/drawing/2014/main" id="{355A282B-2D94-DEAA-03DD-30EE05319E9D}"/>
                </a:ext>
              </a:extLst>
            </p:cNvPr>
            <p:cNvSpPr txBox="1">
              <a:spLocks/>
            </p:cNvSpPr>
            <p:nvPr/>
          </p:nvSpPr>
          <p:spPr>
            <a:xfrm>
              <a:off x="7422441"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p:txBody>
        </p:sp>
        <p:sp>
          <p:nvSpPr>
            <p:cNvPr id="6" name="Content Placeholder 3">
              <a:extLst>
                <a:ext uri="{FF2B5EF4-FFF2-40B4-BE49-F238E27FC236}">
                  <a16:creationId xmlns:a16="http://schemas.microsoft.com/office/drawing/2014/main" id="{F688E289-08DE-3070-E689-147C09B1CEA6}"/>
                </a:ext>
              </a:extLst>
            </p:cNvPr>
            <p:cNvSpPr txBox="1">
              <a:spLocks/>
            </p:cNvSpPr>
            <p:nvPr/>
          </p:nvSpPr>
          <p:spPr>
            <a:xfrm>
              <a:off x="7543800" y="5987331"/>
              <a:ext cx="5805487" cy="718270"/>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endParaRPr lang="en-US" sz="1200" dirty="0"/>
            </a:p>
          </p:txBody>
        </p:sp>
        <p:sp>
          <p:nvSpPr>
            <p:cNvPr id="8" name="Text Placeholder 15">
              <a:extLst>
                <a:ext uri="{FF2B5EF4-FFF2-40B4-BE49-F238E27FC236}">
                  <a16:creationId xmlns:a16="http://schemas.microsoft.com/office/drawing/2014/main" id="{93D709FE-83CC-C8D3-F918-E91362D3DFA8}"/>
                </a:ext>
              </a:extLst>
            </p:cNvPr>
            <p:cNvSpPr txBox="1">
              <a:spLocks/>
            </p:cNvSpPr>
            <p:nvPr/>
          </p:nvSpPr>
          <p:spPr>
            <a:xfrm>
              <a:off x="7410616" y="6311746"/>
              <a:ext cx="5190959"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Total Rateable Value (£bn)</a:t>
              </a:r>
            </a:p>
          </p:txBody>
        </p:sp>
        <p:grpSp>
          <p:nvGrpSpPr>
            <p:cNvPr id="16" name="Group 15">
              <a:extLst>
                <a:ext uri="{FF2B5EF4-FFF2-40B4-BE49-F238E27FC236}">
                  <a16:creationId xmlns:a16="http://schemas.microsoft.com/office/drawing/2014/main" id="{C4AB39F1-5556-3217-5850-679B9AE7AF71}"/>
                </a:ext>
              </a:extLst>
            </p:cNvPr>
            <p:cNvGrpSpPr/>
            <p:nvPr/>
          </p:nvGrpSpPr>
          <p:grpSpPr>
            <a:xfrm>
              <a:off x="7411834" y="2520581"/>
              <a:ext cx="5189742" cy="3455379"/>
              <a:chOff x="6694204" y="2358656"/>
              <a:chExt cx="6028145" cy="3455379"/>
            </a:xfrm>
          </p:grpSpPr>
          <p:cxnSp>
            <p:nvCxnSpPr>
              <p:cNvPr id="17" name="Straight Connector 16">
                <a:extLst>
                  <a:ext uri="{FF2B5EF4-FFF2-40B4-BE49-F238E27FC236}">
                    <a16:creationId xmlns:a16="http://schemas.microsoft.com/office/drawing/2014/main" id="{90724125-7ED3-6E1E-06AA-DF786A01D252}"/>
                  </a:ext>
                </a:extLst>
              </p:cNvPr>
              <p:cNvCxnSpPr>
                <a:cxnSpLocks/>
              </p:cNvCxnSpPr>
              <p:nvPr/>
            </p:nvCxnSpPr>
            <p:spPr>
              <a:xfrm>
                <a:off x="6698445" y="2358656"/>
                <a:ext cx="0" cy="345537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419828-9FD8-D978-B37E-58E389642D22}"/>
                  </a:ext>
                </a:extLst>
              </p:cNvPr>
              <p:cNvCxnSpPr>
                <a:cxnSpLocks/>
              </p:cNvCxnSpPr>
              <p:nvPr/>
            </p:nvCxnSpPr>
            <p:spPr>
              <a:xfrm flipH="1">
                <a:off x="6694204" y="5814034"/>
                <a:ext cx="602814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4102AF1C-7225-B15B-C49A-B68417042F08}"/>
                </a:ext>
              </a:extLst>
            </p:cNvPr>
            <p:cNvCxnSpPr>
              <a:cxnSpLocks/>
            </p:cNvCxnSpPr>
            <p:nvPr/>
          </p:nvCxnSpPr>
          <p:spPr>
            <a:xfrm rot="5400000" flipH="1">
              <a:off x="8255139"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8017E0-9C47-CB9B-DB4B-F671F74A1E27}"/>
                </a:ext>
              </a:extLst>
            </p:cNvPr>
            <p:cNvCxnSpPr>
              <a:cxnSpLocks/>
            </p:cNvCxnSpPr>
            <p:nvPr/>
          </p:nvCxnSpPr>
          <p:spPr>
            <a:xfrm rot="5400000" flipH="1">
              <a:off x="9063588"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1AC9D4-5390-EEEF-5C81-52B4CEB32965}"/>
                </a:ext>
              </a:extLst>
            </p:cNvPr>
            <p:cNvCxnSpPr>
              <a:cxnSpLocks/>
            </p:cNvCxnSpPr>
            <p:nvPr/>
          </p:nvCxnSpPr>
          <p:spPr>
            <a:xfrm rot="5400000" flipH="1">
              <a:off x="9872034"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3CA82B7-C654-3A05-117B-069A584C1ED5}"/>
                </a:ext>
              </a:extLst>
            </p:cNvPr>
            <p:cNvCxnSpPr>
              <a:cxnSpLocks/>
            </p:cNvCxnSpPr>
            <p:nvPr/>
          </p:nvCxnSpPr>
          <p:spPr>
            <a:xfrm rot="5400000" flipH="1">
              <a:off x="10680483" y="4251141"/>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63010A-ABB0-8AD5-7DCA-B981767C4E07}"/>
                </a:ext>
              </a:extLst>
            </p:cNvPr>
            <p:cNvCxnSpPr>
              <a:cxnSpLocks/>
            </p:cNvCxnSpPr>
            <p:nvPr/>
          </p:nvCxnSpPr>
          <p:spPr>
            <a:xfrm rot="5400000" flipH="1">
              <a:off x="5829797"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CC36CC-D34F-DC63-CB2A-2CB8E27A4700}"/>
                </a:ext>
              </a:extLst>
            </p:cNvPr>
            <p:cNvCxnSpPr>
              <a:cxnSpLocks/>
            </p:cNvCxnSpPr>
            <p:nvPr/>
          </p:nvCxnSpPr>
          <p:spPr>
            <a:xfrm rot="5400000" flipH="1">
              <a:off x="6638244"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E27ACB-A6E4-05C0-32AA-5B581973E222}"/>
                </a:ext>
              </a:extLst>
            </p:cNvPr>
            <p:cNvCxnSpPr>
              <a:cxnSpLocks/>
            </p:cNvCxnSpPr>
            <p:nvPr/>
          </p:nvCxnSpPr>
          <p:spPr>
            <a:xfrm rot="5400000" flipH="1">
              <a:off x="7446692"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id="49" name="Text Placeholder 15">
              <a:extLst>
                <a:ext uri="{FF2B5EF4-FFF2-40B4-BE49-F238E27FC236}">
                  <a16:creationId xmlns:a16="http://schemas.microsoft.com/office/drawing/2014/main" id="{5E082C25-2184-8E61-E767-DEC59FD3815B}"/>
                </a:ext>
              </a:extLst>
            </p:cNvPr>
            <p:cNvSpPr txBox="1">
              <a:spLocks/>
            </p:cNvSpPr>
            <p:nvPr/>
          </p:nvSpPr>
          <p:spPr>
            <a:xfrm>
              <a:off x="6472362" y="2597727"/>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North East</a:t>
              </a:r>
            </a:p>
          </p:txBody>
        </p:sp>
        <p:sp>
          <p:nvSpPr>
            <p:cNvPr id="50" name="Text Placeholder 15">
              <a:extLst>
                <a:ext uri="{FF2B5EF4-FFF2-40B4-BE49-F238E27FC236}">
                  <a16:creationId xmlns:a16="http://schemas.microsoft.com/office/drawing/2014/main" id="{E45E0606-825F-8A60-7438-A9FDF2C5DFB5}"/>
                </a:ext>
              </a:extLst>
            </p:cNvPr>
            <p:cNvSpPr txBox="1">
              <a:spLocks/>
            </p:cNvSpPr>
            <p:nvPr/>
          </p:nvSpPr>
          <p:spPr>
            <a:xfrm>
              <a:off x="12256802"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30</a:t>
              </a:r>
            </a:p>
          </p:txBody>
        </p:sp>
        <p:sp>
          <p:nvSpPr>
            <p:cNvPr id="45" name="Rectangle 44">
              <a:extLst>
                <a:ext uri="{FF2B5EF4-FFF2-40B4-BE49-F238E27FC236}">
                  <a16:creationId xmlns:a16="http://schemas.microsoft.com/office/drawing/2014/main" id="{1585C809-E867-3062-B5EF-8071FFB31E63}"/>
                </a:ext>
              </a:extLst>
            </p:cNvPr>
            <p:cNvSpPr/>
            <p:nvPr/>
          </p:nvSpPr>
          <p:spPr>
            <a:xfrm flipV="1">
              <a:off x="7559105" y="5745663"/>
              <a:ext cx="454364"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6" name="Rectangle 45">
              <a:extLst>
                <a:ext uri="{FF2B5EF4-FFF2-40B4-BE49-F238E27FC236}">
                  <a16:creationId xmlns:a16="http://schemas.microsoft.com/office/drawing/2014/main" id="{F802F005-43C0-4C0B-9F4B-4965CFE7CAF6}"/>
                </a:ext>
              </a:extLst>
            </p:cNvPr>
            <p:cNvSpPr/>
            <p:nvPr/>
          </p:nvSpPr>
          <p:spPr>
            <a:xfrm flipV="1">
              <a:off x="7559107" y="5639763"/>
              <a:ext cx="400330"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31" name="Rectangle 30">
              <a:extLst>
                <a:ext uri="{FF2B5EF4-FFF2-40B4-BE49-F238E27FC236}">
                  <a16:creationId xmlns:a16="http://schemas.microsoft.com/office/drawing/2014/main" id="{874A4EDF-09E4-D03D-7384-06F9BFF68AD6}"/>
                </a:ext>
              </a:extLst>
            </p:cNvPr>
            <p:cNvSpPr/>
            <p:nvPr/>
          </p:nvSpPr>
          <p:spPr>
            <a:xfrm flipV="1">
              <a:off x="7559107" y="4399705"/>
              <a:ext cx="1310573"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32" name="Rectangle 31">
              <a:extLst>
                <a:ext uri="{FF2B5EF4-FFF2-40B4-BE49-F238E27FC236}">
                  <a16:creationId xmlns:a16="http://schemas.microsoft.com/office/drawing/2014/main" id="{40EDB242-9EF9-66B7-3B3D-FF94D9A88CCE}"/>
                </a:ext>
              </a:extLst>
            </p:cNvPr>
            <p:cNvSpPr/>
            <p:nvPr/>
          </p:nvSpPr>
          <p:spPr>
            <a:xfrm flipV="1">
              <a:off x="7559106" y="4293804"/>
              <a:ext cx="1111069"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1" name="Rectangle 40">
              <a:extLst>
                <a:ext uri="{FF2B5EF4-FFF2-40B4-BE49-F238E27FC236}">
                  <a16:creationId xmlns:a16="http://schemas.microsoft.com/office/drawing/2014/main" id="{35558046-F1B9-E8CA-1AE4-96F8B07CAB0A}"/>
                </a:ext>
              </a:extLst>
            </p:cNvPr>
            <p:cNvSpPr/>
            <p:nvPr/>
          </p:nvSpPr>
          <p:spPr>
            <a:xfrm flipV="1">
              <a:off x="7559105" y="5072684"/>
              <a:ext cx="2025470"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2" name="Rectangle 41">
              <a:extLst>
                <a:ext uri="{FF2B5EF4-FFF2-40B4-BE49-F238E27FC236}">
                  <a16:creationId xmlns:a16="http://schemas.microsoft.com/office/drawing/2014/main" id="{C0800776-F02B-21F8-CCA0-586AEB656598}"/>
                </a:ext>
              </a:extLst>
            </p:cNvPr>
            <p:cNvSpPr/>
            <p:nvPr/>
          </p:nvSpPr>
          <p:spPr>
            <a:xfrm flipV="1">
              <a:off x="7559106" y="4966783"/>
              <a:ext cx="1692959"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3" name="Rectangle 42">
              <a:extLst>
                <a:ext uri="{FF2B5EF4-FFF2-40B4-BE49-F238E27FC236}">
                  <a16:creationId xmlns:a16="http://schemas.microsoft.com/office/drawing/2014/main" id="{25A3EB2B-9A85-28EC-0EC6-91A1BDBBF076}"/>
                </a:ext>
              </a:extLst>
            </p:cNvPr>
            <p:cNvSpPr/>
            <p:nvPr/>
          </p:nvSpPr>
          <p:spPr>
            <a:xfrm flipV="1">
              <a:off x="7559106" y="5409174"/>
              <a:ext cx="1065349"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4" name="Rectangle 43">
              <a:extLst>
                <a:ext uri="{FF2B5EF4-FFF2-40B4-BE49-F238E27FC236}">
                  <a16:creationId xmlns:a16="http://schemas.microsoft.com/office/drawing/2014/main" id="{54F4793C-855D-6298-B075-0A90F8AF1492}"/>
                </a:ext>
              </a:extLst>
            </p:cNvPr>
            <p:cNvSpPr/>
            <p:nvPr/>
          </p:nvSpPr>
          <p:spPr>
            <a:xfrm flipV="1">
              <a:off x="7559106" y="5303273"/>
              <a:ext cx="907407"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7" name="Rectangle 46">
              <a:extLst>
                <a:ext uri="{FF2B5EF4-FFF2-40B4-BE49-F238E27FC236}">
                  <a16:creationId xmlns:a16="http://schemas.microsoft.com/office/drawing/2014/main" id="{CD9D0A5F-A03E-5329-2CD3-B000A3836AEE}"/>
                </a:ext>
              </a:extLst>
            </p:cNvPr>
            <p:cNvSpPr/>
            <p:nvPr/>
          </p:nvSpPr>
          <p:spPr>
            <a:xfrm flipV="1">
              <a:off x="7559107" y="4736195"/>
              <a:ext cx="4037148"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8" name="Rectangle 47">
              <a:extLst>
                <a:ext uri="{FF2B5EF4-FFF2-40B4-BE49-F238E27FC236}">
                  <a16:creationId xmlns:a16="http://schemas.microsoft.com/office/drawing/2014/main" id="{75D046CC-37EF-AE38-9F80-2A9BE8160AB6}"/>
                </a:ext>
              </a:extLst>
            </p:cNvPr>
            <p:cNvSpPr/>
            <p:nvPr/>
          </p:nvSpPr>
          <p:spPr>
            <a:xfrm flipV="1">
              <a:off x="7559106" y="4630294"/>
              <a:ext cx="3305629"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61" name="Rectangle 60">
              <a:extLst>
                <a:ext uri="{FF2B5EF4-FFF2-40B4-BE49-F238E27FC236}">
                  <a16:creationId xmlns:a16="http://schemas.microsoft.com/office/drawing/2014/main" id="{64CCDCA3-DC93-2DE9-E9E6-69378D082590}"/>
                </a:ext>
              </a:extLst>
            </p:cNvPr>
            <p:cNvSpPr/>
            <p:nvPr/>
          </p:nvSpPr>
          <p:spPr>
            <a:xfrm flipV="1">
              <a:off x="7559106" y="4051937"/>
              <a:ext cx="1098600"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62" name="Rectangle 61">
              <a:extLst>
                <a:ext uri="{FF2B5EF4-FFF2-40B4-BE49-F238E27FC236}">
                  <a16:creationId xmlns:a16="http://schemas.microsoft.com/office/drawing/2014/main" id="{92C6728C-F586-517D-A7BF-D071D0A6C83C}"/>
                </a:ext>
              </a:extLst>
            </p:cNvPr>
            <p:cNvSpPr/>
            <p:nvPr/>
          </p:nvSpPr>
          <p:spPr>
            <a:xfrm flipV="1">
              <a:off x="7559107" y="3946036"/>
              <a:ext cx="940658"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29696" name="Rectangle 29695">
              <a:extLst>
                <a:ext uri="{FF2B5EF4-FFF2-40B4-BE49-F238E27FC236}">
                  <a16:creationId xmlns:a16="http://schemas.microsoft.com/office/drawing/2014/main" id="{284A2A60-CD4B-3A00-EA9E-B2E0C64487BF}"/>
                </a:ext>
              </a:extLst>
            </p:cNvPr>
            <p:cNvSpPr/>
            <p:nvPr/>
          </p:nvSpPr>
          <p:spPr>
            <a:xfrm flipV="1">
              <a:off x="7559107" y="2705978"/>
              <a:ext cx="425268"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29697" name="Rectangle 29696">
              <a:extLst>
                <a:ext uri="{FF2B5EF4-FFF2-40B4-BE49-F238E27FC236}">
                  <a16:creationId xmlns:a16="http://schemas.microsoft.com/office/drawing/2014/main" id="{0354D381-8622-338C-B6FD-90778D768AFF}"/>
                </a:ext>
              </a:extLst>
            </p:cNvPr>
            <p:cNvSpPr/>
            <p:nvPr/>
          </p:nvSpPr>
          <p:spPr>
            <a:xfrm flipV="1">
              <a:off x="7559106" y="2600077"/>
              <a:ext cx="362923"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29699" name="Rectangle 29698">
              <a:extLst>
                <a:ext uri="{FF2B5EF4-FFF2-40B4-BE49-F238E27FC236}">
                  <a16:creationId xmlns:a16="http://schemas.microsoft.com/office/drawing/2014/main" id="{36983573-89E8-7CBF-BAC9-649805AA906E}"/>
                </a:ext>
              </a:extLst>
            </p:cNvPr>
            <p:cNvSpPr/>
            <p:nvPr/>
          </p:nvSpPr>
          <p:spPr>
            <a:xfrm flipV="1">
              <a:off x="7559105" y="3378957"/>
              <a:ext cx="982222"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29700" name="Rectangle 29699">
              <a:extLst>
                <a:ext uri="{FF2B5EF4-FFF2-40B4-BE49-F238E27FC236}">
                  <a16:creationId xmlns:a16="http://schemas.microsoft.com/office/drawing/2014/main" id="{6FB9EF12-6338-01E5-A511-D7A3693A4ABA}"/>
                </a:ext>
              </a:extLst>
            </p:cNvPr>
            <p:cNvSpPr/>
            <p:nvPr/>
          </p:nvSpPr>
          <p:spPr>
            <a:xfrm flipV="1">
              <a:off x="7559107" y="3273056"/>
              <a:ext cx="832592"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29701" name="Rectangle 29700">
              <a:extLst>
                <a:ext uri="{FF2B5EF4-FFF2-40B4-BE49-F238E27FC236}">
                  <a16:creationId xmlns:a16="http://schemas.microsoft.com/office/drawing/2014/main" id="{5E00D014-46EC-2B57-BDBF-38EBD04DCDDF}"/>
                </a:ext>
              </a:extLst>
            </p:cNvPr>
            <p:cNvSpPr/>
            <p:nvPr/>
          </p:nvSpPr>
          <p:spPr>
            <a:xfrm flipV="1">
              <a:off x="7559106" y="3715447"/>
              <a:ext cx="869999"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29702" name="Rectangle 29701">
              <a:extLst>
                <a:ext uri="{FF2B5EF4-FFF2-40B4-BE49-F238E27FC236}">
                  <a16:creationId xmlns:a16="http://schemas.microsoft.com/office/drawing/2014/main" id="{4D5070DF-B195-06EC-84BB-0B29160A5ED3}"/>
                </a:ext>
              </a:extLst>
            </p:cNvPr>
            <p:cNvSpPr/>
            <p:nvPr/>
          </p:nvSpPr>
          <p:spPr>
            <a:xfrm flipV="1">
              <a:off x="7559106" y="3609546"/>
              <a:ext cx="753621"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29703" name="Rectangle 29702">
              <a:extLst>
                <a:ext uri="{FF2B5EF4-FFF2-40B4-BE49-F238E27FC236}">
                  <a16:creationId xmlns:a16="http://schemas.microsoft.com/office/drawing/2014/main" id="{F7B7A854-61FA-6A97-8A13-610EF6D56DEF}"/>
                </a:ext>
              </a:extLst>
            </p:cNvPr>
            <p:cNvSpPr/>
            <p:nvPr/>
          </p:nvSpPr>
          <p:spPr>
            <a:xfrm flipV="1">
              <a:off x="7559107" y="3042468"/>
              <a:ext cx="1410326"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29704" name="Rectangle 29703">
              <a:extLst>
                <a:ext uri="{FF2B5EF4-FFF2-40B4-BE49-F238E27FC236}">
                  <a16:creationId xmlns:a16="http://schemas.microsoft.com/office/drawing/2014/main" id="{987A3C19-3ACA-E6AE-59FE-07051CD74A77}"/>
                </a:ext>
              </a:extLst>
            </p:cNvPr>
            <p:cNvSpPr/>
            <p:nvPr/>
          </p:nvSpPr>
          <p:spPr>
            <a:xfrm flipV="1">
              <a:off x="7559107" y="2936567"/>
              <a:ext cx="1177570"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grpSp>
          <p:nvGrpSpPr>
            <p:cNvPr id="29706" name="Group 29705">
              <a:extLst>
                <a:ext uri="{FF2B5EF4-FFF2-40B4-BE49-F238E27FC236}">
                  <a16:creationId xmlns:a16="http://schemas.microsoft.com/office/drawing/2014/main" id="{B7FB46E4-3E73-8835-8E98-D9862A2A074A}"/>
                </a:ext>
              </a:extLst>
            </p:cNvPr>
            <p:cNvGrpSpPr/>
            <p:nvPr/>
          </p:nvGrpSpPr>
          <p:grpSpPr>
            <a:xfrm>
              <a:off x="9573502" y="2036872"/>
              <a:ext cx="2606904" cy="295702"/>
              <a:chOff x="9211552" y="341422"/>
              <a:chExt cx="2606904" cy="295702"/>
            </a:xfrm>
          </p:grpSpPr>
          <p:sp>
            <p:nvSpPr>
              <p:cNvPr id="29707" name="Rectangle 29706">
                <a:extLst>
                  <a:ext uri="{FF2B5EF4-FFF2-40B4-BE49-F238E27FC236}">
                    <a16:creationId xmlns:a16="http://schemas.microsoft.com/office/drawing/2014/main" id="{23023EBB-1C99-DBE0-968B-DCE3F8F3CB32}"/>
                  </a:ext>
                </a:extLst>
              </p:cNvPr>
              <p:cNvSpPr/>
              <p:nvPr/>
            </p:nvSpPr>
            <p:spPr>
              <a:xfrm flipV="1">
                <a:off x="10797438" y="411606"/>
                <a:ext cx="171092" cy="1662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29708" name="Text Placeholder 15">
                <a:extLst>
                  <a:ext uri="{FF2B5EF4-FFF2-40B4-BE49-F238E27FC236}">
                    <a16:creationId xmlns:a16="http://schemas.microsoft.com/office/drawing/2014/main" id="{E18D607C-3149-766F-C721-29ECD5A070E8}"/>
                  </a:ext>
                </a:extLst>
              </p:cNvPr>
              <p:cNvSpPr txBox="1">
                <a:spLocks/>
              </p:cNvSpPr>
              <p:nvPr/>
            </p:nvSpPr>
            <p:spPr>
              <a:xfrm>
                <a:off x="11065837" y="341422"/>
                <a:ext cx="752619" cy="295702"/>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2026 Rating list</a:t>
                </a:r>
              </a:p>
            </p:txBody>
          </p:sp>
          <p:sp>
            <p:nvSpPr>
              <p:cNvPr id="29709" name="Rectangle 29708">
                <a:extLst>
                  <a:ext uri="{FF2B5EF4-FFF2-40B4-BE49-F238E27FC236}">
                    <a16:creationId xmlns:a16="http://schemas.microsoft.com/office/drawing/2014/main" id="{D11FDDF2-7A23-D478-4AC0-071002D0DCB4}"/>
                  </a:ext>
                </a:extLst>
              </p:cNvPr>
              <p:cNvSpPr/>
              <p:nvPr/>
            </p:nvSpPr>
            <p:spPr>
              <a:xfrm flipV="1">
                <a:off x="9211552" y="411606"/>
                <a:ext cx="171092" cy="166260"/>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29710" name="Text Placeholder 15">
                <a:extLst>
                  <a:ext uri="{FF2B5EF4-FFF2-40B4-BE49-F238E27FC236}">
                    <a16:creationId xmlns:a16="http://schemas.microsoft.com/office/drawing/2014/main" id="{EE1B2378-F5B5-5688-74A8-4E701A42B614}"/>
                  </a:ext>
                </a:extLst>
              </p:cNvPr>
              <p:cNvSpPr txBox="1">
                <a:spLocks/>
              </p:cNvSpPr>
              <p:nvPr/>
            </p:nvSpPr>
            <p:spPr>
              <a:xfrm>
                <a:off x="9479951" y="341422"/>
                <a:ext cx="797790" cy="295702"/>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2023 Rating list</a:t>
                </a:r>
              </a:p>
            </p:txBody>
          </p:sp>
        </p:grpSp>
        <p:sp>
          <p:nvSpPr>
            <p:cNvPr id="29711" name="Text Placeholder 15">
              <a:extLst>
                <a:ext uri="{FF2B5EF4-FFF2-40B4-BE49-F238E27FC236}">
                  <a16:creationId xmlns:a16="http://schemas.microsoft.com/office/drawing/2014/main" id="{9118EBB1-73D8-ACF8-2552-5B280F4ACE36}"/>
                </a:ext>
              </a:extLst>
            </p:cNvPr>
            <p:cNvSpPr txBox="1">
              <a:spLocks/>
            </p:cNvSpPr>
            <p:nvPr/>
          </p:nvSpPr>
          <p:spPr>
            <a:xfrm>
              <a:off x="6472362" y="2940677"/>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North West</a:t>
              </a:r>
            </a:p>
          </p:txBody>
        </p:sp>
        <p:sp>
          <p:nvSpPr>
            <p:cNvPr id="29712" name="Text Placeholder 15">
              <a:extLst>
                <a:ext uri="{FF2B5EF4-FFF2-40B4-BE49-F238E27FC236}">
                  <a16:creationId xmlns:a16="http://schemas.microsoft.com/office/drawing/2014/main" id="{97D5E240-C416-23CC-B67C-B8CB830E9FBD}"/>
                </a:ext>
              </a:extLst>
            </p:cNvPr>
            <p:cNvSpPr txBox="1">
              <a:spLocks/>
            </p:cNvSpPr>
            <p:nvPr/>
          </p:nvSpPr>
          <p:spPr>
            <a:xfrm>
              <a:off x="6472362" y="3274896"/>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Yorks. &amp; Humber</a:t>
              </a:r>
            </a:p>
          </p:txBody>
        </p:sp>
        <p:sp>
          <p:nvSpPr>
            <p:cNvPr id="29713" name="Text Placeholder 15">
              <a:extLst>
                <a:ext uri="{FF2B5EF4-FFF2-40B4-BE49-F238E27FC236}">
                  <a16:creationId xmlns:a16="http://schemas.microsoft.com/office/drawing/2014/main" id="{D859C9CC-0A85-61D6-556F-3D15D2F68830}"/>
                </a:ext>
              </a:extLst>
            </p:cNvPr>
            <p:cNvSpPr txBox="1">
              <a:spLocks/>
            </p:cNvSpPr>
            <p:nvPr/>
          </p:nvSpPr>
          <p:spPr>
            <a:xfrm>
              <a:off x="6472362" y="3617846"/>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East Midlands</a:t>
              </a:r>
            </a:p>
          </p:txBody>
        </p:sp>
        <p:sp>
          <p:nvSpPr>
            <p:cNvPr id="29714" name="Text Placeholder 15">
              <a:extLst>
                <a:ext uri="{FF2B5EF4-FFF2-40B4-BE49-F238E27FC236}">
                  <a16:creationId xmlns:a16="http://schemas.microsoft.com/office/drawing/2014/main" id="{00A16A31-38DD-2480-3DD2-C71F14D56AE6}"/>
                </a:ext>
              </a:extLst>
            </p:cNvPr>
            <p:cNvSpPr txBox="1">
              <a:spLocks/>
            </p:cNvSpPr>
            <p:nvPr/>
          </p:nvSpPr>
          <p:spPr>
            <a:xfrm>
              <a:off x="6472362" y="3944633"/>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West Midlands</a:t>
              </a:r>
            </a:p>
          </p:txBody>
        </p:sp>
        <p:sp>
          <p:nvSpPr>
            <p:cNvPr id="29715" name="Text Placeholder 15">
              <a:extLst>
                <a:ext uri="{FF2B5EF4-FFF2-40B4-BE49-F238E27FC236}">
                  <a16:creationId xmlns:a16="http://schemas.microsoft.com/office/drawing/2014/main" id="{D7C0B7A1-46EC-52F4-CEE3-8F977EF7DA5B}"/>
                </a:ext>
              </a:extLst>
            </p:cNvPr>
            <p:cNvSpPr txBox="1">
              <a:spLocks/>
            </p:cNvSpPr>
            <p:nvPr/>
          </p:nvSpPr>
          <p:spPr>
            <a:xfrm>
              <a:off x="6472362" y="4287583"/>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East</a:t>
              </a:r>
            </a:p>
          </p:txBody>
        </p:sp>
        <p:sp>
          <p:nvSpPr>
            <p:cNvPr id="29716" name="Text Placeholder 15">
              <a:extLst>
                <a:ext uri="{FF2B5EF4-FFF2-40B4-BE49-F238E27FC236}">
                  <a16:creationId xmlns:a16="http://schemas.microsoft.com/office/drawing/2014/main" id="{C15FA578-7ED1-CD13-FCED-95D5C83DB4AF}"/>
                </a:ext>
              </a:extLst>
            </p:cNvPr>
            <p:cNvSpPr txBox="1">
              <a:spLocks/>
            </p:cNvSpPr>
            <p:nvPr/>
          </p:nvSpPr>
          <p:spPr>
            <a:xfrm>
              <a:off x="6472362" y="4621802"/>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London</a:t>
              </a:r>
            </a:p>
          </p:txBody>
        </p:sp>
        <p:sp>
          <p:nvSpPr>
            <p:cNvPr id="29717" name="Text Placeholder 15">
              <a:extLst>
                <a:ext uri="{FF2B5EF4-FFF2-40B4-BE49-F238E27FC236}">
                  <a16:creationId xmlns:a16="http://schemas.microsoft.com/office/drawing/2014/main" id="{E48AA990-CE41-BE42-B2AC-D1111C41FFB1}"/>
                </a:ext>
              </a:extLst>
            </p:cNvPr>
            <p:cNvSpPr txBox="1">
              <a:spLocks/>
            </p:cNvSpPr>
            <p:nvPr/>
          </p:nvSpPr>
          <p:spPr>
            <a:xfrm>
              <a:off x="6472362" y="4964752"/>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South East</a:t>
              </a:r>
            </a:p>
          </p:txBody>
        </p:sp>
        <p:sp>
          <p:nvSpPr>
            <p:cNvPr id="29718" name="Text Placeholder 15">
              <a:extLst>
                <a:ext uri="{FF2B5EF4-FFF2-40B4-BE49-F238E27FC236}">
                  <a16:creationId xmlns:a16="http://schemas.microsoft.com/office/drawing/2014/main" id="{4609C187-ABE9-43AA-E779-2586DD0214E3}"/>
                </a:ext>
              </a:extLst>
            </p:cNvPr>
            <p:cNvSpPr txBox="1">
              <a:spLocks/>
            </p:cNvSpPr>
            <p:nvPr/>
          </p:nvSpPr>
          <p:spPr>
            <a:xfrm>
              <a:off x="6472362" y="5309095"/>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South West</a:t>
              </a:r>
            </a:p>
          </p:txBody>
        </p:sp>
        <p:sp>
          <p:nvSpPr>
            <p:cNvPr id="29719" name="Text Placeholder 15">
              <a:extLst>
                <a:ext uri="{FF2B5EF4-FFF2-40B4-BE49-F238E27FC236}">
                  <a16:creationId xmlns:a16="http://schemas.microsoft.com/office/drawing/2014/main" id="{8A380BB1-1DF9-E2E2-2857-CEF0AC172451}"/>
                </a:ext>
              </a:extLst>
            </p:cNvPr>
            <p:cNvSpPr txBox="1">
              <a:spLocks/>
            </p:cNvSpPr>
            <p:nvPr/>
          </p:nvSpPr>
          <p:spPr>
            <a:xfrm>
              <a:off x="6472362" y="5652045"/>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Wales</a:t>
              </a:r>
            </a:p>
          </p:txBody>
        </p:sp>
        <p:grpSp>
          <p:nvGrpSpPr>
            <p:cNvPr id="29720" name="Group 29719">
              <a:extLst>
                <a:ext uri="{FF2B5EF4-FFF2-40B4-BE49-F238E27FC236}">
                  <a16:creationId xmlns:a16="http://schemas.microsoft.com/office/drawing/2014/main" id="{D44EFDD6-7730-ACA0-3EE5-01A9708F65CF}"/>
                </a:ext>
              </a:extLst>
            </p:cNvPr>
            <p:cNvGrpSpPr/>
            <p:nvPr/>
          </p:nvGrpSpPr>
          <p:grpSpPr>
            <a:xfrm>
              <a:off x="7560356" y="5972175"/>
              <a:ext cx="4850686" cy="57150"/>
              <a:chOff x="7861648" y="2650254"/>
              <a:chExt cx="2291163" cy="2877289"/>
            </a:xfrm>
          </p:grpSpPr>
          <p:cxnSp>
            <p:nvCxnSpPr>
              <p:cNvPr id="29721" name="Straight Connector 29720">
                <a:extLst>
                  <a:ext uri="{FF2B5EF4-FFF2-40B4-BE49-F238E27FC236}">
                    <a16:creationId xmlns:a16="http://schemas.microsoft.com/office/drawing/2014/main" id="{3C0001C6-DE61-CDEE-B592-B75F4BCD093B}"/>
                  </a:ext>
                </a:extLst>
              </p:cNvPr>
              <p:cNvCxnSpPr>
                <a:cxnSpLocks/>
              </p:cNvCxnSpPr>
              <p:nvPr/>
            </p:nvCxnSpPr>
            <p:spPr>
              <a:xfrm rot="5400000" flipH="1">
                <a:off x="7568585"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22" name="Straight Connector 29721">
                <a:extLst>
                  <a:ext uri="{FF2B5EF4-FFF2-40B4-BE49-F238E27FC236}">
                    <a16:creationId xmlns:a16="http://schemas.microsoft.com/office/drawing/2014/main" id="{7220D220-DBA8-2965-78BF-FC5D40CF3067}"/>
                  </a:ext>
                </a:extLst>
              </p:cNvPr>
              <p:cNvCxnSpPr>
                <a:cxnSpLocks/>
              </p:cNvCxnSpPr>
              <p:nvPr/>
            </p:nvCxnSpPr>
            <p:spPr>
              <a:xfrm rot="5400000" flipH="1">
                <a:off x="7950446"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23" name="Straight Connector 29722">
                <a:extLst>
                  <a:ext uri="{FF2B5EF4-FFF2-40B4-BE49-F238E27FC236}">
                    <a16:creationId xmlns:a16="http://schemas.microsoft.com/office/drawing/2014/main" id="{B2C53876-78F8-38D0-5B3E-CAA4510FBF92}"/>
                  </a:ext>
                </a:extLst>
              </p:cNvPr>
              <p:cNvCxnSpPr>
                <a:cxnSpLocks/>
              </p:cNvCxnSpPr>
              <p:nvPr/>
            </p:nvCxnSpPr>
            <p:spPr>
              <a:xfrm rot="5400000" flipH="1">
                <a:off x="8332306"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24" name="Straight Connector 29723">
                <a:extLst>
                  <a:ext uri="{FF2B5EF4-FFF2-40B4-BE49-F238E27FC236}">
                    <a16:creationId xmlns:a16="http://schemas.microsoft.com/office/drawing/2014/main" id="{885D32A1-6186-B7D9-2AE0-49839FBE1536}"/>
                  </a:ext>
                </a:extLst>
              </p:cNvPr>
              <p:cNvCxnSpPr>
                <a:cxnSpLocks/>
              </p:cNvCxnSpPr>
              <p:nvPr/>
            </p:nvCxnSpPr>
            <p:spPr>
              <a:xfrm rot="5400000" flipH="1">
                <a:off x="8714167" y="4088899"/>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25" name="Straight Connector 29724">
                <a:extLst>
                  <a:ext uri="{FF2B5EF4-FFF2-40B4-BE49-F238E27FC236}">
                    <a16:creationId xmlns:a16="http://schemas.microsoft.com/office/drawing/2014/main" id="{DF53EDB3-1974-896F-2F7D-908E615DF25E}"/>
                  </a:ext>
                </a:extLst>
              </p:cNvPr>
              <p:cNvCxnSpPr>
                <a:cxnSpLocks/>
              </p:cNvCxnSpPr>
              <p:nvPr/>
            </p:nvCxnSpPr>
            <p:spPr>
              <a:xfrm rot="5400000" flipH="1">
                <a:off x="6423004"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26" name="Straight Connector 29725">
                <a:extLst>
                  <a:ext uri="{FF2B5EF4-FFF2-40B4-BE49-F238E27FC236}">
                    <a16:creationId xmlns:a16="http://schemas.microsoft.com/office/drawing/2014/main" id="{D0C37BAE-5C0C-06E8-E3E0-768E78D132E2}"/>
                  </a:ext>
                </a:extLst>
              </p:cNvPr>
              <p:cNvCxnSpPr>
                <a:cxnSpLocks/>
              </p:cNvCxnSpPr>
              <p:nvPr/>
            </p:nvCxnSpPr>
            <p:spPr>
              <a:xfrm rot="5400000" flipH="1">
                <a:off x="6804864"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27" name="Straight Connector 29726">
                <a:extLst>
                  <a:ext uri="{FF2B5EF4-FFF2-40B4-BE49-F238E27FC236}">
                    <a16:creationId xmlns:a16="http://schemas.microsoft.com/office/drawing/2014/main" id="{4FC570A5-DF77-C3A1-85F4-5C42963694F6}"/>
                  </a:ext>
                </a:extLst>
              </p:cNvPr>
              <p:cNvCxnSpPr>
                <a:cxnSpLocks/>
              </p:cNvCxnSpPr>
              <p:nvPr/>
            </p:nvCxnSpPr>
            <p:spPr>
              <a:xfrm rot="5400000" flipH="1">
                <a:off x="7186725"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3" name="Text Placeholder 12">
            <a:extLst>
              <a:ext uri="{FF2B5EF4-FFF2-40B4-BE49-F238E27FC236}">
                <a16:creationId xmlns:a16="http://schemas.microsoft.com/office/drawing/2014/main" id="{67B80F2D-62AF-4F97-1C2E-746CED6EB93D}"/>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REVALUATION – DRAFT LIST HEADLINES AND BUDGET UPDATE</a:t>
            </a:r>
          </a:p>
        </p:txBody>
      </p:sp>
    </p:spTree>
    <p:extLst>
      <p:ext uri="{BB962C8B-B14F-4D97-AF65-F5344CB8AC3E}">
        <p14:creationId xmlns:p14="http://schemas.microsoft.com/office/powerpoint/2010/main" val="162680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A802B-9CD9-3636-CE74-D0F5EB64130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2DAC135-8CED-59D4-5817-8390B47CBC2E}"/>
              </a:ext>
            </a:extLst>
          </p:cNvPr>
          <p:cNvSpPr>
            <a:spLocks noGrp="1"/>
          </p:cNvSpPr>
          <p:nvPr>
            <p:ph sz="quarter" idx="11"/>
          </p:nvPr>
        </p:nvSpPr>
        <p:spPr/>
        <p:txBody>
          <a:bodyPr/>
          <a:lstStyle/>
          <a:p>
            <a:r>
              <a:rPr lang="en-GB" sz="2000" dirty="0"/>
              <a:t>This section shows the percentage change to rateable value between the 2023 local list and 2026 draft local list, by region. </a:t>
            </a:r>
          </a:p>
        </p:txBody>
      </p:sp>
      <p:sp>
        <p:nvSpPr>
          <p:cNvPr id="3" name="Title 2">
            <a:extLst>
              <a:ext uri="{FF2B5EF4-FFF2-40B4-BE49-F238E27FC236}">
                <a16:creationId xmlns:a16="http://schemas.microsoft.com/office/drawing/2014/main" id="{C90E0D79-9A4B-B9DB-F753-800AB48F0AE2}"/>
              </a:ext>
            </a:extLst>
          </p:cNvPr>
          <p:cNvSpPr>
            <a:spLocks noGrp="1"/>
          </p:cNvSpPr>
          <p:nvPr>
            <p:ph type="title"/>
          </p:nvPr>
        </p:nvSpPr>
        <p:spPr>
          <a:xfrm>
            <a:off x="719139" y="719138"/>
            <a:ext cx="11882437" cy="500062"/>
          </a:xfrm>
        </p:spPr>
        <p:txBody>
          <a:bodyPr/>
          <a:lstStyle/>
          <a:p>
            <a:r>
              <a:rPr lang="en-GB" dirty="0"/>
              <a:t>5. Percentage change in rateable value by region  </a:t>
            </a:r>
          </a:p>
        </p:txBody>
      </p:sp>
      <p:grpSp>
        <p:nvGrpSpPr>
          <p:cNvPr id="17" name="Group 16">
            <a:extLst>
              <a:ext uri="{FF2B5EF4-FFF2-40B4-BE49-F238E27FC236}">
                <a16:creationId xmlns:a16="http://schemas.microsoft.com/office/drawing/2014/main" id="{FDC88E71-3AD8-F3C8-2BD0-CE05C4EACA9F}"/>
              </a:ext>
            </a:extLst>
          </p:cNvPr>
          <p:cNvGrpSpPr/>
          <p:nvPr/>
        </p:nvGrpSpPr>
        <p:grpSpPr>
          <a:xfrm>
            <a:off x="6472362" y="2036872"/>
            <a:ext cx="6876925" cy="4668729"/>
            <a:chOff x="6472362" y="2036872"/>
            <a:chExt cx="6876925" cy="4668729"/>
          </a:xfrm>
        </p:grpSpPr>
        <p:sp>
          <p:nvSpPr>
            <p:cNvPr id="6" name="Content Placeholder 3">
              <a:extLst>
                <a:ext uri="{FF2B5EF4-FFF2-40B4-BE49-F238E27FC236}">
                  <a16:creationId xmlns:a16="http://schemas.microsoft.com/office/drawing/2014/main" id="{A436A0F8-7897-13D2-058D-FD5BC3007854}"/>
                </a:ext>
              </a:extLst>
            </p:cNvPr>
            <p:cNvSpPr txBox="1">
              <a:spLocks/>
            </p:cNvSpPr>
            <p:nvPr/>
          </p:nvSpPr>
          <p:spPr>
            <a:xfrm>
              <a:off x="7543800" y="5987331"/>
              <a:ext cx="5805487" cy="718270"/>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endParaRPr lang="en-US" sz="1200" dirty="0"/>
            </a:p>
          </p:txBody>
        </p:sp>
        <p:sp>
          <p:nvSpPr>
            <p:cNvPr id="7" name="Content Placeholder 3">
              <a:extLst>
                <a:ext uri="{FF2B5EF4-FFF2-40B4-BE49-F238E27FC236}">
                  <a16:creationId xmlns:a16="http://schemas.microsoft.com/office/drawing/2014/main" id="{1634E736-2D57-96DE-7DB3-F85FD660C02F}"/>
                </a:ext>
              </a:extLst>
            </p:cNvPr>
            <p:cNvSpPr txBox="1">
              <a:spLocks/>
            </p:cNvSpPr>
            <p:nvPr/>
          </p:nvSpPr>
          <p:spPr>
            <a:xfrm>
              <a:off x="6948388" y="5987331"/>
              <a:ext cx="5805487" cy="718270"/>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endParaRPr lang="en-GB" sz="1200" dirty="0"/>
            </a:p>
          </p:txBody>
        </p:sp>
        <p:sp>
          <p:nvSpPr>
            <p:cNvPr id="8" name="Text Placeholder 15">
              <a:extLst>
                <a:ext uri="{FF2B5EF4-FFF2-40B4-BE49-F238E27FC236}">
                  <a16:creationId xmlns:a16="http://schemas.microsoft.com/office/drawing/2014/main" id="{B4A4253D-6BFD-223D-AD54-6B07F8709AB1}"/>
                </a:ext>
              </a:extLst>
            </p:cNvPr>
            <p:cNvSpPr txBox="1">
              <a:spLocks/>
            </p:cNvSpPr>
            <p:nvPr/>
          </p:nvSpPr>
          <p:spPr>
            <a:xfrm>
              <a:off x="7410616" y="6311746"/>
              <a:ext cx="5190959"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 Change in Rateable Value</a:t>
              </a:r>
            </a:p>
          </p:txBody>
        </p:sp>
        <p:grpSp>
          <p:nvGrpSpPr>
            <p:cNvPr id="9" name="Group 8">
              <a:extLst>
                <a:ext uri="{FF2B5EF4-FFF2-40B4-BE49-F238E27FC236}">
                  <a16:creationId xmlns:a16="http://schemas.microsoft.com/office/drawing/2014/main" id="{DAF918E8-E82C-37FA-7EBC-0F89A333CCD3}"/>
                </a:ext>
              </a:extLst>
            </p:cNvPr>
            <p:cNvGrpSpPr/>
            <p:nvPr/>
          </p:nvGrpSpPr>
          <p:grpSpPr>
            <a:xfrm>
              <a:off x="7411834" y="2520581"/>
              <a:ext cx="5189742" cy="3455379"/>
              <a:chOff x="6694204" y="2358656"/>
              <a:chExt cx="6028145" cy="3455379"/>
            </a:xfrm>
          </p:grpSpPr>
          <p:cxnSp>
            <p:nvCxnSpPr>
              <p:cNvPr id="10" name="Straight Connector 9">
                <a:extLst>
                  <a:ext uri="{FF2B5EF4-FFF2-40B4-BE49-F238E27FC236}">
                    <a16:creationId xmlns:a16="http://schemas.microsoft.com/office/drawing/2014/main" id="{7F017CAA-C2D6-CFED-7C8C-852297E5A190}"/>
                  </a:ext>
                </a:extLst>
              </p:cNvPr>
              <p:cNvCxnSpPr>
                <a:cxnSpLocks/>
              </p:cNvCxnSpPr>
              <p:nvPr/>
            </p:nvCxnSpPr>
            <p:spPr>
              <a:xfrm>
                <a:off x="6698445" y="2358656"/>
                <a:ext cx="0" cy="345537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BDE9FB-8873-FB6D-EC18-A25455D910CC}"/>
                  </a:ext>
                </a:extLst>
              </p:cNvPr>
              <p:cNvCxnSpPr>
                <a:cxnSpLocks/>
              </p:cNvCxnSpPr>
              <p:nvPr/>
            </p:nvCxnSpPr>
            <p:spPr>
              <a:xfrm flipH="1">
                <a:off x="6694204" y="5814034"/>
                <a:ext cx="602814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 Placeholder 15">
              <a:extLst>
                <a:ext uri="{FF2B5EF4-FFF2-40B4-BE49-F238E27FC236}">
                  <a16:creationId xmlns:a16="http://schemas.microsoft.com/office/drawing/2014/main" id="{20297844-A881-226D-9820-468A3745E888}"/>
                </a:ext>
              </a:extLst>
            </p:cNvPr>
            <p:cNvSpPr txBox="1">
              <a:spLocks/>
            </p:cNvSpPr>
            <p:nvPr/>
          </p:nvSpPr>
          <p:spPr>
            <a:xfrm>
              <a:off x="6472362" y="2635135"/>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London</a:t>
              </a:r>
            </a:p>
          </p:txBody>
        </p:sp>
        <p:sp>
          <p:nvSpPr>
            <p:cNvPr id="23" name="Text Placeholder 15">
              <a:extLst>
                <a:ext uri="{FF2B5EF4-FFF2-40B4-BE49-F238E27FC236}">
                  <a16:creationId xmlns:a16="http://schemas.microsoft.com/office/drawing/2014/main" id="{90920128-CAE5-A5D6-AD77-E92C7502FB25}"/>
                </a:ext>
              </a:extLst>
            </p:cNvPr>
            <p:cNvSpPr txBox="1">
              <a:spLocks/>
            </p:cNvSpPr>
            <p:nvPr/>
          </p:nvSpPr>
          <p:spPr>
            <a:xfrm>
              <a:off x="12447334"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sp>
          <p:nvSpPr>
            <p:cNvPr id="24" name="Text Placeholder 15">
              <a:extLst>
                <a:ext uri="{FF2B5EF4-FFF2-40B4-BE49-F238E27FC236}">
                  <a16:creationId xmlns:a16="http://schemas.microsoft.com/office/drawing/2014/main" id="{7DFC0519-4DC1-C66F-485E-E0004ED7EAF7}"/>
                </a:ext>
              </a:extLst>
            </p:cNvPr>
            <p:cNvSpPr txBox="1">
              <a:spLocks/>
            </p:cNvSpPr>
            <p:nvPr/>
          </p:nvSpPr>
          <p:spPr>
            <a:xfrm>
              <a:off x="11424107"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a:t>
              </a:r>
            </a:p>
          </p:txBody>
        </p:sp>
        <p:sp>
          <p:nvSpPr>
            <p:cNvPr id="25" name="Text Placeholder 15">
              <a:extLst>
                <a:ext uri="{FF2B5EF4-FFF2-40B4-BE49-F238E27FC236}">
                  <a16:creationId xmlns:a16="http://schemas.microsoft.com/office/drawing/2014/main" id="{67C73770-ABFA-0AFF-F21E-05B02610023C}"/>
                </a:ext>
              </a:extLst>
            </p:cNvPr>
            <p:cNvSpPr txBox="1">
              <a:spLocks/>
            </p:cNvSpPr>
            <p:nvPr/>
          </p:nvSpPr>
          <p:spPr>
            <a:xfrm>
              <a:off x="10427955"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15</a:t>
              </a:r>
            </a:p>
          </p:txBody>
        </p:sp>
        <p:sp>
          <p:nvSpPr>
            <p:cNvPr id="26" name="Text Placeholder 15">
              <a:extLst>
                <a:ext uri="{FF2B5EF4-FFF2-40B4-BE49-F238E27FC236}">
                  <a16:creationId xmlns:a16="http://schemas.microsoft.com/office/drawing/2014/main" id="{01BA2593-63F9-66C0-CF2C-D9DB02FEDC9A}"/>
                </a:ext>
              </a:extLst>
            </p:cNvPr>
            <p:cNvSpPr txBox="1">
              <a:spLocks/>
            </p:cNvSpPr>
            <p:nvPr/>
          </p:nvSpPr>
          <p:spPr>
            <a:xfrm>
              <a:off x="9423562"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27" name="Text Placeholder 15">
              <a:extLst>
                <a:ext uri="{FF2B5EF4-FFF2-40B4-BE49-F238E27FC236}">
                  <a16:creationId xmlns:a16="http://schemas.microsoft.com/office/drawing/2014/main" id="{D4C5F131-64C8-219A-992A-19C70CE9D9AB}"/>
                </a:ext>
              </a:extLst>
            </p:cNvPr>
            <p:cNvSpPr txBox="1">
              <a:spLocks/>
            </p:cNvSpPr>
            <p:nvPr/>
          </p:nvSpPr>
          <p:spPr>
            <a:xfrm>
              <a:off x="8417884"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28" name="Text Placeholder 15">
              <a:extLst>
                <a:ext uri="{FF2B5EF4-FFF2-40B4-BE49-F238E27FC236}">
                  <a16:creationId xmlns:a16="http://schemas.microsoft.com/office/drawing/2014/main" id="{DC7D03C0-3E9E-794B-7876-7E02C6E2B645}"/>
                </a:ext>
              </a:extLst>
            </p:cNvPr>
            <p:cNvSpPr txBox="1">
              <a:spLocks/>
            </p:cNvSpPr>
            <p:nvPr/>
          </p:nvSpPr>
          <p:spPr>
            <a:xfrm>
              <a:off x="7422441" y="5991522"/>
              <a:ext cx="308481"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p:txBody>
        </p:sp>
        <p:grpSp>
          <p:nvGrpSpPr>
            <p:cNvPr id="49" name="Group 48">
              <a:extLst>
                <a:ext uri="{FF2B5EF4-FFF2-40B4-BE49-F238E27FC236}">
                  <a16:creationId xmlns:a16="http://schemas.microsoft.com/office/drawing/2014/main" id="{C18555D8-6A17-9DD2-F686-E020876BC177}"/>
                </a:ext>
              </a:extLst>
            </p:cNvPr>
            <p:cNvGrpSpPr/>
            <p:nvPr/>
          </p:nvGrpSpPr>
          <p:grpSpPr>
            <a:xfrm>
              <a:off x="10325977" y="2036872"/>
              <a:ext cx="2606904" cy="295702"/>
              <a:chOff x="9211552" y="341422"/>
              <a:chExt cx="2606904" cy="295702"/>
            </a:xfrm>
          </p:grpSpPr>
          <p:sp>
            <p:nvSpPr>
              <p:cNvPr id="50" name="Rectangle 49">
                <a:extLst>
                  <a:ext uri="{FF2B5EF4-FFF2-40B4-BE49-F238E27FC236}">
                    <a16:creationId xmlns:a16="http://schemas.microsoft.com/office/drawing/2014/main" id="{53B0B9B2-5349-B9AF-D487-2543341830D9}"/>
                  </a:ext>
                </a:extLst>
              </p:cNvPr>
              <p:cNvSpPr/>
              <p:nvPr/>
            </p:nvSpPr>
            <p:spPr>
              <a:xfrm flipV="1">
                <a:off x="10797438" y="411606"/>
                <a:ext cx="171092" cy="1662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51" name="Text Placeholder 15">
                <a:extLst>
                  <a:ext uri="{FF2B5EF4-FFF2-40B4-BE49-F238E27FC236}">
                    <a16:creationId xmlns:a16="http://schemas.microsoft.com/office/drawing/2014/main" id="{9D458D86-631C-7D14-D656-10D7AAF53817}"/>
                  </a:ext>
                </a:extLst>
              </p:cNvPr>
              <p:cNvSpPr txBox="1">
                <a:spLocks/>
              </p:cNvSpPr>
              <p:nvPr/>
            </p:nvSpPr>
            <p:spPr>
              <a:xfrm>
                <a:off x="11065837" y="341422"/>
                <a:ext cx="752619" cy="295702"/>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Nation</a:t>
                </a:r>
              </a:p>
            </p:txBody>
          </p:sp>
          <p:sp>
            <p:nvSpPr>
              <p:cNvPr id="52" name="Rectangle 51">
                <a:extLst>
                  <a:ext uri="{FF2B5EF4-FFF2-40B4-BE49-F238E27FC236}">
                    <a16:creationId xmlns:a16="http://schemas.microsoft.com/office/drawing/2014/main" id="{78962BD6-5F18-AD98-05FC-6CECAC1DC896}"/>
                  </a:ext>
                </a:extLst>
              </p:cNvPr>
              <p:cNvSpPr/>
              <p:nvPr/>
            </p:nvSpPr>
            <p:spPr>
              <a:xfrm flipV="1">
                <a:off x="9211552" y="411606"/>
                <a:ext cx="171092" cy="166260"/>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53" name="Text Placeholder 15">
                <a:extLst>
                  <a:ext uri="{FF2B5EF4-FFF2-40B4-BE49-F238E27FC236}">
                    <a16:creationId xmlns:a16="http://schemas.microsoft.com/office/drawing/2014/main" id="{86B5C420-5BD9-25FD-CD26-6AACF0D4EECC}"/>
                  </a:ext>
                </a:extLst>
              </p:cNvPr>
              <p:cNvSpPr txBox="1">
                <a:spLocks/>
              </p:cNvSpPr>
              <p:nvPr/>
            </p:nvSpPr>
            <p:spPr>
              <a:xfrm>
                <a:off x="9479951" y="341422"/>
                <a:ext cx="797790" cy="295702"/>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Region</a:t>
                </a:r>
              </a:p>
            </p:txBody>
          </p:sp>
        </p:grpSp>
        <p:sp>
          <p:nvSpPr>
            <p:cNvPr id="54" name="Text Placeholder 15">
              <a:extLst>
                <a:ext uri="{FF2B5EF4-FFF2-40B4-BE49-F238E27FC236}">
                  <a16:creationId xmlns:a16="http://schemas.microsoft.com/office/drawing/2014/main" id="{62404D45-711F-A510-823F-C4693815AC8E}"/>
                </a:ext>
              </a:extLst>
            </p:cNvPr>
            <p:cNvSpPr txBox="1">
              <a:spLocks/>
            </p:cNvSpPr>
            <p:nvPr/>
          </p:nvSpPr>
          <p:spPr>
            <a:xfrm>
              <a:off x="6472362" y="2912430"/>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South East</a:t>
              </a:r>
            </a:p>
          </p:txBody>
        </p:sp>
        <p:sp>
          <p:nvSpPr>
            <p:cNvPr id="56" name="Text Placeholder 15">
              <a:extLst>
                <a:ext uri="{FF2B5EF4-FFF2-40B4-BE49-F238E27FC236}">
                  <a16:creationId xmlns:a16="http://schemas.microsoft.com/office/drawing/2014/main" id="{2724AAF3-3B14-C8B0-BE4B-0808CA00322A}"/>
                </a:ext>
              </a:extLst>
            </p:cNvPr>
            <p:cNvSpPr txBox="1">
              <a:spLocks/>
            </p:cNvSpPr>
            <p:nvPr/>
          </p:nvSpPr>
          <p:spPr>
            <a:xfrm>
              <a:off x="6472362" y="3467020"/>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North West</a:t>
              </a:r>
            </a:p>
          </p:txBody>
        </p:sp>
        <p:sp>
          <p:nvSpPr>
            <p:cNvPr id="57" name="Text Placeholder 15">
              <a:extLst>
                <a:ext uri="{FF2B5EF4-FFF2-40B4-BE49-F238E27FC236}">
                  <a16:creationId xmlns:a16="http://schemas.microsoft.com/office/drawing/2014/main" id="{C441B527-7EF3-FD34-44D3-479D0E0D7B69}"/>
                </a:ext>
              </a:extLst>
            </p:cNvPr>
            <p:cNvSpPr txBox="1">
              <a:spLocks/>
            </p:cNvSpPr>
            <p:nvPr/>
          </p:nvSpPr>
          <p:spPr>
            <a:xfrm>
              <a:off x="6472362" y="3744315"/>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England &amp; Wales</a:t>
              </a:r>
            </a:p>
          </p:txBody>
        </p:sp>
        <p:sp>
          <p:nvSpPr>
            <p:cNvPr id="58" name="Text Placeholder 15">
              <a:extLst>
                <a:ext uri="{FF2B5EF4-FFF2-40B4-BE49-F238E27FC236}">
                  <a16:creationId xmlns:a16="http://schemas.microsoft.com/office/drawing/2014/main" id="{0AA609D4-807B-869A-9759-4F6A249B3AC2}"/>
                </a:ext>
              </a:extLst>
            </p:cNvPr>
            <p:cNvSpPr txBox="1">
              <a:spLocks/>
            </p:cNvSpPr>
            <p:nvPr/>
          </p:nvSpPr>
          <p:spPr>
            <a:xfrm>
              <a:off x="6472362" y="4021610"/>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East</a:t>
              </a:r>
            </a:p>
          </p:txBody>
        </p:sp>
        <p:sp>
          <p:nvSpPr>
            <p:cNvPr id="59" name="Text Placeholder 15">
              <a:extLst>
                <a:ext uri="{FF2B5EF4-FFF2-40B4-BE49-F238E27FC236}">
                  <a16:creationId xmlns:a16="http://schemas.microsoft.com/office/drawing/2014/main" id="{ABEF9326-1890-5D58-0A6B-0C288684F1D7}"/>
                </a:ext>
              </a:extLst>
            </p:cNvPr>
            <p:cNvSpPr txBox="1">
              <a:spLocks/>
            </p:cNvSpPr>
            <p:nvPr/>
          </p:nvSpPr>
          <p:spPr>
            <a:xfrm>
              <a:off x="6472362" y="4298905"/>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Yorks. &amp; Humber</a:t>
              </a:r>
            </a:p>
          </p:txBody>
        </p:sp>
        <p:sp>
          <p:nvSpPr>
            <p:cNvPr id="60" name="Text Placeholder 15">
              <a:extLst>
                <a:ext uri="{FF2B5EF4-FFF2-40B4-BE49-F238E27FC236}">
                  <a16:creationId xmlns:a16="http://schemas.microsoft.com/office/drawing/2014/main" id="{48D54085-B377-4C17-2F6B-484E443181FA}"/>
                </a:ext>
              </a:extLst>
            </p:cNvPr>
            <p:cNvSpPr txBox="1">
              <a:spLocks/>
            </p:cNvSpPr>
            <p:nvPr/>
          </p:nvSpPr>
          <p:spPr>
            <a:xfrm>
              <a:off x="6472362" y="4853495"/>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North East</a:t>
              </a:r>
            </a:p>
          </p:txBody>
        </p:sp>
        <p:sp>
          <p:nvSpPr>
            <p:cNvPr id="61" name="Text Placeholder 15">
              <a:extLst>
                <a:ext uri="{FF2B5EF4-FFF2-40B4-BE49-F238E27FC236}">
                  <a16:creationId xmlns:a16="http://schemas.microsoft.com/office/drawing/2014/main" id="{B304CBE9-BD06-B277-3419-916710263374}"/>
                </a:ext>
              </a:extLst>
            </p:cNvPr>
            <p:cNvSpPr txBox="1">
              <a:spLocks/>
            </p:cNvSpPr>
            <p:nvPr/>
          </p:nvSpPr>
          <p:spPr>
            <a:xfrm>
              <a:off x="6472362" y="5130790"/>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West Midlands</a:t>
              </a:r>
            </a:p>
          </p:txBody>
        </p:sp>
        <p:sp>
          <p:nvSpPr>
            <p:cNvPr id="62" name="Text Placeholder 15">
              <a:extLst>
                <a:ext uri="{FF2B5EF4-FFF2-40B4-BE49-F238E27FC236}">
                  <a16:creationId xmlns:a16="http://schemas.microsoft.com/office/drawing/2014/main" id="{F422A033-D8F0-9001-13ED-5ACCD20B238B}"/>
                </a:ext>
              </a:extLst>
            </p:cNvPr>
            <p:cNvSpPr txBox="1">
              <a:spLocks/>
            </p:cNvSpPr>
            <p:nvPr/>
          </p:nvSpPr>
          <p:spPr>
            <a:xfrm>
              <a:off x="6472362" y="5685383"/>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Wales</a:t>
              </a:r>
            </a:p>
          </p:txBody>
        </p:sp>
        <p:grpSp>
          <p:nvGrpSpPr>
            <p:cNvPr id="2057" name="Group 2056">
              <a:extLst>
                <a:ext uri="{FF2B5EF4-FFF2-40B4-BE49-F238E27FC236}">
                  <a16:creationId xmlns:a16="http://schemas.microsoft.com/office/drawing/2014/main" id="{03EDDAD3-47EA-21EE-FFAE-68E541D8802D}"/>
                </a:ext>
              </a:extLst>
            </p:cNvPr>
            <p:cNvGrpSpPr/>
            <p:nvPr/>
          </p:nvGrpSpPr>
          <p:grpSpPr>
            <a:xfrm>
              <a:off x="7560355" y="2520581"/>
              <a:ext cx="5041220" cy="3508744"/>
              <a:chOff x="7560355" y="2520581"/>
              <a:chExt cx="4042238" cy="3508744"/>
            </a:xfrm>
          </p:grpSpPr>
          <p:grpSp>
            <p:nvGrpSpPr>
              <p:cNvPr id="2056" name="Group 2055">
                <a:extLst>
                  <a:ext uri="{FF2B5EF4-FFF2-40B4-BE49-F238E27FC236}">
                    <a16:creationId xmlns:a16="http://schemas.microsoft.com/office/drawing/2014/main" id="{CD90A3EB-EADB-B8C8-E0BA-38D01ECC7605}"/>
                  </a:ext>
                </a:extLst>
              </p:cNvPr>
              <p:cNvGrpSpPr/>
              <p:nvPr/>
            </p:nvGrpSpPr>
            <p:grpSpPr>
              <a:xfrm>
                <a:off x="7560356" y="2520581"/>
                <a:ext cx="4042237" cy="3461118"/>
                <a:chOff x="7560356" y="2520581"/>
                <a:chExt cx="4042237" cy="3461118"/>
              </a:xfrm>
            </p:grpSpPr>
            <p:cxnSp>
              <p:nvCxnSpPr>
                <p:cNvPr id="14" name="Straight Connector 13">
                  <a:extLst>
                    <a:ext uri="{FF2B5EF4-FFF2-40B4-BE49-F238E27FC236}">
                      <a16:creationId xmlns:a16="http://schemas.microsoft.com/office/drawing/2014/main" id="{643C383C-C513-62A3-3E44-DA3A17C73D9C}"/>
                    </a:ext>
                  </a:extLst>
                </p:cNvPr>
                <p:cNvCxnSpPr>
                  <a:cxnSpLocks/>
                </p:cNvCxnSpPr>
                <p:nvPr/>
              </p:nvCxnSpPr>
              <p:spPr>
                <a:xfrm rot="5400000" flipH="1">
                  <a:off x="8255139"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9AC744-43FA-24CC-7666-5327DFC55216}"/>
                    </a:ext>
                  </a:extLst>
                </p:cNvPr>
                <p:cNvCxnSpPr>
                  <a:cxnSpLocks/>
                </p:cNvCxnSpPr>
                <p:nvPr/>
              </p:nvCxnSpPr>
              <p:spPr>
                <a:xfrm rot="5400000" flipH="1">
                  <a:off x="9063588"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DEB18D-0E60-9249-3D3C-870D7FF2F46C}"/>
                    </a:ext>
                  </a:extLst>
                </p:cNvPr>
                <p:cNvCxnSpPr>
                  <a:cxnSpLocks/>
                </p:cNvCxnSpPr>
                <p:nvPr/>
              </p:nvCxnSpPr>
              <p:spPr>
                <a:xfrm rot="5400000" flipH="1">
                  <a:off x="9872034"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038BCF-BD1B-ABAC-BD72-92EED0636FC4}"/>
                    </a:ext>
                  </a:extLst>
                </p:cNvPr>
                <p:cNvCxnSpPr>
                  <a:cxnSpLocks/>
                </p:cNvCxnSpPr>
                <p:nvPr/>
              </p:nvCxnSpPr>
              <p:spPr>
                <a:xfrm rot="5400000" flipH="1">
                  <a:off x="5829797"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87ACA46-6F16-4820-B415-4111693EB907}"/>
                    </a:ext>
                  </a:extLst>
                </p:cNvPr>
                <p:cNvCxnSpPr>
                  <a:cxnSpLocks/>
                </p:cNvCxnSpPr>
                <p:nvPr/>
              </p:nvCxnSpPr>
              <p:spPr>
                <a:xfrm rot="5400000" flipH="1">
                  <a:off x="6638244"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D8AF56-0092-6AB6-F1D0-FC287D2CFBDB}"/>
                    </a:ext>
                  </a:extLst>
                </p:cNvPr>
                <p:cNvCxnSpPr>
                  <a:cxnSpLocks/>
                </p:cNvCxnSpPr>
                <p:nvPr/>
              </p:nvCxnSpPr>
              <p:spPr>
                <a:xfrm rot="5400000" flipH="1">
                  <a:off x="7446692" y="4251140"/>
                  <a:ext cx="3461118"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3772287E-C220-C5B4-14A4-8048FC1DA3A5}"/>
                  </a:ext>
                </a:extLst>
              </p:cNvPr>
              <p:cNvGrpSpPr/>
              <p:nvPr/>
            </p:nvGrpSpPr>
            <p:grpSpPr>
              <a:xfrm>
                <a:off x="7560355" y="5972175"/>
                <a:ext cx="4042237" cy="57150"/>
                <a:chOff x="7861648" y="2650254"/>
                <a:chExt cx="1909302" cy="2877288"/>
              </a:xfrm>
            </p:grpSpPr>
            <p:cxnSp>
              <p:nvCxnSpPr>
                <p:cNvPr id="2048" name="Straight Connector 2047">
                  <a:extLst>
                    <a:ext uri="{FF2B5EF4-FFF2-40B4-BE49-F238E27FC236}">
                      <a16:creationId xmlns:a16="http://schemas.microsoft.com/office/drawing/2014/main" id="{AACBFC4E-2D8F-23BB-AE45-1E523233FFCD}"/>
                    </a:ext>
                  </a:extLst>
                </p:cNvPr>
                <p:cNvCxnSpPr>
                  <a:cxnSpLocks/>
                </p:cNvCxnSpPr>
                <p:nvPr/>
              </p:nvCxnSpPr>
              <p:spPr>
                <a:xfrm rot="5400000" flipH="1">
                  <a:off x="7568585"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9" name="Straight Connector 2048">
                  <a:extLst>
                    <a:ext uri="{FF2B5EF4-FFF2-40B4-BE49-F238E27FC236}">
                      <a16:creationId xmlns:a16="http://schemas.microsoft.com/office/drawing/2014/main" id="{9AB7D229-1301-F5A1-20AC-DC77B126AFC2}"/>
                    </a:ext>
                  </a:extLst>
                </p:cNvPr>
                <p:cNvCxnSpPr>
                  <a:cxnSpLocks/>
                </p:cNvCxnSpPr>
                <p:nvPr/>
              </p:nvCxnSpPr>
              <p:spPr>
                <a:xfrm rot="5400000" flipH="1">
                  <a:off x="7950446"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a:extLst>
                    <a:ext uri="{FF2B5EF4-FFF2-40B4-BE49-F238E27FC236}">
                      <a16:creationId xmlns:a16="http://schemas.microsoft.com/office/drawing/2014/main" id="{EFEECA50-1CA3-FF4D-A2BA-1B6AF6A20122}"/>
                    </a:ext>
                  </a:extLst>
                </p:cNvPr>
                <p:cNvCxnSpPr>
                  <a:cxnSpLocks/>
                </p:cNvCxnSpPr>
                <p:nvPr/>
              </p:nvCxnSpPr>
              <p:spPr>
                <a:xfrm rot="5400000" flipH="1">
                  <a:off x="8332306"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3" name="Straight Connector 2052">
                  <a:extLst>
                    <a:ext uri="{FF2B5EF4-FFF2-40B4-BE49-F238E27FC236}">
                      <a16:creationId xmlns:a16="http://schemas.microsoft.com/office/drawing/2014/main" id="{2FE7ED42-C835-76F3-4C6D-A575DB377972}"/>
                    </a:ext>
                  </a:extLst>
                </p:cNvPr>
                <p:cNvCxnSpPr>
                  <a:cxnSpLocks/>
                </p:cNvCxnSpPr>
                <p:nvPr/>
              </p:nvCxnSpPr>
              <p:spPr>
                <a:xfrm rot="5400000" flipH="1">
                  <a:off x="6423004"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4" name="Straight Connector 2053">
                  <a:extLst>
                    <a:ext uri="{FF2B5EF4-FFF2-40B4-BE49-F238E27FC236}">
                      <a16:creationId xmlns:a16="http://schemas.microsoft.com/office/drawing/2014/main" id="{1DDA7E4E-DCAD-764F-3C99-EE6707591BBE}"/>
                    </a:ext>
                  </a:extLst>
                </p:cNvPr>
                <p:cNvCxnSpPr>
                  <a:cxnSpLocks/>
                </p:cNvCxnSpPr>
                <p:nvPr/>
              </p:nvCxnSpPr>
              <p:spPr>
                <a:xfrm rot="5400000" flipH="1">
                  <a:off x="6804864"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5" name="Straight Connector 2054">
                  <a:extLst>
                    <a:ext uri="{FF2B5EF4-FFF2-40B4-BE49-F238E27FC236}">
                      <a16:creationId xmlns:a16="http://schemas.microsoft.com/office/drawing/2014/main" id="{F812E72A-8056-3127-0287-CC2810516A81}"/>
                    </a:ext>
                  </a:extLst>
                </p:cNvPr>
                <p:cNvCxnSpPr>
                  <a:cxnSpLocks/>
                </p:cNvCxnSpPr>
                <p:nvPr/>
              </p:nvCxnSpPr>
              <p:spPr>
                <a:xfrm rot="5400000" flipH="1">
                  <a:off x="7186725" y="4088898"/>
                  <a:ext cx="287728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058" name="Text Placeholder 15">
              <a:extLst>
                <a:ext uri="{FF2B5EF4-FFF2-40B4-BE49-F238E27FC236}">
                  <a16:creationId xmlns:a16="http://schemas.microsoft.com/office/drawing/2014/main" id="{F0C05128-2E80-226C-90FA-CB3C4338D9A3}"/>
                </a:ext>
              </a:extLst>
            </p:cNvPr>
            <p:cNvSpPr txBox="1">
              <a:spLocks/>
            </p:cNvSpPr>
            <p:nvPr/>
          </p:nvSpPr>
          <p:spPr>
            <a:xfrm>
              <a:off x="6472362" y="5408085"/>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East Midlands</a:t>
              </a:r>
            </a:p>
          </p:txBody>
        </p:sp>
        <p:sp>
          <p:nvSpPr>
            <p:cNvPr id="2059" name="Text Placeholder 15">
              <a:extLst>
                <a:ext uri="{FF2B5EF4-FFF2-40B4-BE49-F238E27FC236}">
                  <a16:creationId xmlns:a16="http://schemas.microsoft.com/office/drawing/2014/main" id="{14CFEAEB-C8E4-E50E-0D2B-4988A623EA06}"/>
                </a:ext>
              </a:extLst>
            </p:cNvPr>
            <p:cNvSpPr txBox="1">
              <a:spLocks/>
            </p:cNvSpPr>
            <p:nvPr/>
          </p:nvSpPr>
          <p:spPr>
            <a:xfrm>
              <a:off x="6472362" y="4576200"/>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South West</a:t>
              </a:r>
            </a:p>
          </p:txBody>
        </p:sp>
        <p:sp>
          <p:nvSpPr>
            <p:cNvPr id="2060" name="Text Placeholder 15">
              <a:extLst>
                <a:ext uri="{FF2B5EF4-FFF2-40B4-BE49-F238E27FC236}">
                  <a16:creationId xmlns:a16="http://schemas.microsoft.com/office/drawing/2014/main" id="{6E4758D0-9BFB-57CC-E25A-33905A6912D1}"/>
                </a:ext>
              </a:extLst>
            </p:cNvPr>
            <p:cNvSpPr txBox="1">
              <a:spLocks/>
            </p:cNvSpPr>
            <p:nvPr/>
          </p:nvSpPr>
          <p:spPr>
            <a:xfrm>
              <a:off x="6472362" y="3189725"/>
              <a:ext cx="793548" cy="20506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England</a:t>
              </a:r>
            </a:p>
          </p:txBody>
        </p:sp>
        <p:grpSp>
          <p:nvGrpSpPr>
            <p:cNvPr id="2065" name="Group 2064">
              <a:extLst>
                <a:ext uri="{FF2B5EF4-FFF2-40B4-BE49-F238E27FC236}">
                  <a16:creationId xmlns:a16="http://schemas.microsoft.com/office/drawing/2014/main" id="{0F34FDF7-FFF8-7996-7A16-51184B6D9B27}"/>
                </a:ext>
              </a:extLst>
            </p:cNvPr>
            <p:cNvGrpSpPr/>
            <p:nvPr/>
          </p:nvGrpSpPr>
          <p:grpSpPr>
            <a:xfrm>
              <a:off x="7559104" y="2644060"/>
              <a:ext cx="4498507" cy="3233038"/>
              <a:chOff x="7559104" y="2644060"/>
              <a:chExt cx="4498507" cy="1878060"/>
            </a:xfrm>
          </p:grpSpPr>
          <p:sp>
            <p:nvSpPr>
              <p:cNvPr id="29" name="Rectangle 28">
                <a:extLst>
                  <a:ext uri="{FF2B5EF4-FFF2-40B4-BE49-F238E27FC236}">
                    <a16:creationId xmlns:a16="http://schemas.microsoft.com/office/drawing/2014/main" id="{59D7DCFA-5DF3-2B03-243B-50A02D535905}"/>
                  </a:ext>
                </a:extLst>
              </p:cNvPr>
              <p:cNvSpPr/>
              <p:nvPr/>
            </p:nvSpPr>
            <p:spPr>
              <a:xfrm flipV="1">
                <a:off x="7559105" y="4415625"/>
                <a:ext cx="3061270"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5" name="Rectangle 44">
                <a:extLst>
                  <a:ext uri="{FF2B5EF4-FFF2-40B4-BE49-F238E27FC236}">
                    <a16:creationId xmlns:a16="http://schemas.microsoft.com/office/drawing/2014/main" id="{6D620612-10AB-03CE-7CBC-B29846007015}"/>
                  </a:ext>
                </a:extLst>
              </p:cNvPr>
              <p:cNvSpPr/>
              <p:nvPr/>
            </p:nvSpPr>
            <p:spPr>
              <a:xfrm flipV="1">
                <a:off x="7559106" y="3288264"/>
                <a:ext cx="3875050"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7" name="Rectangle 46">
                <a:extLst>
                  <a:ext uri="{FF2B5EF4-FFF2-40B4-BE49-F238E27FC236}">
                    <a16:creationId xmlns:a16="http://schemas.microsoft.com/office/drawing/2014/main" id="{F609F8C5-0C36-64AC-7298-AFF45B299D8B}"/>
                  </a:ext>
                </a:extLst>
              </p:cNvPr>
              <p:cNvSpPr/>
              <p:nvPr/>
            </p:nvSpPr>
            <p:spPr>
              <a:xfrm flipV="1">
                <a:off x="7559106" y="2966162"/>
                <a:ext cx="3912457" cy="10649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31" name="Rectangle 30">
                <a:extLst>
                  <a:ext uri="{FF2B5EF4-FFF2-40B4-BE49-F238E27FC236}">
                    <a16:creationId xmlns:a16="http://schemas.microsoft.com/office/drawing/2014/main" id="{FBE91A21-E19A-8FD4-08DE-2C59D76A0836}"/>
                  </a:ext>
                </a:extLst>
              </p:cNvPr>
              <p:cNvSpPr/>
              <p:nvPr/>
            </p:nvSpPr>
            <p:spPr>
              <a:xfrm flipV="1">
                <a:off x="7559107" y="3610366"/>
                <a:ext cx="3596573"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33" name="Rectangle 32">
                <a:extLst>
                  <a:ext uri="{FF2B5EF4-FFF2-40B4-BE49-F238E27FC236}">
                    <a16:creationId xmlns:a16="http://schemas.microsoft.com/office/drawing/2014/main" id="{0491989B-D9AF-2768-EDCE-1B1D50F58288}"/>
                  </a:ext>
                </a:extLst>
              </p:cNvPr>
              <p:cNvSpPr/>
              <p:nvPr/>
            </p:nvSpPr>
            <p:spPr>
              <a:xfrm flipV="1">
                <a:off x="7559104" y="3932468"/>
                <a:ext cx="3546699"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35" name="Rectangle 34">
                <a:extLst>
                  <a:ext uri="{FF2B5EF4-FFF2-40B4-BE49-F238E27FC236}">
                    <a16:creationId xmlns:a16="http://schemas.microsoft.com/office/drawing/2014/main" id="{52ED13FA-0C9E-01C6-BBA2-B0FBDD396B10}"/>
                  </a:ext>
                </a:extLst>
              </p:cNvPr>
              <p:cNvSpPr/>
              <p:nvPr/>
            </p:nvSpPr>
            <p:spPr>
              <a:xfrm flipV="1">
                <a:off x="7559106" y="4254570"/>
                <a:ext cx="3234970"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37" name="Rectangle 36">
                <a:extLst>
                  <a:ext uri="{FF2B5EF4-FFF2-40B4-BE49-F238E27FC236}">
                    <a16:creationId xmlns:a16="http://schemas.microsoft.com/office/drawing/2014/main" id="{034D52E7-168E-954A-939F-91CEA6594377}"/>
                  </a:ext>
                </a:extLst>
              </p:cNvPr>
              <p:cNvSpPr/>
              <p:nvPr/>
            </p:nvSpPr>
            <p:spPr>
              <a:xfrm flipV="1">
                <a:off x="7559107" y="3771417"/>
                <a:ext cx="3559166"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39" name="Rectangle 38">
                <a:extLst>
                  <a:ext uri="{FF2B5EF4-FFF2-40B4-BE49-F238E27FC236}">
                    <a16:creationId xmlns:a16="http://schemas.microsoft.com/office/drawing/2014/main" id="{5158E308-579D-CB2C-A765-26A31CCBBFC7}"/>
                  </a:ext>
                </a:extLst>
              </p:cNvPr>
              <p:cNvSpPr/>
              <p:nvPr/>
            </p:nvSpPr>
            <p:spPr>
              <a:xfrm flipV="1">
                <a:off x="7559105" y="3449315"/>
                <a:ext cx="3609043"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41" name="Rectangle 40">
                <a:extLst>
                  <a:ext uri="{FF2B5EF4-FFF2-40B4-BE49-F238E27FC236}">
                    <a16:creationId xmlns:a16="http://schemas.microsoft.com/office/drawing/2014/main" id="{E4BAAAB6-3035-0D85-32AD-6FB1EB71645C}"/>
                  </a:ext>
                </a:extLst>
              </p:cNvPr>
              <p:cNvSpPr/>
              <p:nvPr/>
            </p:nvSpPr>
            <p:spPr>
              <a:xfrm flipV="1">
                <a:off x="7559107" y="2644060"/>
                <a:ext cx="4498504"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43" name="Rectangle 42">
                <a:extLst>
                  <a:ext uri="{FF2B5EF4-FFF2-40B4-BE49-F238E27FC236}">
                    <a16:creationId xmlns:a16="http://schemas.microsoft.com/office/drawing/2014/main" id="{BD032A1F-4841-3D53-C41D-392C21D3B0E8}"/>
                  </a:ext>
                </a:extLst>
              </p:cNvPr>
              <p:cNvSpPr/>
              <p:nvPr/>
            </p:nvSpPr>
            <p:spPr>
              <a:xfrm flipV="1">
                <a:off x="7559104" y="3127213"/>
                <a:ext cx="3895833"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2061" name="Rectangle 2060">
                <a:extLst>
                  <a:ext uri="{FF2B5EF4-FFF2-40B4-BE49-F238E27FC236}">
                    <a16:creationId xmlns:a16="http://schemas.microsoft.com/office/drawing/2014/main" id="{4FD3232F-1094-7A79-CCBD-EF6A12AEA6F3}"/>
                  </a:ext>
                </a:extLst>
              </p:cNvPr>
              <p:cNvSpPr/>
              <p:nvPr/>
            </p:nvSpPr>
            <p:spPr>
              <a:xfrm flipV="1">
                <a:off x="7559106" y="4093519"/>
                <a:ext cx="3451101"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2062" name="Rectangle 2061">
                <a:extLst>
                  <a:ext uri="{FF2B5EF4-FFF2-40B4-BE49-F238E27FC236}">
                    <a16:creationId xmlns:a16="http://schemas.microsoft.com/office/drawing/2014/main" id="{8C167CEB-F227-852D-735D-F5B741B9BE50}"/>
                  </a:ext>
                </a:extLst>
              </p:cNvPr>
              <p:cNvSpPr/>
              <p:nvPr/>
            </p:nvSpPr>
            <p:spPr>
              <a:xfrm flipV="1">
                <a:off x="7559107" y="2805111"/>
                <a:ext cx="3954020" cy="10649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grpSp>
      </p:grpSp>
      <p:grpSp>
        <p:nvGrpSpPr>
          <p:cNvPr id="32" name="Group 31">
            <a:extLst>
              <a:ext uri="{FF2B5EF4-FFF2-40B4-BE49-F238E27FC236}">
                <a16:creationId xmlns:a16="http://schemas.microsoft.com/office/drawing/2014/main" id="{98C9D275-025D-6966-E226-5AECD74BAB78}"/>
              </a:ext>
            </a:extLst>
          </p:cNvPr>
          <p:cNvGrpSpPr/>
          <p:nvPr/>
        </p:nvGrpSpPr>
        <p:grpSpPr>
          <a:xfrm>
            <a:off x="719137" y="2362199"/>
            <a:ext cx="5062539" cy="3262983"/>
            <a:chOff x="719137" y="2852067"/>
            <a:chExt cx="5062539" cy="3262983"/>
          </a:xfrm>
        </p:grpSpPr>
        <p:sp>
          <p:nvSpPr>
            <p:cNvPr id="34" name="Content Placeholder 3">
              <a:extLst>
                <a:ext uri="{FF2B5EF4-FFF2-40B4-BE49-F238E27FC236}">
                  <a16:creationId xmlns:a16="http://schemas.microsoft.com/office/drawing/2014/main" id="{49DF0B7B-756D-6CB1-C17F-1DABF375227E}"/>
                </a:ext>
              </a:extLst>
            </p:cNvPr>
            <p:cNvSpPr txBox="1">
              <a:spLocks/>
            </p:cNvSpPr>
            <p:nvPr/>
          </p:nvSpPr>
          <p:spPr>
            <a:xfrm>
              <a:off x="719140" y="2852067"/>
              <a:ext cx="5062536" cy="548358"/>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a:spcAft>
                  <a:spcPts val="300"/>
                </a:spcAft>
              </a:pPr>
              <a:r>
                <a:rPr lang="en-GB" dirty="0"/>
                <a:t>Figure 5</a:t>
              </a:r>
            </a:p>
            <a:p>
              <a:r>
                <a:rPr lang="en-GB" b="0" i="1" dirty="0"/>
                <a:t>Percentage change in rateable value between 2023 and 2026 rating lists by region and nation, England and Wales, all sectors</a:t>
              </a:r>
            </a:p>
          </p:txBody>
        </p:sp>
        <p:sp>
          <p:nvSpPr>
            <p:cNvPr id="36" name="Content Placeholder 3">
              <a:extLst>
                <a:ext uri="{FF2B5EF4-FFF2-40B4-BE49-F238E27FC236}">
                  <a16:creationId xmlns:a16="http://schemas.microsoft.com/office/drawing/2014/main" id="{7CAE433F-1A36-C410-A342-2F4E2991C0F7}"/>
                </a:ext>
              </a:extLst>
            </p:cNvPr>
            <p:cNvSpPr txBox="1">
              <a:spLocks/>
            </p:cNvSpPr>
            <p:nvPr/>
          </p:nvSpPr>
          <p:spPr>
            <a:xfrm>
              <a:off x="719139" y="5876925"/>
              <a:ext cx="4900611" cy="238125"/>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pPr lvl="1"/>
              <a:r>
                <a:rPr lang="en-GB" sz="1200" i="1" dirty="0"/>
                <a:t>Source: NDR Revaluation 2026 draft list (Table RVL_1_1) </a:t>
              </a:r>
              <a:endParaRPr lang="en-US" dirty="0"/>
            </a:p>
          </p:txBody>
        </p:sp>
        <p:sp>
          <p:nvSpPr>
            <p:cNvPr id="38" name="Content Placeholder 3">
              <a:extLst>
                <a:ext uri="{FF2B5EF4-FFF2-40B4-BE49-F238E27FC236}">
                  <a16:creationId xmlns:a16="http://schemas.microsoft.com/office/drawing/2014/main" id="{0AE2271D-80B3-AA2E-61C2-B808261DE03F}"/>
                </a:ext>
              </a:extLst>
            </p:cNvPr>
            <p:cNvSpPr txBox="1">
              <a:spLocks/>
            </p:cNvSpPr>
            <p:nvPr/>
          </p:nvSpPr>
          <p:spPr>
            <a:xfrm>
              <a:off x="719137" y="3894138"/>
              <a:ext cx="4843463" cy="668337"/>
            </a:xfrm>
            <a:prstGeom prst="rect">
              <a:avLst/>
            </a:prstGeom>
          </p:spPr>
          <p:txBody>
            <a:bodyPr lIns="0" tIns="0" rIns="0" bIns="0"/>
            <a:lstStyle>
              <a:lvl1pPr marL="0" indent="0" algn="l" defTabSz="1149401" rtl="0" eaLnBrk="1" latinLnBrk="0" hangingPunct="1">
                <a:lnSpc>
                  <a:spcPct val="110000"/>
                </a:lnSpc>
                <a:spcBef>
                  <a:spcPts val="0"/>
                </a:spcBef>
                <a:spcAft>
                  <a:spcPts val="1200"/>
                </a:spcAft>
                <a:buFontTx/>
                <a:buNone/>
                <a:defRPr lang="en-GB" sz="1400" b="1" i="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1200"/>
                </a:spcAft>
                <a:buFontTx/>
                <a:buNone/>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accent4"/>
                </a:buClr>
                <a:buSzPct val="82000"/>
                <a:buFont typeface="Wingdings" panose="05000000000000000000" pitchFamily="2" charset="2"/>
                <a:buChar char="n"/>
                <a:defRPr lang="en-US"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accent4"/>
                </a:buClr>
                <a:buFont typeface="Arial" panose="020B0604020202020204" pitchFamily="34" charset="0"/>
                <a:buChar char="ꟷ"/>
                <a:def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GB" b="0" dirty="0"/>
                <a:t>Figure 5 shows the percentage change in rateable value between the 2023 rating list and the draft 2026 rating list for each region in England and Wales. The largest percentage change to rateable value was in London, at </a:t>
              </a:r>
              <a:r>
                <a:rPr lang="en-GB" dirty="0"/>
                <a:t>22.3%. </a:t>
              </a:r>
              <a:r>
                <a:rPr lang="en-GB" b="0" dirty="0"/>
                <a:t>The smallest change was Wales, at </a:t>
              </a:r>
              <a:r>
                <a:rPr lang="en-GB" dirty="0"/>
                <a:t>15.2%. </a:t>
              </a:r>
              <a:r>
                <a:rPr lang="en-GB" b="0" dirty="0"/>
                <a:t>The region in England with the smallest change was East Midlands, at </a:t>
              </a:r>
              <a:r>
                <a:rPr lang="en-GB" dirty="0"/>
                <a:t>16.0%. </a:t>
              </a:r>
            </a:p>
          </p:txBody>
        </p:sp>
      </p:grpSp>
      <p:sp>
        <p:nvSpPr>
          <p:cNvPr id="40" name="Text Placeholder 12">
            <a:extLst>
              <a:ext uri="{FF2B5EF4-FFF2-40B4-BE49-F238E27FC236}">
                <a16:creationId xmlns:a16="http://schemas.microsoft.com/office/drawing/2014/main" id="{8952AA4E-7ED9-1B20-93DD-63A8296148FA}"/>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REVALUATION – DRAFT LIST HEADLINES AND BUDGET UPDATE</a:t>
            </a:r>
          </a:p>
        </p:txBody>
      </p:sp>
    </p:spTree>
    <p:extLst>
      <p:ext uri="{BB962C8B-B14F-4D97-AF65-F5344CB8AC3E}">
        <p14:creationId xmlns:p14="http://schemas.microsoft.com/office/powerpoint/2010/main" val="178355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6610-D53C-EF02-6D49-AB0EAFD3FBFA}"/>
              </a:ext>
            </a:extLst>
          </p:cNvPr>
          <p:cNvSpPr>
            <a:spLocks noGrp="1"/>
          </p:cNvSpPr>
          <p:nvPr>
            <p:ph type="title"/>
          </p:nvPr>
        </p:nvSpPr>
        <p:spPr>
          <a:xfrm>
            <a:off x="719139" y="719138"/>
            <a:ext cx="11882437" cy="500062"/>
          </a:xfrm>
          <a:prstGeom prst="rect">
            <a:avLst/>
          </a:prstGeom>
        </p:spPr>
        <p:txBody>
          <a:bodyPr/>
          <a:lstStyle/>
          <a:p>
            <a:r>
              <a:rPr lang="en-US" dirty="0"/>
              <a:t>New multipliers (England only)</a:t>
            </a:r>
            <a:endParaRPr lang="en-GB" dirty="0"/>
          </a:p>
        </p:txBody>
      </p:sp>
      <p:graphicFrame>
        <p:nvGraphicFramePr>
          <p:cNvPr id="3" name="Table 2">
            <a:extLst>
              <a:ext uri="{FF2B5EF4-FFF2-40B4-BE49-F238E27FC236}">
                <a16:creationId xmlns:a16="http://schemas.microsoft.com/office/drawing/2014/main" id="{4B164F5A-9B17-9444-4644-8C554B8E2A18}"/>
              </a:ext>
            </a:extLst>
          </p:cNvPr>
          <p:cNvGraphicFramePr>
            <a:graphicFrameLocks noGrp="1"/>
          </p:cNvGraphicFramePr>
          <p:nvPr>
            <p:extLst>
              <p:ext uri="{D42A27DB-BD31-4B8C-83A1-F6EECF244321}">
                <p14:modId xmlns:p14="http://schemas.microsoft.com/office/powerpoint/2010/main" val="2222609868"/>
              </p:ext>
            </p:extLst>
          </p:nvPr>
        </p:nvGraphicFramePr>
        <p:xfrm>
          <a:off x="719137" y="1800225"/>
          <a:ext cx="11882436" cy="4324128"/>
        </p:xfrm>
        <a:graphic>
          <a:graphicData uri="http://schemas.openxmlformats.org/drawingml/2006/table">
            <a:tbl>
              <a:tblPr bandRow="1">
                <a:tableStyleId>{5C22544A-7EE6-4342-B048-85BDC9FD1C3A}</a:tableStyleId>
              </a:tblPr>
              <a:tblGrid>
                <a:gridCol w="2970609">
                  <a:extLst>
                    <a:ext uri="{9D8B030D-6E8A-4147-A177-3AD203B41FA5}">
                      <a16:colId xmlns:a16="http://schemas.microsoft.com/office/drawing/2014/main" val="4099675355"/>
                    </a:ext>
                  </a:extLst>
                </a:gridCol>
                <a:gridCol w="2970609">
                  <a:extLst>
                    <a:ext uri="{9D8B030D-6E8A-4147-A177-3AD203B41FA5}">
                      <a16:colId xmlns:a16="http://schemas.microsoft.com/office/drawing/2014/main" val="3389747408"/>
                    </a:ext>
                  </a:extLst>
                </a:gridCol>
                <a:gridCol w="2970609">
                  <a:extLst>
                    <a:ext uri="{9D8B030D-6E8A-4147-A177-3AD203B41FA5}">
                      <a16:colId xmlns:a16="http://schemas.microsoft.com/office/drawing/2014/main" val="640431612"/>
                    </a:ext>
                  </a:extLst>
                </a:gridCol>
                <a:gridCol w="2970609">
                  <a:extLst>
                    <a:ext uri="{9D8B030D-6E8A-4147-A177-3AD203B41FA5}">
                      <a16:colId xmlns:a16="http://schemas.microsoft.com/office/drawing/2014/main" val="626614001"/>
                    </a:ext>
                  </a:extLst>
                </a:gridCol>
              </a:tblGrid>
              <a:tr h="548368">
                <a:tc>
                  <a:txBody>
                    <a:bodyPr/>
                    <a:lstStyle/>
                    <a:p>
                      <a:pPr algn="ctr"/>
                      <a:endParaRPr lang="en-GB" sz="14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solidFill>
                  </a:tcPr>
                </a:tc>
                <a:tc>
                  <a:txBody>
                    <a:bodyPr/>
                    <a:lstStyle/>
                    <a:p>
                      <a:pPr algn="ct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2025/26</a:t>
                      </a:r>
                    </a:p>
                  </a:txBody>
                  <a:tcPr anchor="ctr">
                    <a:solidFill>
                      <a:schemeClr val="accent1"/>
                    </a:solidFill>
                  </a:tcPr>
                </a:tc>
                <a:tc>
                  <a:txBody>
                    <a:bodyPr/>
                    <a:lstStyle/>
                    <a:p>
                      <a:pPr algn="ct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2026 onwards</a:t>
                      </a:r>
                    </a:p>
                  </a:txBody>
                  <a:tcPr anchor="ctr">
                    <a:solidFill>
                      <a:schemeClr val="accent1"/>
                    </a:solidFill>
                  </a:tcPr>
                </a:tc>
                <a:tc>
                  <a:txBody>
                    <a:bodyPr/>
                    <a:lstStyle/>
                    <a:p>
                      <a:pPr algn="ct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With 1p TR Supplement</a:t>
                      </a:r>
                    </a:p>
                  </a:txBody>
                  <a:tcPr anchor="ctr">
                    <a:solidFill>
                      <a:schemeClr val="accent1"/>
                    </a:solidFill>
                  </a:tcPr>
                </a:tc>
                <a:extLst>
                  <a:ext uri="{0D108BD9-81ED-4DB2-BD59-A6C34878D82A}">
                    <a16:rowId xmlns:a16="http://schemas.microsoft.com/office/drawing/2014/main" val="2269567158"/>
                  </a:ext>
                </a:extLst>
              </a:tr>
              <a:tr h="755152">
                <a:tc>
                  <a:txBody>
                    <a:bodyPr/>
                    <a:lstStyle/>
                    <a:p>
                      <a:pPr algn="l"/>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Small Business Non-Domestic Rating Multiplier (RV &lt; £51,000)</a:t>
                      </a:r>
                    </a:p>
                  </a:txBody>
                  <a:tcPr anchor="ctr">
                    <a:solidFill>
                      <a:srgbClr val="017B9F">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0.499</a:t>
                      </a:r>
                    </a:p>
                  </a:txBody>
                  <a:tcPr anchor="ctr">
                    <a:solidFill>
                      <a:srgbClr val="017B9F">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0.432</a:t>
                      </a:r>
                    </a:p>
                  </a:txBody>
                  <a:tcPr anchor="ctr">
                    <a:solidFill>
                      <a:srgbClr val="017B9F">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0.442</a:t>
                      </a:r>
                    </a:p>
                  </a:txBody>
                  <a:tcPr anchor="ctr">
                    <a:solidFill>
                      <a:srgbClr val="017B9F">
                        <a:alpha val="39000"/>
                      </a:srgbClr>
                    </a:solidFill>
                  </a:tcPr>
                </a:tc>
                <a:extLst>
                  <a:ext uri="{0D108BD9-81ED-4DB2-BD59-A6C34878D82A}">
                    <a16:rowId xmlns:a16="http://schemas.microsoft.com/office/drawing/2014/main" val="1786479860"/>
                  </a:ext>
                </a:extLst>
              </a:tr>
              <a:tr h="755152">
                <a:tc>
                  <a:txBody>
                    <a:bodyPr/>
                    <a:lstStyle/>
                    <a:p>
                      <a:pPr marL="0" marR="0" lvl="0" indent="0" algn="l" defTabSz="1149401"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RHL Non-Domestic Multiplier (RV &lt; £51,000)</a:t>
                      </a:r>
                    </a:p>
                  </a:txBody>
                  <a:tcPr anchor="ctr">
                    <a:solidFill>
                      <a:srgbClr val="79BEDD">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nchor="ctr">
                    <a:solidFill>
                      <a:srgbClr val="79BEDD">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0.382</a:t>
                      </a:r>
                    </a:p>
                  </a:txBody>
                  <a:tcPr anchor="ctr">
                    <a:solidFill>
                      <a:srgbClr val="79BEDD">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0.392</a:t>
                      </a:r>
                    </a:p>
                  </a:txBody>
                  <a:tcPr anchor="ctr">
                    <a:solidFill>
                      <a:srgbClr val="79BEDD">
                        <a:alpha val="39000"/>
                      </a:srgbClr>
                    </a:solidFill>
                  </a:tcPr>
                </a:tc>
                <a:extLst>
                  <a:ext uri="{0D108BD9-81ED-4DB2-BD59-A6C34878D82A}">
                    <a16:rowId xmlns:a16="http://schemas.microsoft.com/office/drawing/2014/main" val="3542501259"/>
                  </a:ext>
                </a:extLst>
              </a:tr>
              <a:tr h="755152">
                <a:tc>
                  <a:txBody>
                    <a:bodyPr/>
                    <a:lstStyle/>
                    <a:p>
                      <a:pPr marL="0" marR="0" lvl="0" indent="0" algn="l" defTabSz="1149401"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RHL Non-Domestic Multiplier (RV &gt;= £51,000 to &lt;£500,000)</a:t>
                      </a:r>
                    </a:p>
                  </a:txBody>
                  <a:tcPr anchor="ctr">
                    <a:solidFill>
                      <a:srgbClr val="017B9F">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txBody>
                  <a:tcPr anchor="ctr">
                    <a:solidFill>
                      <a:srgbClr val="017B9F">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0.430</a:t>
                      </a:r>
                    </a:p>
                  </a:txBody>
                  <a:tcPr anchor="ctr">
                    <a:solidFill>
                      <a:srgbClr val="017B9F">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0.440</a:t>
                      </a:r>
                    </a:p>
                  </a:txBody>
                  <a:tcPr anchor="ctr">
                    <a:solidFill>
                      <a:srgbClr val="017B9F">
                        <a:alpha val="39000"/>
                      </a:srgbClr>
                    </a:solidFill>
                  </a:tcPr>
                </a:tc>
                <a:extLst>
                  <a:ext uri="{0D108BD9-81ED-4DB2-BD59-A6C34878D82A}">
                    <a16:rowId xmlns:a16="http://schemas.microsoft.com/office/drawing/2014/main" val="3744163470"/>
                  </a:ext>
                </a:extLst>
              </a:tr>
              <a:tr h="755152">
                <a:tc>
                  <a:txBody>
                    <a:bodyPr/>
                    <a:lstStyle/>
                    <a:p>
                      <a:pPr marL="0" marR="0" lvl="0" indent="0" algn="l" defTabSz="1149401"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RHL Non-Domestic Multiplier (RV &gt;= £51,000 to &lt;£500,000)</a:t>
                      </a:r>
                    </a:p>
                  </a:txBody>
                  <a:tcPr anchor="ctr">
                    <a:solidFill>
                      <a:srgbClr val="79BEDD">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0.555</a:t>
                      </a:r>
                    </a:p>
                  </a:txBody>
                  <a:tcPr anchor="ctr">
                    <a:solidFill>
                      <a:srgbClr val="79BEDD">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0.480</a:t>
                      </a:r>
                    </a:p>
                  </a:txBody>
                  <a:tcPr anchor="ctr">
                    <a:solidFill>
                      <a:srgbClr val="79BEDD">
                        <a:alpha val="39000"/>
                      </a:srgb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0.490</a:t>
                      </a:r>
                    </a:p>
                  </a:txBody>
                  <a:tcPr anchor="ctr">
                    <a:solidFill>
                      <a:srgbClr val="79BEDD">
                        <a:alpha val="39000"/>
                      </a:srgbClr>
                    </a:solidFill>
                  </a:tcPr>
                </a:tc>
                <a:extLst>
                  <a:ext uri="{0D108BD9-81ED-4DB2-BD59-A6C34878D82A}">
                    <a16:rowId xmlns:a16="http://schemas.microsoft.com/office/drawing/2014/main" val="999462966"/>
                  </a:ext>
                </a:extLst>
              </a:tr>
              <a:tr h="755152">
                <a:tc>
                  <a:txBody>
                    <a:bodyPr/>
                    <a:lstStyle/>
                    <a:p>
                      <a:pPr marL="0" marR="0" lvl="0" indent="0" algn="l" defTabSz="1149401"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Higher Multiplier </a:t>
                      </a:r>
                      <a:b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(RV &gt;= £500,000)</a:t>
                      </a:r>
                    </a:p>
                  </a:txBody>
                  <a:tcPr anchor="ctr">
                    <a:solidFill>
                      <a:schemeClr val="accent1">
                        <a:alpha val="39000"/>
                      </a:scheme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0.555</a:t>
                      </a:r>
                    </a:p>
                  </a:txBody>
                  <a:tcPr anchor="ctr">
                    <a:solidFill>
                      <a:schemeClr val="accent1">
                        <a:alpha val="39000"/>
                      </a:scheme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0.508</a:t>
                      </a:r>
                    </a:p>
                  </a:txBody>
                  <a:tcPr anchor="ctr">
                    <a:solidFill>
                      <a:schemeClr val="accent1">
                        <a:alpha val="39000"/>
                      </a:schemeClr>
                    </a:solidFill>
                  </a:tcPr>
                </a:tc>
                <a:tc>
                  <a:txBody>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0.518</a:t>
                      </a:r>
                    </a:p>
                  </a:txBody>
                  <a:tcPr anchor="ctr">
                    <a:solidFill>
                      <a:schemeClr val="accent1">
                        <a:alpha val="39000"/>
                      </a:schemeClr>
                    </a:solidFill>
                  </a:tcPr>
                </a:tc>
                <a:extLst>
                  <a:ext uri="{0D108BD9-81ED-4DB2-BD59-A6C34878D82A}">
                    <a16:rowId xmlns:a16="http://schemas.microsoft.com/office/drawing/2014/main" val="4275599911"/>
                  </a:ext>
                </a:extLst>
              </a:tr>
            </a:tbl>
          </a:graphicData>
        </a:graphic>
      </p:graphicFrame>
      <p:sp>
        <p:nvSpPr>
          <p:cNvPr id="4" name="Text Placeholder 12">
            <a:extLst>
              <a:ext uri="{FF2B5EF4-FFF2-40B4-BE49-F238E27FC236}">
                <a16:creationId xmlns:a16="http://schemas.microsoft.com/office/drawing/2014/main" id="{07B2958E-6BED-F1E2-48E7-0D7F2CF13140}"/>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REVALUATION – DRAFT LIST HEADLINES AND BUDGET UPDATE</a:t>
            </a:r>
          </a:p>
        </p:txBody>
      </p:sp>
    </p:spTree>
    <p:extLst>
      <p:ext uri="{BB962C8B-B14F-4D97-AF65-F5344CB8AC3E}">
        <p14:creationId xmlns:p14="http://schemas.microsoft.com/office/powerpoint/2010/main" val="385951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503F-D70B-4D11-BBD5-01E6B65BC97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4A58C5-E5F9-CB9C-9FC1-FCD5CAE9B59D}"/>
              </a:ext>
            </a:extLst>
          </p:cNvPr>
          <p:cNvSpPr>
            <a:spLocks noGrp="1"/>
          </p:cNvSpPr>
          <p:nvPr>
            <p:ph sz="quarter" idx="11"/>
          </p:nvPr>
        </p:nvSpPr>
        <p:spPr/>
        <p:txBody>
          <a:bodyPr/>
          <a:lstStyle/>
          <a:p>
            <a:r>
              <a:rPr lang="en-GB" sz="2000" dirty="0"/>
              <a:t>If your bill is increasing from 1 April 2026 to 31 March 2029</a:t>
            </a:r>
          </a:p>
        </p:txBody>
      </p:sp>
      <p:sp>
        <p:nvSpPr>
          <p:cNvPr id="2" name="Title 1">
            <a:extLst>
              <a:ext uri="{FF2B5EF4-FFF2-40B4-BE49-F238E27FC236}">
                <a16:creationId xmlns:a16="http://schemas.microsoft.com/office/drawing/2014/main" id="{461DB933-A0A1-C593-937A-F10706E0122C}"/>
              </a:ext>
            </a:extLst>
          </p:cNvPr>
          <p:cNvSpPr>
            <a:spLocks noGrp="1"/>
          </p:cNvSpPr>
          <p:nvPr>
            <p:ph type="title"/>
          </p:nvPr>
        </p:nvSpPr>
        <p:spPr>
          <a:xfrm>
            <a:off x="719139" y="719138"/>
            <a:ext cx="11882437" cy="500062"/>
          </a:xfrm>
        </p:spPr>
        <p:txBody>
          <a:bodyPr/>
          <a:lstStyle/>
          <a:p>
            <a:r>
              <a:rPr lang="en-US" dirty="0"/>
              <a:t>Transitional Relief</a:t>
            </a:r>
            <a:endParaRPr lang="en-GB" dirty="0"/>
          </a:p>
        </p:txBody>
      </p:sp>
      <p:graphicFrame>
        <p:nvGraphicFramePr>
          <p:cNvPr id="3" name="Table 2">
            <a:extLst>
              <a:ext uri="{FF2B5EF4-FFF2-40B4-BE49-F238E27FC236}">
                <a16:creationId xmlns:a16="http://schemas.microsoft.com/office/drawing/2014/main" id="{F1EB5C68-8406-22DC-EEE7-FB1D54AE4CB2}"/>
              </a:ext>
            </a:extLst>
          </p:cNvPr>
          <p:cNvGraphicFramePr>
            <a:graphicFrameLocks noGrp="1"/>
          </p:cNvGraphicFramePr>
          <p:nvPr>
            <p:extLst>
              <p:ext uri="{D42A27DB-BD31-4B8C-83A1-F6EECF244321}">
                <p14:modId xmlns:p14="http://schemas.microsoft.com/office/powerpoint/2010/main" val="561492763"/>
              </p:ext>
            </p:extLst>
          </p:nvPr>
        </p:nvGraphicFramePr>
        <p:xfrm>
          <a:off x="719137" y="2013847"/>
          <a:ext cx="11882436" cy="3546980"/>
        </p:xfrm>
        <a:graphic>
          <a:graphicData uri="http://schemas.openxmlformats.org/drawingml/2006/table">
            <a:tbl>
              <a:tblPr bandRow="1">
                <a:tableStyleId>{5C22544A-7EE6-4342-B048-85BDC9FD1C3A}</a:tableStyleId>
              </a:tblPr>
              <a:tblGrid>
                <a:gridCol w="2970609">
                  <a:extLst>
                    <a:ext uri="{9D8B030D-6E8A-4147-A177-3AD203B41FA5}">
                      <a16:colId xmlns:a16="http://schemas.microsoft.com/office/drawing/2014/main" val="4099675355"/>
                    </a:ext>
                  </a:extLst>
                </a:gridCol>
                <a:gridCol w="2970609">
                  <a:extLst>
                    <a:ext uri="{9D8B030D-6E8A-4147-A177-3AD203B41FA5}">
                      <a16:colId xmlns:a16="http://schemas.microsoft.com/office/drawing/2014/main" val="3389747408"/>
                    </a:ext>
                  </a:extLst>
                </a:gridCol>
                <a:gridCol w="2970609">
                  <a:extLst>
                    <a:ext uri="{9D8B030D-6E8A-4147-A177-3AD203B41FA5}">
                      <a16:colId xmlns:a16="http://schemas.microsoft.com/office/drawing/2014/main" val="640431612"/>
                    </a:ext>
                  </a:extLst>
                </a:gridCol>
                <a:gridCol w="2970609">
                  <a:extLst>
                    <a:ext uri="{9D8B030D-6E8A-4147-A177-3AD203B41FA5}">
                      <a16:colId xmlns:a16="http://schemas.microsoft.com/office/drawing/2014/main" val="626614001"/>
                    </a:ext>
                  </a:extLst>
                </a:gridCol>
              </a:tblGrid>
              <a:tr h="590765">
                <a:tc>
                  <a:txBody>
                    <a:bodyPr/>
                    <a:lstStyle/>
                    <a:p>
                      <a:pPr algn="ctr"/>
                      <a:endParaRPr lang="en-GB" sz="140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solidFill>
                      <a:schemeClr val="accent1"/>
                    </a:solidFill>
                  </a:tcPr>
                </a:tc>
                <a:tc>
                  <a:txBody>
                    <a:bodyPr/>
                    <a:lstStyle/>
                    <a:p>
                      <a:pPr algn="ct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2026 to 2027</a:t>
                      </a:r>
                    </a:p>
                  </a:txBody>
                  <a:tcPr anchor="ctr">
                    <a:solidFill>
                      <a:schemeClr val="accent1"/>
                    </a:solidFill>
                  </a:tcPr>
                </a:tc>
                <a:tc>
                  <a:txBody>
                    <a:bodyPr/>
                    <a:lstStyle/>
                    <a:p>
                      <a:pPr marL="0" marR="0" lvl="0" indent="0" algn="ctr" defTabSz="1149401"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2027 to 2028</a:t>
                      </a:r>
                    </a:p>
                  </a:txBody>
                  <a:tcPr anchor="ctr">
                    <a:solidFill>
                      <a:schemeClr val="accent1"/>
                    </a:solidFill>
                  </a:tcPr>
                </a:tc>
                <a:tc>
                  <a:txBody>
                    <a:bodyPr/>
                    <a:lstStyle/>
                    <a:p>
                      <a:pPr marL="0" marR="0" lvl="0" indent="0" algn="ctr" defTabSz="1149401"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2028 to 2029</a:t>
                      </a:r>
                    </a:p>
                  </a:txBody>
                  <a:tcPr anchor="ctr">
                    <a:solidFill>
                      <a:schemeClr val="accent1"/>
                    </a:solidFill>
                  </a:tcPr>
                </a:tc>
                <a:extLst>
                  <a:ext uri="{0D108BD9-81ED-4DB2-BD59-A6C34878D82A}">
                    <a16:rowId xmlns:a16="http://schemas.microsoft.com/office/drawing/2014/main" val="2269567158"/>
                  </a:ext>
                </a:extLst>
              </a:tr>
              <a:tr h="985405">
                <a:tc>
                  <a:txBody>
                    <a:bodyPr/>
                    <a:lstStyle/>
                    <a:p>
                      <a:pPr marL="0" marR="0" lvl="0" indent="0" algn="l" defTabSz="1149401"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Up to £20,000 </a:t>
                      </a:r>
                      <a:b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(£28,000 in London)</a:t>
                      </a:r>
                    </a:p>
                  </a:txBody>
                  <a:tcPr marL="180000" marR="190500" marT="0" marB="0" anchor="ctr">
                    <a:solidFill>
                      <a:srgbClr val="017B9F">
                        <a:alpha val="39000"/>
                      </a:srgbClr>
                    </a:solidFill>
                  </a:tcPr>
                </a:tc>
                <a:tc>
                  <a:txBody>
                    <a:bodyPr/>
                    <a:lstStyle/>
                    <a:p>
                      <a:pPr marL="0" marR="0" lvl="0" indent="0" algn="ctr" defTabSz="1149401"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a:txBody>
                  <a:tcPr marL="0" marR="190500" marT="0" marB="0" anchor="ctr">
                    <a:solidFill>
                      <a:srgbClr val="017B9F">
                        <a:alpha val="39000"/>
                      </a:srgbClr>
                    </a:solidFill>
                  </a:tcPr>
                </a:tc>
                <a:tc>
                  <a:txBody>
                    <a:bodyPr/>
                    <a:lstStyle/>
                    <a:p>
                      <a:pPr marL="0" marR="0" lvl="0" indent="0" algn="ctr" defTabSz="1149401" rtl="0" eaLnBrk="1" fontAlgn="auto" latinLnBrk="0" hangingPunct="1">
                        <a:lnSpc>
                          <a:spcPct val="100000"/>
                        </a:lnSpc>
                        <a:spcBef>
                          <a:spcPts val="0"/>
                        </a:spcBef>
                        <a:spcAft>
                          <a:spcPts val="0"/>
                        </a:spcAft>
                        <a:buClrTx/>
                        <a:buSzTx/>
                        <a:buFontTx/>
                        <a:buNone/>
                        <a:tabLst/>
                        <a:defRPr/>
                      </a:pPr>
                      <a:r>
                        <a:rPr lang="en-GB" sz="1400" kern="1200">
                          <a:solidFill>
                            <a:schemeClr val="bg1"/>
                          </a:solidFill>
                          <a:latin typeface="Open Sans" panose="020B0606030504020204" pitchFamily="34" charset="0"/>
                          <a:ea typeface="Open Sans" panose="020B0606030504020204" pitchFamily="34" charset="0"/>
                          <a:cs typeface="Open Sans" panose="020B0606030504020204" pitchFamily="34" charset="0"/>
                        </a:rPr>
                        <a:t>10% plus inflation</a:t>
                      </a:r>
                    </a:p>
                  </a:txBody>
                  <a:tcPr marL="0" marR="190500" marT="0" marB="0" anchor="ctr">
                    <a:solidFill>
                      <a:srgbClr val="017B9F">
                        <a:alpha val="39000"/>
                      </a:srgbClr>
                    </a:solidFill>
                  </a:tcPr>
                </a:tc>
                <a:tc>
                  <a:txBody>
                    <a:bodyPr/>
                    <a:lstStyle/>
                    <a:p>
                      <a:pPr marL="0" marR="0" lvl="0" indent="0" algn="ctr" defTabSz="1149401" rtl="0" eaLnBrk="1" fontAlgn="auto" latinLnBrk="0" hangingPunct="1">
                        <a:lnSpc>
                          <a:spcPct val="100000"/>
                        </a:lnSpc>
                        <a:spcBef>
                          <a:spcPts val="0"/>
                        </a:spcBef>
                        <a:spcAft>
                          <a:spcPts val="0"/>
                        </a:spcAft>
                        <a:buClrTx/>
                        <a:buSzTx/>
                        <a:buFontTx/>
                        <a:buNone/>
                        <a:tabLst/>
                        <a:defRPr/>
                      </a:pPr>
                      <a:r>
                        <a:rPr lang="en-GB" sz="1400" kern="1200">
                          <a:solidFill>
                            <a:schemeClr val="bg1"/>
                          </a:solidFill>
                          <a:latin typeface="Open Sans" panose="020B0606030504020204" pitchFamily="34" charset="0"/>
                          <a:ea typeface="Open Sans" panose="020B0606030504020204" pitchFamily="34" charset="0"/>
                          <a:cs typeface="Open Sans" panose="020B0606030504020204" pitchFamily="34" charset="0"/>
                        </a:rPr>
                        <a:t>25% plus inflation</a:t>
                      </a:r>
                    </a:p>
                  </a:txBody>
                  <a:tcPr marL="0" marR="0" marT="0" marB="0" anchor="ctr">
                    <a:solidFill>
                      <a:srgbClr val="017B9F">
                        <a:alpha val="39000"/>
                      </a:srgbClr>
                    </a:solidFill>
                  </a:tcPr>
                </a:tc>
                <a:extLst>
                  <a:ext uri="{0D108BD9-81ED-4DB2-BD59-A6C34878D82A}">
                    <a16:rowId xmlns:a16="http://schemas.microsoft.com/office/drawing/2014/main" val="1786479860"/>
                  </a:ext>
                </a:extLst>
              </a:tr>
              <a:tr h="985405">
                <a:tc>
                  <a:txBody>
                    <a:bodyPr/>
                    <a:lstStyle/>
                    <a:p>
                      <a:pPr marL="0" marR="0" lvl="0" indent="0" algn="l" defTabSz="1149401"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£20,001 (£28,001 in London) to £100,000</a:t>
                      </a:r>
                    </a:p>
                  </a:txBody>
                  <a:tcPr marL="180000" marR="190500" marT="0" marB="0" anchor="ctr">
                    <a:solidFill>
                      <a:srgbClr val="79BEDD">
                        <a:alpha val="39000"/>
                      </a:srgbClr>
                    </a:solidFill>
                  </a:tcPr>
                </a:tc>
                <a:tc>
                  <a:txBody>
                    <a:bodyPr/>
                    <a:lstStyle/>
                    <a:p>
                      <a:pPr marL="0" marR="0" lvl="0" indent="0" algn="ctr" defTabSz="1149401"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15%</a:t>
                      </a:r>
                    </a:p>
                  </a:txBody>
                  <a:tcPr marL="0" marR="190500" marT="0" marB="0" anchor="ctr">
                    <a:solidFill>
                      <a:srgbClr val="79BEDD">
                        <a:alpha val="39000"/>
                      </a:srgbClr>
                    </a:solidFill>
                  </a:tcPr>
                </a:tc>
                <a:tc>
                  <a:txBody>
                    <a:bodyPr/>
                    <a:lstStyle/>
                    <a:p>
                      <a:pPr marL="0" marR="0" lvl="0" indent="0" algn="ctr" defTabSz="1149401"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25% plus inflation</a:t>
                      </a:r>
                    </a:p>
                  </a:txBody>
                  <a:tcPr marL="0" marR="190500" marT="0" marB="0" anchor="ctr">
                    <a:solidFill>
                      <a:srgbClr val="79BEDD">
                        <a:alpha val="39000"/>
                      </a:srgbClr>
                    </a:solidFill>
                  </a:tcPr>
                </a:tc>
                <a:tc>
                  <a:txBody>
                    <a:bodyPr/>
                    <a:lstStyle/>
                    <a:p>
                      <a:pPr marL="0" marR="0" lvl="0" indent="0" algn="ctr" defTabSz="1149401" rtl="0" eaLnBrk="1" fontAlgn="auto" latinLnBrk="0" hangingPunct="1">
                        <a:lnSpc>
                          <a:spcPct val="100000"/>
                        </a:lnSpc>
                        <a:spcBef>
                          <a:spcPts val="0"/>
                        </a:spcBef>
                        <a:spcAft>
                          <a:spcPts val="0"/>
                        </a:spcAft>
                        <a:buClrTx/>
                        <a:buSzTx/>
                        <a:buFontTx/>
                        <a:buNone/>
                        <a:tabLst/>
                        <a:defRPr/>
                      </a:pPr>
                      <a:r>
                        <a:rPr lang="en-GB" sz="1400" kern="1200">
                          <a:solidFill>
                            <a:schemeClr val="bg1"/>
                          </a:solidFill>
                          <a:latin typeface="Open Sans" panose="020B0606030504020204" pitchFamily="34" charset="0"/>
                          <a:ea typeface="Open Sans" panose="020B0606030504020204" pitchFamily="34" charset="0"/>
                          <a:cs typeface="Open Sans" panose="020B0606030504020204" pitchFamily="34" charset="0"/>
                        </a:rPr>
                        <a:t>40% plus inflation</a:t>
                      </a:r>
                    </a:p>
                  </a:txBody>
                  <a:tcPr marL="0" marR="0" marT="0" marB="0" anchor="ctr">
                    <a:solidFill>
                      <a:srgbClr val="79BEDD">
                        <a:alpha val="39000"/>
                      </a:srgbClr>
                    </a:solidFill>
                  </a:tcPr>
                </a:tc>
                <a:extLst>
                  <a:ext uri="{0D108BD9-81ED-4DB2-BD59-A6C34878D82A}">
                    <a16:rowId xmlns:a16="http://schemas.microsoft.com/office/drawing/2014/main" val="3542501259"/>
                  </a:ext>
                </a:extLst>
              </a:tr>
              <a:tr h="985405">
                <a:tc>
                  <a:txBody>
                    <a:bodyPr/>
                    <a:lstStyle/>
                    <a:p>
                      <a:pPr marL="0" marR="0" lvl="0" indent="0" algn="l" defTabSz="1149401"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Over £100,000</a:t>
                      </a:r>
                    </a:p>
                  </a:txBody>
                  <a:tcPr marL="180000" marR="190500" marT="0" marB="0" anchor="ctr">
                    <a:solidFill>
                      <a:srgbClr val="017B9F">
                        <a:alpha val="39000"/>
                      </a:srgbClr>
                    </a:solidFill>
                  </a:tcPr>
                </a:tc>
                <a:tc>
                  <a:txBody>
                    <a:bodyPr/>
                    <a:lstStyle/>
                    <a:p>
                      <a:pPr marL="0" marR="0" lvl="0" indent="0" algn="ctr" defTabSz="1149401"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30%</a:t>
                      </a:r>
                    </a:p>
                  </a:txBody>
                  <a:tcPr marL="0" marR="190500" marT="0" marB="0" anchor="ctr">
                    <a:solidFill>
                      <a:srgbClr val="017B9F">
                        <a:alpha val="39000"/>
                      </a:srgbClr>
                    </a:solidFill>
                  </a:tcPr>
                </a:tc>
                <a:tc>
                  <a:txBody>
                    <a:bodyPr/>
                    <a:lstStyle/>
                    <a:p>
                      <a:pPr marL="0" marR="0" lvl="0" indent="0" algn="ctr" defTabSz="1149401"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25% plus inflation</a:t>
                      </a:r>
                    </a:p>
                  </a:txBody>
                  <a:tcPr marL="0" marR="190500" marT="0" marB="0" anchor="ctr">
                    <a:solidFill>
                      <a:srgbClr val="017B9F">
                        <a:alpha val="39000"/>
                      </a:srgbClr>
                    </a:solidFill>
                  </a:tcPr>
                </a:tc>
                <a:tc>
                  <a:txBody>
                    <a:bodyPr/>
                    <a:lstStyle/>
                    <a:p>
                      <a:pPr marL="0" marR="0" lvl="0" indent="0" algn="ctr" defTabSz="1149401"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25% plus inflation</a:t>
                      </a:r>
                    </a:p>
                  </a:txBody>
                  <a:tcPr marL="0" marR="0" marT="0" marB="0" anchor="ctr">
                    <a:solidFill>
                      <a:srgbClr val="017B9F">
                        <a:alpha val="39000"/>
                      </a:srgbClr>
                    </a:solidFill>
                  </a:tcPr>
                </a:tc>
                <a:extLst>
                  <a:ext uri="{0D108BD9-81ED-4DB2-BD59-A6C34878D82A}">
                    <a16:rowId xmlns:a16="http://schemas.microsoft.com/office/drawing/2014/main" val="3744163470"/>
                  </a:ext>
                </a:extLst>
              </a:tr>
            </a:tbl>
          </a:graphicData>
        </a:graphic>
      </p:graphicFrame>
      <p:sp>
        <p:nvSpPr>
          <p:cNvPr id="7" name="Text Placeholder 12">
            <a:extLst>
              <a:ext uri="{FF2B5EF4-FFF2-40B4-BE49-F238E27FC236}">
                <a16:creationId xmlns:a16="http://schemas.microsoft.com/office/drawing/2014/main" id="{74629DC0-BC9A-2939-E5DE-F371BE5B581D}"/>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REVALUATION – DRAFT LIST HEADLINES AND BUDGET UPDATE</a:t>
            </a:r>
          </a:p>
        </p:txBody>
      </p:sp>
    </p:spTree>
    <p:extLst>
      <p:ext uri="{BB962C8B-B14F-4D97-AF65-F5344CB8AC3E}">
        <p14:creationId xmlns:p14="http://schemas.microsoft.com/office/powerpoint/2010/main" val="124416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6D6561-A93D-BA08-EF4C-CC8857ED0E87}"/>
              </a:ext>
            </a:extLst>
          </p:cNvPr>
          <p:cNvPicPr>
            <a:picLocks noChangeAspect="1"/>
          </p:cNvPicPr>
          <p:nvPr/>
        </p:nvPicPr>
        <p:blipFill>
          <a:blip r:embed="rId2">
            <a:extLst>
              <a:ext uri="{28A0092B-C50C-407E-A947-70E740481C1C}">
                <a14:useLocalDpi xmlns:a14="http://schemas.microsoft.com/office/drawing/2010/main" val="0"/>
              </a:ext>
            </a:extLst>
          </a:blip>
          <a:srcRect b="2822"/>
          <a:stretch>
            <a:fillRect/>
          </a:stretch>
        </p:blipFill>
        <p:spPr>
          <a:xfrm>
            <a:off x="0" y="0"/>
            <a:ext cx="13334413" cy="7559675"/>
          </a:xfrm>
          <a:prstGeom prst="rect">
            <a:avLst/>
          </a:prstGeom>
        </p:spPr>
      </p:pic>
      <p:sp>
        <p:nvSpPr>
          <p:cNvPr id="2" name="Content Placeholder 1">
            <a:extLst>
              <a:ext uri="{FF2B5EF4-FFF2-40B4-BE49-F238E27FC236}">
                <a16:creationId xmlns:a16="http://schemas.microsoft.com/office/drawing/2014/main" id="{97055BD0-CF0F-667B-3B6E-56A6736419D3}"/>
              </a:ext>
            </a:extLst>
          </p:cNvPr>
          <p:cNvSpPr>
            <a:spLocks noGrp="1"/>
          </p:cNvSpPr>
          <p:nvPr>
            <p:ph sz="quarter" idx="10"/>
          </p:nvPr>
        </p:nvSpPr>
        <p:spPr/>
        <p:txBody>
          <a:bodyPr/>
          <a:lstStyle/>
          <a:p>
            <a:pPr lvl="2"/>
            <a:r>
              <a:rPr lang="en-GB" dirty="0"/>
              <a:t>Recent cases that may be of interest</a:t>
            </a:r>
          </a:p>
          <a:p>
            <a:pPr lvl="2"/>
            <a:endParaRPr lang="en-GB" dirty="0"/>
          </a:p>
          <a:p>
            <a:pPr lvl="2"/>
            <a:r>
              <a:rPr lang="en-GB" dirty="0"/>
              <a:t>Private Schools no longer entitled to mandatory relief 80% from 1 April 2025</a:t>
            </a:r>
          </a:p>
          <a:p>
            <a:pPr lvl="2"/>
            <a:endParaRPr lang="en-GB" dirty="0"/>
          </a:p>
          <a:p>
            <a:pPr lvl="2"/>
            <a:r>
              <a:rPr lang="en-GB" dirty="0"/>
              <a:t>London Borough of Merton Council v Nuffield Health [2023] UKSC 18 </a:t>
            </a:r>
          </a:p>
          <a:p>
            <a:pPr lvl="2"/>
            <a:endParaRPr lang="en-GB" dirty="0"/>
          </a:p>
          <a:p>
            <a:pPr lvl="2"/>
            <a:r>
              <a:rPr lang="en-GB" dirty="0"/>
              <a:t>Charities and Rates Mitigation – Scotland/Wales and England !</a:t>
            </a:r>
            <a:br>
              <a:rPr lang="en-GB" dirty="0"/>
            </a:br>
            <a:endParaRPr lang="en-GB" dirty="0"/>
          </a:p>
          <a:p>
            <a:pPr lvl="2"/>
            <a:r>
              <a:rPr lang="en-GB" dirty="0"/>
              <a:t>Business Rates and Investment Government Consultations 18</a:t>
            </a:r>
            <a:r>
              <a:rPr lang="en-GB" baseline="30000" dirty="0"/>
              <a:t>th</a:t>
            </a:r>
            <a:r>
              <a:rPr lang="en-GB" dirty="0"/>
              <a:t> February 2026</a:t>
            </a:r>
          </a:p>
        </p:txBody>
      </p:sp>
      <p:sp>
        <p:nvSpPr>
          <p:cNvPr id="4" name="Title 3">
            <a:extLst>
              <a:ext uri="{FF2B5EF4-FFF2-40B4-BE49-F238E27FC236}">
                <a16:creationId xmlns:a16="http://schemas.microsoft.com/office/drawing/2014/main" id="{8EB3DAD8-1FA3-30A7-40F7-1AC8AF9C185F}"/>
              </a:ext>
            </a:extLst>
          </p:cNvPr>
          <p:cNvSpPr>
            <a:spLocks noGrp="1"/>
          </p:cNvSpPr>
          <p:nvPr>
            <p:ph type="title"/>
          </p:nvPr>
        </p:nvSpPr>
        <p:spPr/>
        <p:txBody>
          <a:bodyPr/>
          <a:lstStyle/>
          <a:p>
            <a:pPr>
              <a:tabLst>
                <a:tab pos="1787525" algn="l"/>
              </a:tabLst>
            </a:pPr>
            <a:r>
              <a:rPr lang="en-US" dirty="0"/>
              <a:t>Specific issues for charities</a:t>
            </a:r>
            <a:endParaRPr lang="en-GB" dirty="0"/>
          </a:p>
        </p:txBody>
      </p:sp>
      <p:sp>
        <p:nvSpPr>
          <p:cNvPr id="5" name="Text Placeholder 12">
            <a:extLst>
              <a:ext uri="{FF2B5EF4-FFF2-40B4-BE49-F238E27FC236}">
                <a16:creationId xmlns:a16="http://schemas.microsoft.com/office/drawing/2014/main" id="{3A93FCBB-712A-1368-4CC9-A5B33B1440C3}"/>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SPECIFIC ISSUES FOR CHARITIES</a:t>
            </a:r>
          </a:p>
        </p:txBody>
      </p:sp>
      <p:sp>
        <p:nvSpPr>
          <p:cNvPr id="8" name="Text Placeholder 2">
            <a:extLst>
              <a:ext uri="{FF2B5EF4-FFF2-40B4-BE49-F238E27FC236}">
                <a16:creationId xmlns:a16="http://schemas.microsoft.com/office/drawing/2014/main" id="{5CFA920C-FB96-2336-490D-A8F245429784}"/>
              </a:ext>
            </a:extLst>
          </p:cNvPr>
          <p:cNvSpPr txBox="1">
            <a:spLocks/>
          </p:cNvSpPr>
          <p:nvPr/>
        </p:nvSpPr>
        <p:spPr>
          <a:xfrm>
            <a:off x="719137" y="7139377"/>
            <a:ext cx="4638675" cy="420297"/>
          </a:xfrm>
          <a:prstGeom prst="rect">
            <a:avLst/>
          </a:prstGeom>
        </p:spPr>
        <p:txBody>
          <a:bodyPr lIns="0" tIns="0" rIns="0" bIns="0" anchor="t"/>
          <a:lstStyle>
            <a:lvl1pPr marL="0" indent="0" algn="l" defTabSz="1007943" rtl="0" eaLnBrk="1" latinLnBrk="0" hangingPunct="1">
              <a:lnSpc>
                <a:spcPct val="90000"/>
              </a:lnSpc>
              <a:spcBef>
                <a:spcPts val="1102"/>
              </a:spcBef>
              <a:buFont typeface="Arial" panose="020B0604020202020204" pitchFamily="34" charset="0"/>
              <a:buNone/>
              <a:defRPr sz="3600" kern="1200">
                <a:solidFill>
                  <a:schemeClr val="bg1"/>
                </a:solidFill>
                <a:latin typeface="Arial Black" panose="020B0A04020102020204" pitchFamily="34" charset="0"/>
                <a:ea typeface="+mn-ea"/>
                <a:cs typeface="Arial" panose="020B0604020202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2646" kern="1200">
                <a:solidFill>
                  <a:schemeClr val="tx1"/>
                </a:solidFill>
                <a:latin typeface="Arial" panose="020B0604020202020204" pitchFamily="34" charset="0"/>
                <a:ea typeface="+mn-ea"/>
                <a:cs typeface="Arial" panose="020B0604020202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2205" kern="1200">
                <a:solidFill>
                  <a:schemeClr val="tx1"/>
                </a:solidFill>
                <a:latin typeface="Arial" panose="020B0604020202020204" pitchFamily="34" charset="0"/>
                <a:ea typeface="+mn-ea"/>
                <a:cs typeface="Arial" panose="020B0604020202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l">
              <a:lnSpc>
                <a:spcPct val="100000"/>
              </a:lnSpc>
              <a:spcBef>
                <a:spcPts val="0"/>
              </a:spcBef>
              <a:spcAft>
                <a:spcPts val="600"/>
              </a:spcAft>
            </a:pPr>
            <a:r>
              <a:rPr lang="en-GB" sz="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COLLIERS RATING | BUSINESS RATES FOR CHARITIES | </a:t>
            </a:r>
            <a:endParaRPr lang="en-US" sz="800" b="0" kern="12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 Placeholder 2">
            <a:extLst>
              <a:ext uri="{FF2B5EF4-FFF2-40B4-BE49-F238E27FC236}">
                <a16:creationId xmlns:a16="http://schemas.microsoft.com/office/drawing/2014/main" id="{5D0766C7-EC9B-4B49-CB86-9D31DF80E88B}"/>
              </a:ext>
            </a:extLst>
          </p:cNvPr>
          <p:cNvSpPr txBox="1">
            <a:spLocks/>
          </p:cNvSpPr>
          <p:nvPr/>
        </p:nvSpPr>
        <p:spPr>
          <a:xfrm>
            <a:off x="5195505" y="7138035"/>
            <a:ext cx="291783" cy="209243"/>
          </a:xfrm>
          <a:prstGeom prst="rect">
            <a:avLst/>
          </a:prstGeom>
        </p:spPr>
        <p:txBody>
          <a:bodyPr lIns="0" tIns="0" rIns="0" bIns="0" anchor="t"/>
          <a:lstStyle>
            <a:defPPr>
              <a:defRPr lang="en-US"/>
            </a:defPPr>
            <a:lvl1pPr indent="0" defTabSz="1007943">
              <a:lnSpc>
                <a:spcPct val="100000"/>
              </a:lnSpc>
              <a:spcBef>
                <a:spcPts val="0"/>
              </a:spcBef>
              <a:spcAft>
                <a:spcPts val="600"/>
              </a:spcAft>
              <a:buFont typeface="Arial" panose="020B0604020202020204" pitchFamily="34" charset="0"/>
              <a:buNone/>
              <a:defRPr sz="800" spc="30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03971" indent="0" defTabSz="1007943">
              <a:lnSpc>
                <a:spcPct val="90000"/>
              </a:lnSpc>
              <a:spcBef>
                <a:spcPts val="551"/>
              </a:spcBef>
              <a:buFont typeface="Arial" panose="020B0604020202020204" pitchFamily="34" charset="0"/>
              <a:buNone/>
              <a:defRPr sz="2646">
                <a:latin typeface="Arial" panose="020B0604020202020204" pitchFamily="34" charset="0"/>
                <a:cs typeface="Arial" panose="020B0604020202020204" pitchFamily="34" charset="0"/>
              </a:defRPr>
            </a:lvl2pPr>
            <a:lvl3pPr marL="1007943" indent="0" defTabSz="1007943">
              <a:lnSpc>
                <a:spcPct val="90000"/>
              </a:lnSpc>
              <a:spcBef>
                <a:spcPts val="551"/>
              </a:spcBef>
              <a:buFont typeface="Arial" panose="020B0604020202020204" pitchFamily="34" charset="0"/>
              <a:buNone/>
              <a:defRPr sz="2205">
                <a:latin typeface="Arial" panose="020B0604020202020204" pitchFamily="34" charset="0"/>
                <a:cs typeface="Arial" panose="020B0604020202020204" pitchFamily="34" charset="0"/>
              </a:defRPr>
            </a:lvl3pPr>
            <a:lvl4pPr marL="1511914" indent="0" defTabSz="1007943">
              <a:lnSpc>
                <a:spcPct val="90000"/>
              </a:lnSpc>
              <a:spcBef>
                <a:spcPts val="551"/>
              </a:spcBef>
              <a:buFont typeface="Arial" panose="020B0604020202020204" pitchFamily="34" charset="0"/>
              <a:buNone/>
              <a:defRPr sz="1984">
                <a:latin typeface="Arial" panose="020B0604020202020204" pitchFamily="34" charset="0"/>
                <a:cs typeface="Arial" panose="020B0604020202020204" pitchFamily="34" charset="0"/>
              </a:defRPr>
            </a:lvl4pPr>
            <a:lvl5pPr marL="2015886" indent="0" defTabSz="1007943">
              <a:lnSpc>
                <a:spcPct val="90000"/>
              </a:lnSpc>
              <a:spcBef>
                <a:spcPts val="551"/>
              </a:spcBef>
              <a:buFont typeface="Arial" panose="020B0604020202020204" pitchFamily="34" charset="0"/>
              <a:buNone/>
              <a:defRPr sz="1984">
                <a:latin typeface="Arial" panose="020B0604020202020204" pitchFamily="34" charset="0"/>
                <a:cs typeface="Arial" panose="020B0604020202020204" pitchFamily="34" charset="0"/>
              </a:defRPr>
            </a:lvl5pPr>
            <a:lvl6pPr marL="2771844" indent="-251986" defTabSz="1007943">
              <a:lnSpc>
                <a:spcPct val="90000"/>
              </a:lnSpc>
              <a:spcBef>
                <a:spcPts val="551"/>
              </a:spcBef>
              <a:buFont typeface="Arial" panose="020B0604020202020204" pitchFamily="34" charset="0"/>
              <a:buChar char="•"/>
              <a:defRPr sz="1984"/>
            </a:lvl6pPr>
            <a:lvl7pPr marL="3275815" indent="-251986" defTabSz="1007943">
              <a:lnSpc>
                <a:spcPct val="90000"/>
              </a:lnSpc>
              <a:spcBef>
                <a:spcPts val="551"/>
              </a:spcBef>
              <a:buFont typeface="Arial" panose="020B0604020202020204" pitchFamily="34" charset="0"/>
              <a:buChar char="•"/>
              <a:defRPr sz="1984"/>
            </a:lvl7pPr>
            <a:lvl8pPr marL="3779787" indent="-251986" defTabSz="1007943">
              <a:lnSpc>
                <a:spcPct val="90000"/>
              </a:lnSpc>
              <a:spcBef>
                <a:spcPts val="551"/>
              </a:spcBef>
              <a:buFont typeface="Arial" panose="020B0604020202020204" pitchFamily="34" charset="0"/>
              <a:buChar char="•"/>
              <a:defRPr sz="1984"/>
            </a:lvl8pPr>
            <a:lvl9pPr marL="4283758" indent="-251986" defTabSz="1007943">
              <a:lnSpc>
                <a:spcPct val="90000"/>
              </a:lnSpc>
              <a:spcBef>
                <a:spcPts val="551"/>
              </a:spcBef>
              <a:buFont typeface="Arial" panose="020B0604020202020204" pitchFamily="34" charset="0"/>
              <a:buChar char="•"/>
              <a:defRPr sz="1984"/>
            </a:lvl9pPr>
          </a:lstStyle>
          <a:p>
            <a:pPr lvl="0"/>
            <a:fld id="{D7D2ECCE-9BE0-4D8A-BBDB-38764459E435}" type="slidenum">
              <a:rPr lang="en-GB" smtClean="0">
                <a:solidFill>
                  <a:schemeClr val="bg1"/>
                </a:solidFill>
              </a:rPr>
              <a:pPr lvl="0"/>
              <a:t>18</a:t>
            </a:fld>
            <a:endParaRPr lang="en-US" dirty="0">
              <a:solidFill>
                <a:schemeClr val="bg1"/>
              </a:solidFill>
            </a:endParaRPr>
          </a:p>
        </p:txBody>
      </p:sp>
      <p:pic>
        <p:nvPicPr>
          <p:cNvPr id="10" name="Picture 9" descr="Logo&#10;&#10;Description automatically generated">
            <a:extLst>
              <a:ext uri="{FF2B5EF4-FFF2-40B4-BE49-F238E27FC236}">
                <a16:creationId xmlns:a16="http://schemas.microsoft.com/office/drawing/2014/main" id="{A5255B66-C022-AE92-B754-4675C7AFB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3554" y="625693"/>
            <a:ext cx="1116000" cy="623101"/>
          </a:xfrm>
          <a:prstGeom prst="rect">
            <a:avLst/>
          </a:prstGeom>
        </p:spPr>
      </p:pic>
    </p:spTree>
    <p:extLst>
      <p:ext uri="{BB962C8B-B14F-4D97-AF65-F5344CB8AC3E}">
        <p14:creationId xmlns:p14="http://schemas.microsoft.com/office/powerpoint/2010/main" val="291755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597A07B-11E4-B599-427D-26C59E053417}"/>
              </a:ext>
            </a:extLst>
          </p:cNvPr>
          <p:cNvPicPr>
            <a:picLocks noChangeAspect="1"/>
          </p:cNvPicPr>
          <p:nvPr/>
        </p:nvPicPr>
        <p:blipFill>
          <a:blip r:embed="rId2">
            <a:extLst>
              <a:ext uri="{28A0092B-C50C-407E-A947-70E740481C1C}">
                <a14:useLocalDpi xmlns:a14="http://schemas.microsoft.com/office/drawing/2010/main" val="0"/>
              </a:ext>
            </a:extLst>
          </a:blip>
          <a:srcRect b="2722"/>
          <a:stretch>
            <a:fillRect/>
          </a:stretch>
        </p:blipFill>
        <p:spPr>
          <a:xfrm>
            <a:off x="0" y="0"/>
            <a:ext cx="13320713" cy="7559675"/>
          </a:xfrm>
          <a:prstGeom prst="rect">
            <a:avLst/>
          </a:prstGeom>
        </p:spPr>
      </p:pic>
      <p:sp>
        <p:nvSpPr>
          <p:cNvPr id="2" name="Content Placeholder 1">
            <a:extLst>
              <a:ext uri="{FF2B5EF4-FFF2-40B4-BE49-F238E27FC236}">
                <a16:creationId xmlns:a16="http://schemas.microsoft.com/office/drawing/2014/main" id="{C484E359-3556-092F-B99A-F59EAB37DDB2}"/>
              </a:ext>
            </a:extLst>
          </p:cNvPr>
          <p:cNvSpPr>
            <a:spLocks noGrp="1"/>
          </p:cNvSpPr>
          <p:nvPr>
            <p:ph sz="quarter" idx="10"/>
          </p:nvPr>
        </p:nvSpPr>
        <p:spPr>
          <a:xfrm>
            <a:off x="719138" y="1863968"/>
            <a:ext cx="11882437" cy="4976569"/>
          </a:xfrm>
        </p:spPr>
        <p:txBody>
          <a:bodyPr/>
          <a:lstStyle/>
          <a:p>
            <a:pPr lvl="2"/>
            <a:r>
              <a:rPr lang="en-GB" dirty="0"/>
              <a:t>Business Rates in the UK  </a:t>
            </a:r>
          </a:p>
          <a:p>
            <a:pPr lvl="2"/>
            <a:endParaRPr lang="en-GB" dirty="0"/>
          </a:p>
          <a:p>
            <a:pPr lvl="2"/>
            <a:r>
              <a:rPr lang="en-GB" dirty="0"/>
              <a:t>18 months in how is it going ?</a:t>
            </a:r>
          </a:p>
          <a:p>
            <a:pPr lvl="2"/>
            <a:endParaRPr lang="en-GB" dirty="0"/>
          </a:p>
          <a:p>
            <a:pPr lvl="2"/>
            <a:r>
              <a:rPr lang="en-GB" dirty="0"/>
              <a:t>Revaluation – Draft list headlines and budget update</a:t>
            </a:r>
          </a:p>
          <a:p>
            <a:pPr lvl="2"/>
            <a:endParaRPr lang="en-GB" dirty="0"/>
          </a:p>
          <a:p>
            <a:pPr lvl="2"/>
            <a:r>
              <a:rPr lang="en-GB" dirty="0"/>
              <a:t>Issues specific to charities – recent cases</a:t>
            </a:r>
          </a:p>
          <a:p>
            <a:pPr lvl="2"/>
            <a:endParaRPr lang="en-GB" dirty="0"/>
          </a:p>
          <a:p>
            <a:pPr lvl="2"/>
            <a:r>
              <a:rPr lang="en-GB" dirty="0"/>
              <a:t>What to expect in the next 3 years </a:t>
            </a:r>
          </a:p>
          <a:p>
            <a:pPr lvl="2"/>
            <a:endParaRPr lang="en-GB" dirty="0"/>
          </a:p>
          <a:p>
            <a:pPr lvl="2"/>
            <a:r>
              <a:rPr lang="en-GB" dirty="0"/>
              <a:t>Questions</a:t>
            </a:r>
          </a:p>
        </p:txBody>
      </p:sp>
      <p:sp>
        <p:nvSpPr>
          <p:cNvPr id="4" name="Title 3">
            <a:extLst>
              <a:ext uri="{FF2B5EF4-FFF2-40B4-BE49-F238E27FC236}">
                <a16:creationId xmlns:a16="http://schemas.microsoft.com/office/drawing/2014/main" id="{5E4C181A-059E-88B7-7F45-4EA6D29F5D7E}"/>
              </a:ext>
            </a:extLst>
          </p:cNvPr>
          <p:cNvSpPr>
            <a:spLocks noGrp="1"/>
          </p:cNvSpPr>
          <p:nvPr>
            <p:ph type="title"/>
          </p:nvPr>
        </p:nvSpPr>
        <p:spPr>
          <a:xfrm>
            <a:off x="719139" y="719138"/>
            <a:ext cx="11882437" cy="500062"/>
          </a:xfrm>
        </p:spPr>
        <p:txBody>
          <a:bodyPr/>
          <a:lstStyle/>
          <a:p>
            <a:r>
              <a:rPr lang="en-GB" dirty="0"/>
              <a:t>Agenda</a:t>
            </a:r>
          </a:p>
        </p:txBody>
      </p:sp>
      <p:sp>
        <p:nvSpPr>
          <p:cNvPr id="13" name="Text Placeholder 2">
            <a:extLst>
              <a:ext uri="{FF2B5EF4-FFF2-40B4-BE49-F238E27FC236}">
                <a16:creationId xmlns:a16="http://schemas.microsoft.com/office/drawing/2014/main" id="{877F02AB-2292-D129-0787-2BD8CCEB2C5D}"/>
              </a:ext>
            </a:extLst>
          </p:cNvPr>
          <p:cNvSpPr txBox="1">
            <a:spLocks/>
          </p:cNvSpPr>
          <p:nvPr/>
        </p:nvSpPr>
        <p:spPr>
          <a:xfrm>
            <a:off x="719137" y="7139377"/>
            <a:ext cx="4638675" cy="420297"/>
          </a:xfrm>
          <a:prstGeom prst="rect">
            <a:avLst/>
          </a:prstGeom>
        </p:spPr>
        <p:txBody>
          <a:bodyPr lIns="0" tIns="0" rIns="0" bIns="0" anchor="t"/>
          <a:lstStyle>
            <a:lvl1pPr marL="0" indent="0" algn="l" defTabSz="1007943" rtl="0" eaLnBrk="1" latinLnBrk="0" hangingPunct="1">
              <a:lnSpc>
                <a:spcPct val="90000"/>
              </a:lnSpc>
              <a:spcBef>
                <a:spcPts val="1102"/>
              </a:spcBef>
              <a:buFont typeface="Arial" panose="020B0604020202020204" pitchFamily="34" charset="0"/>
              <a:buNone/>
              <a:defRPr sz="3600" kern="1200">
                <a:solidFill>
                  <a:schemeClr val="bg1"/>
                </a:solidFill>
                <a:latin typeface="Arial Black" panose="020B0A04020102020204" pitchFamily="34" charset="0"/>
                <a:ea typeface="+mn-ea"/>
                <a:cs typeface="Arial" panose="020B0604020202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2646" kern="1200">
                <a:solidFill>
                  <a:schemeClr val="tx1"/>
                </a:solidFill>
                <a:latin typeface="Arial" panose="020B0604020202020204" pitchFamily="34" charset="0"/>
                <a:ea typeface="+mn-ea"/>
                <a:cs typeface="Arial" panose="020B0604020202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2205" kern="1200">
                <a:solidFill>
                  <a:schemeClr val="tx1"/>
                </a:solidFill>
                <a:latin typeface="Arial" panose="020B0604020202020204" pitchFamily="34" charset="0"/>
                <a:ea typeface="+mn-ea"/>
                <a:cs typeface="Arial" panose="020B0604020202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l">
              <a:lnSpc>
                <a:spcPct val="100000"/>
              </a:lnSpc>
              <a:spcBef>
                <a:spcPts val="0"/>
              </a:spcBef>
              <a:spcAft>
                <a:spcPts val="600"/>
              </a:spcAft>
            </a:pPr>
            <a:r>
              <a:rPr lang="en-GB" sz="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COLLIERS RATING | BUSINESS RATES FOR CHARITIES | </a:t>
            </a:r>
            <a:endParaRPr lang="en-US" sz="800" b="0" kern="12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2">
            <a:extLst>
              <a:ext uri="{FF2B5EF4-FFF2-40B4-BE49-F238E27FC236}">
                <a16:creationId xmlns:a16="http://schemas.microsoft.com/office/drawing/2014/main" id="{8DBC1C01-C524-068E-4DAB-51C6EC872FE1}"/>
              </a:ext>
            </a:extLst>
          </p:cNvPr>
          <p:cNvSpPr txBox="1">
            <a:spLocks/>
          </p:cNvSpPr>
          <p:nvPr/>
        </p:nvSpPr>
        <p:spPr>
          <a:xfrm>
            <a:off x="5195505" y="7138035"/>
            <a:ext cx="291783" cy="209243"/>
          </a:xfrm>
          <a:prstGeom prst="rect">
            <a:avLst/>
          </a:prstGeom>
        </p:spPr>
        <p:txBody>
          <a:bodyPr lIns="0" tIns="0" rIns="0" bIns="0" anchor="t"/>
          <a:lstStyle>
            <a:defPPr>
              <a:defRPr lang="en-US"/>
            </a:defPPr>
            <a:lvl1pPr indent="0" defTabSz="1007943">
              <a:lnSpc>
                <a:spcPct val="100000"/>
              </a:lnSpc>
              <a:spcBef>
                <a:spcPts val="0"/>
              </a:spcBef>
              <a:spcAft>
                <a:spcPts val="600"/>
              </a:spcAft>
              <a:buFont typeface="Arial" panose="020B0604020202020204" pitchFamily="34" charset="0"/>
              <a:buNone/>
              <a:defRPr sz="800" spc="30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03971" indent="0" defTabSz="1007943">
              <a:lnSpc>
                <a:spcPct val="90000"/>
              </a:lnSpc>
              <a:spcBef>
                <a:spcPts val="551"/>
              </a:spcBef>
              <a:buFont typeface="Arial" panose="020B0604020202020204" pitchFamily="34" charset="0"/>
              <a:buNone/>
              <a:defRPr sz="2646">
                <a:latin typeface="Arial" panose="020B0604020202020204" pitchFamily="34" charset="0"/>
                <a:cs typeface="Arial" panose="020B0604020202020204" pitchFamily="34" charset="0"/>
              </a:defRPr>
            </a:lvl2pPr>
            <a:lvl3pPr marL="1007943" indent="0" defTabSz="1007943">
              <a:lnSpc>
                <a:spcPct val="90000"/>
              </a:lnSpc>
              <a:spcBef>
                <a:spcPts val="551"/>
              </a:spcBef>
              <a:buFont typeface="Arial" panose="020B0604020202020204" pitchFamily="34" charset="0"/>
              <a:buNone/>
              <a:defRPr sz="2205">
                <a:latin typeface="Arial" panose="020B0604020202020204" pitchFamily="34" charset="0"/>
                <a:cs typeface="Arial" panose="020B0604020202020204" pitchFamily="34" charset="0"/>
              </a:defRPr>
            </a:lvl3pPr>
            <a:lvl4pPr marL="1511914" indent="0" defTabSz="1007943">
              <a:lnSpc>
                <a:spcPct val="90000"/>
              </a:lnSpc>
              <a:spcBef>
                <a:spcPts val="551"/>
              </a:spcBef>
              <a:buFont typeface="Arial" panose="020B0604020202020204" pitchFamily="34" charset="0"/>
              <a:buNone/>
              <a:defRPr sz="1984">
                <a:latin typeface="Arial" panose="020B0604020202020204" pitchFamily="34" charset="0"/>
                <a:cs typeface="Arial" panose="020B0604020202020204" pitchFamily="34" charset="0"/>
              </a:defRPr>
            </a:lvl4pPr>
            <a:lvl5pPr marL="2015886" indent="0" defTabSz="1007943">
              <a:lnSpc>
                <a:spcPct val="90000"/>
              </a:lnSpc>
              <a:spcBef>
                <a:spcPts val="551"/>
              </a:spcBef>
              <a:buFont typeface="Arial" panose="020B0604020202020204" pitchFamily="34" charset="0"/>
              <a:buNone/>
              <a:defRPr sz="1984">
                <a:latin typeface="Arial" panose="020B0604020202020204" pitchFamily="34" charset="0"/>
                <a:cs typeface="Arial" panose="020B0604020202020204" pitchFamily="34" charset="0"/>
              </a:defRPr>
            </a:lvl5pPr>
            <a:lvl6pPr marL="2771844" indent="-251986" defTabSz="1007943">
              <a:lnSpc>
                <a:spcPct val="90000"/>
              </a:lnSpc>
              <a:spcBef>
                <a:spcPts val="551"/>
              </a:spcBef>
              <a:buFont typeface="Arial" panose="020B0604020202020204" pitchFamily="34" charset="0"/>
              <a:buChar char="•"/>
              <a:defRPr sz="1984"/>
            </a:lvl6pPr>
            <a:lvl7pPr marL="3275815" indent="-251986" defTabSz="1007943">
              <a:lnSpc>
                <a:spcPct val="90000"/>
              </a:lnSpc>
              <a:spcBef>
                <a:spcPts val="551"/>
              </a:spcBef>
              <a:buFont typeface="Arial" panose="020B0604020202020204" pitchFamily="34" charset="0"/>
              <a:buChar char="•"/>
              <a:defRPr sz="1984"/>
            </a:lvl7pPr>
            <a:lvl8pPr marL="3779787" indent="-251986" defTabSz="1007943">
              <a:lnSpc>
                <a:spcPct val="90000"/>
              </a:lnSpc>
              <a:spcBef>
                <a:spcPts val="551"/>
              </a:spcBef>
              <a:buFont typeface="Arial" panose="020B0604020202020204" pitchFamily="34" charset="0"/>
              <a:buChar char="•"/>
              <a:defRPr sz="1984"/>
            </a:lvl8pPr>
            <a:lvl9pPr marL="4283758" indent="-251986" defTabSz="1007943">
              <a:lnSpc>
                <a:spcPct val="90000"/>
              </a:lnSpc>
              <a:spcBef>
                <a:spcPts val="551"/>
              </a:spcBef>
              <a:buFont typeface="Arial" panose="020B0604020202020204" pitchFamily="34" charset="0"/>
              <a:buChar char="•"/>
              <a:defRPr sz="1984"/>
            </a:lvl9pPr>
          </a:lstStyle>
          <a:p>
            <a:pPr lvl="0"/>
            <a:fld id="{D7D2ECCE-9BE0-4D8A-BBDB-38764459E435}" type="slidenum">
              <a:rPr lang="en-GB" smtClean="0">
                <a:solidFill>
                  <a:schemeClr val="bg1"/>
                </a:solidFill>
              </a:rPr>
              <a:pPr lvl="0"/>
              <a:t>1</a:t>
            </a:fld>
            <a:endParaRPr lang="en-US" dirty="0">
              <a:solidFill>
                <a:schemeClr val="bg1"/>
              </a:solidFill>
            </a:endParaRPr>
          </a:p>
        </p:txBody>
      </p:sp>
      <p:pic>
        <p:nvPicPr>
          <p:cNvPr id="16" name="Picture 15" descr="Logo&#10;&#10;Description automatically generated">
            <a:extLst>
              <a:ext uri="{FF2B5EF4-FFF2-40B4-BE49-F238E27FC236}">
                <a16:creationId xmlns:a16="http://schemas.microsoft.com/office/drawing/2014/main" id="{F0C7F28E-4362-4EFB-BEE3-129B79A1E9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3554" y="625693"/>
            <a:ext cx="1116000" cy="623101"/>
          </a:xfrm>
          <a:prstGeom prst="rect">
            <a:avLst/>
          </a:prstGeom>
        </p:spPr>
      </p:pic>
    </p:spTree>
    <p:extLst>
      <p:ext uri="{BB962C8B-B14F-4D97-AF65-F5344CB8AC3E}">
        <p14:creationId xmlns:p14="http://schemas.microsoft.com/office/powerpoint/2010/main" val="4184396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034E89-6ABF-D22E-C756-697A465BAFB3}"/>
              </a:ext>
            </a:extLst>
          </p:cNvPr>
          <p:cNvPicPr>
            <a:picLocks noChangeAspect="1"/>
          </p:cNvPicPr>
          <p:nvPr/>
        </p:nvPicPr>
        <p:blipFill>
          <a:blip r:embed="rId2">
            <a:extLst>
              <a:ext uri="{28A0092B-C50C-407E-A947-70E740481C1C}">
                <a14:useLocalDpi xmlns:a14="http://schemas.microsoft.com/office/drawing/2010/main" val="0"/>
              </a:ext>
            </a:extLst>
          </a:blip>
          <a:srcRect b="2822"/>
          <a:stretch>
            <a:fillRect/>
          </a:stretch>
        </p:blipFill>
        <p:spPr>
          <a:xfrm>
            <a:off x="-13700" y="0"/>
            <a:ext cx="13334413" cy="7559675"/>
          </a:xfrm>
          <a:prstGeom prst="rect">
            <a:avLst/>
          </a:prstGeom>
        </p:spPr>
      </p:pic>
      <p:sp>
        <p:nvSpPr>
          <p:cNvPr id="14" name="Content Placeholder 13">
            <a:extLst>
              <a:ext uri="{FF2B5EF4-FFF2-40B4-BE49-F238E27FC236}">
                <a16:creationId xmlns:a16="http://schemas.microsoft.com/office/drawing/2014/main" id="{B5A973D4-E1DE-011B-26BF-0227CD63F122}"/>
              </a:ext>
            </a:extLst>
          </p:cNvPr>
          <p:cNvSpPr>
            <a:spLocks noGrp="1"/>
          </p:cNvSpPr>
          <p:nvPr>
            <p:ph sz="quarter" idx="10"/>
          </p:nvPr>
        </p:nvSpPr>
        <p:spPr>
          <a:xfrm>
            <a:off x="719138" y="2352674"/>
            <a:ext cx="11882437" cy="4487863"/>
          </a:xfrm>
        </p:spPr>
        <p:txBody>
          <a:bodyPr/>
          <a:lstStyle/>
          <a:p>
            <a:pPr lvl="2">
              <a:lnSpc>
                <a:spcPct val="150000"/>
              </a:lnSpc>
              <a:spcAft>
                <a:spcPts val="1200"/>
              </a:spcAft>
            </a:pPr>
            <a:r>
              <a:rPr lang="en-US" sz="1800" dirty="0"/>
              <a:t>2023 Rating List has hardly started – Check, Challenge and Appeal</a:t>
            </a:r>
          </a:p>
          <a:p>
            <a:pPr lvl="2">
              <a:lnSpc>
                <a:spcPct val="150000"/>
              </a:lnSpc>
              <a:spcAft>
                <a:spcPts val="1200"/>
              </a:spcAft>
            </a:pPr>
            <a:r>
              <a:rPr lang="en-US" sz="1800" dirty="0"/>
              <a:t>2026 Draft List –  2 month window to influence</a:t>
            </a:r>
          </a:p>
          <a:p>
            <a:pPr lvl="2">
              <a:lnSpc>
                <a:spcPct val="150000"/>
              </a:lnSpc>
              <a:spcAft>
                <a:spcPts val="1200"/>
              </a:spcAft>
            </a:pPr>
            <a:r>
              <a:rPr lang="en-US" sz="1800" dirty="0"/>
              <a:t>Check the Rates Bill in March – lots of new multipliers ! </a:t>
            </a:r>
          </a:p>
          <a:p>
            <a:pPr lvl="2">
              <a:lnSpc>
                <a:spcPct val="150000"/>
              </a:lnSpc>
              <a:spcAft>
                <a:spcPts val="1200"/>
              </a:spcAft>
            </a:pPr>
            <a:r>
              <a:rPr lang="en-US" sz="1800" dirty="0"/>
              <a:t>2029 AVD is 16 months away</a:t>
            </a:r>
          </a:p>
          <a:p>
            <a:pPr lvl="2">
              <a:lnSpc>
                <a:spcPct val="150000"/>
              </a:lnSpc>
              <a:spcAft>
                <a:spcPts val="1200"/>
              </a:spcAft>
            </a:pPr>
            <a:r>
              <a:rPr lang="en-US" sz="1800" dirty="0"/>
              <a:t>Duty To Notify </a:t>
            </a:r>
          </a:p>
          <a:p>
            <a:pPr lvl="2">
              <a:lnSpc>
                <a:spcPct val="150000"/>
              </a:lnSpc>
              <a:spcAft>
                <a:spcPts val="1200"/>
              </a:spcAft>
            </a:pPr>
            <a:r>
              <a:rPr lang="en-US" sz="1800" dirty="0"/>
              <a:t>Rogue Agents – beware !</a:t>
            </a:r>
          </a:p>
          <a:p>
            <a:pPr lvl="2"/>
            <a:endParaRPr lang="en-GB" sz="1800" dirty="0"/>
          </a:p>
        </p:txBody>
      </p:sp>
      <p:sp>
        <p:nvSpPr>
          <p:cNvPr id="13" name="Title 12">
            <a:extLst>
              <a:ext uri="{FF2B5EF4-FFF2-40B4-BE49-F238E27FC236}">
                <a16:creationId xmlns:a16="http://schemas.microsoft.com/office/drawing/2014/main" id="{90A1F017-8778-4365-22A7-976564A4CD3A}"/>
              </a:ext>
            </a:extLst>
          </p:cNvPr>
          <p:cNvSpPr>
            <a:spLocks noGrp="1"/>
          </p:cNvSpPr>
          <p:nvPr>
            <p:ph type="title"/>
          </p:nvPr>
        </p:nvSpPr>
        <p:spPr>
          <a:xfrm>
            <a:off x="719140" y="719138"/>
            <a:ext cx="9863136" cy="1027776"/>
          </a:xfrm>
        </p:spPr>
        <p:txBody>
          <a:bodyPr/>
          <a:lstStyle/>
          <a:p>
            <a:r>
              <a:rPr lang="en-US" dirty="0"/>
              <a:t>What should ratepayers be preparing for and what actions do they need to take</a:t>
            </a:r>
            <a:endParaRPr lang="en-GB" dirty="0"/>
          </a:p>
        </p:txBody>
      </p:sp>
      <p:sp>
        <p:nvSpPr>
          <p:cNvPr id="2" name="Text Placeholder 12">
            <a:extLst>
              <a:ext uri="{FF2B5EF4-FFF2-40B4-BE49-F238E27FC236}">
                <a16:creationId xmlns:a16="http://schemas.microsoft.com/office/drawing/2014/main" id="{F2B0D58A-B3CE-2ECE-3B03-FFAA66A2A9DA}"/>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WHAT SHOULD YOU BE DOING IN THE NEXT FEW WEEKS / MONTHS </a:t>
            </a:r>
          </a:p>
        </p:txBody>
      </p:sp>
      <p:sp>
        <p:nvSpPr>
          <p:cNvPr id="5" name="Text Placeholder 2">
            <a:extLst>
              <a:ext uri="{FF2B5EF4-FFF2-40B4-BE49-F238E27FC236}">
                <a16:creationId xmlns:a16="http://schemas.microsoft.com/office/drawing/2014/main" id="{723CF4DB-B6AB-3C25-E3D1-C3F87AACA127}"/>
              </a:ext>
            </a:extLst>
          </p:cNvPr>
          <p:cNvSpPr txBox="1">
            <a:spLocks/>
          </p:cNvSpPr>
          <p:nvPr/>
        </p:nvSpPr>
        <p:spPr>
          <a:xfrm>
            <a:off x="719137" y="7139377"/>
            <a:ext cx="4638675" cy="420297"/>
          </a:xfrm>
          <a:prstGeom prst="rect">
            <a:avLst/>
          </a:prstGeom>
        </p:spPr>
        <p:txBody>
          <a:bodyPr lIns="0" tIns="0" rIns="0" bIns="0" anchor="t"/>
          <a:lstStyle>
            <a:lvl1pPr marL="0" indent="0" algn="l" defTabSz="1007943" rtl="0" eaLnBrk="1" latinLnBrk="0" hangingPunct="1">
              <a:lnSpc>
                <a:spcPct val="90000"/>
              </a:lnSpc>
              <a:spcBef>
                <a:spcPts val="1102"/>
              </a:spcBef>
              <a:buFont typeface="Arial" panose="020B0604020202020204" pitchFamily="34" charset="0"/>
              <a:buNone/>
              <a:defRPr sz="3600" kern="1200">
                <a:solidFill>
                  <a:schemeClr val="bg1"/>
                </a:solidFill>
                <a:latin typeface="Arial Black" panose="020B0A04020102020204" pitchFamily="34" charset="0"/>
                <a:ea typeface="+mn-ea"/>
                <a:cs typeface="Arial" panose="020B0604020202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2646" kern="1200">
                <a:solidFill>
                  <a:schemeClr val="tx1"/>
                </a:solidFill>
                <a:latin typeface="Arial" panose="020B0604020202020204" pitchFamily="34" charset="0"/>
                <a:ea typeface="+mn-ea"/>
                <a:cs typeface="Arial" panose="020B0604020202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2205" kern="1200">
                <a:solidFill>
                  <a:schemeClr val="tx1"/>
                </a:solidFill>
                <a:latin typeface="Arial" panose="020B0604020202020204" pitchFamily="34" charset="0"/>
                <a:ea typeface="+mn-ea"/>
                <a:cs typeface="Arial" panose="020B0604020202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l">
              <a:lnSpc>
                <a:spcPct val="100000"/>
              </a:lnSpc>
              <a:spcBef>
                <a:spcPts val="0"/>
              </a:spcBef>
              <a:spcAft>
                <a:spcPts val="600"/>
              </a:spcAft>
            </a:pPr>
            <a:r>
              <a:rPr lang="en-GB" sz="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COLLIERS RATING | BUSINESS RATES FOR CHARITIES | </a:t>
            </a:r>
            <a:endParaRPr lang="en-US" sz="800" b="0" kern="12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2">
            <a:extLst>
              <a:ext uri="{FF2B5EF4-FFF2-40B4-BE49-F238E27FC236}">
                <a16:creationId xmlns:a16="http://schemas.microsoft.com/office/drawing/2014/main" id="{83506643-FF28-37C6-25AF-4F5E868C8DD5}"/>
              </a:ext>
            </a:extLst>
          </p:cNvPr>
          <p:cNvSpPr txBox="1">
            <a:spLocks/>
          </p:cNvSpPr>
          <p:nvPr/>
        </p:nvSpPr>
        <p:spPr>
          <a:xfrm>
            <a:off x="5195505" y="7138035"/>
            <a:ext cx="291783" cy="209243"/>
          </a:xfrm>
          <a:prstGeom prst="rect">
            <a:avLst/>
          </a:prstGeom>
        </p:spPr>
        <p:txBody>
          <a:bodyPr lIns="0" tIns="0" rIns="0" bIns="0" anchor="t"/>
          <a:lstStyle>
            <a:defPPr>
              <a:defRPr lang="en-US"/>
            </a:defPPr>
            <a:lvl1pPr indent="0" defTabSz="1007943">
              <a:lnSpc>
                <a:spcPct val="100000"/>
              </a:lnSpc>
              <a:spcBef>
                <a:spcPts val="0"/>
              </a:spcBef>
              <a:spcAft>
                <a:spcPts val="600"/>
              </a:spcAft>
              <a:buFont typeface="Arial" panose="020B0604020202020204" pitchFamily="34" charset="0"/>
              <a:buNone/>
              <a:defRPr sz="800" spc="30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03971" indent="0" defTabSz="1007943">
              <a:lnSpc>
                <a:spcPct val="90000"/>
              </a:lnSpc>
              <a:spcBef>
                <a:spcPts val="551"/>
              </a:spcBef>
              <a:buFont typeface="Arial" panose="020B0604020202020204" pitchFamily="34" charset="0"/>
              <a:buNone/>
              <a:defRPr sz="2646">
                <a:latin typeface="Arial" panose="020B0604020202020204" pitchFamily="34" charset="0"/>
                <a:cs typeface="Arial" panose="020B0604020202020204" pitchFamily="34" charset="0"/>
              </a:defRPr>
            </a:lvl2pPr>
            <a:lvl3pPr marL="1007943" indent="0" defTabSz="1007943">
              <a:lnSpc>
                <a:spcPct val="90000"/>
              </a:lnSpc>
              <a:spcBef>
                <a:spcPts val="551"/>
              </a:spcBef>
              <a:buFont typeface="Arial" panose="020B0604020202020204" pitchFamily="34" charset="0"/>
              <a:buNone/>
              <a:defRPr sz="2205">
                <a:latin typeface="Arial" panose="020B0604020202020204" pitchFamily="34" charset="0"/>
                <a:cs typeface="Arial" panose="020B0604020202020204" pitchFamily="34" charset="0"/>
              </a:defRPr>
            </a:lvl3pPr>
            <a:lvl4pPr marL="1511914" indent="0" defTabSz="1007943">
              <a:lnSpc>
                <a:spcPct val="90000"/>
              </a:lnSpc>
              <a:spcBef>
                <a:spcPts val="551"/>
              </a:spcBef>
              <a:buFont typeface="Arial" panose="020B0604020202020204" pitchFamily="34" charset="0"/>
              <a:buNone/>
              <a:defRPr sz="1984">
                <a:latin typeface="Arial" panose="020B0604020202020204" pitchFamily="34" charset="0"/>
                <a:cs typeface="Arial" panose="020B0604020202020204" pitchFamily="34" charset="0"/>
              </a:defRPr>
            </a:lvl4pPr>
            <a:lvl5pPr marL="2015886" indent="0" defTabSz="1007943">
              <a:lnSpc>
                <a:spcPct val="90000"/>
              </a:lnSpc>
              <a:spcBef>
                <a:spcPts val="551"/>
              </a:spcBef>
              <a:buFont typeface="Arial" panose="020B0604020202020204" pitchFamily="34" charset="0"/>
              <a:buNone/>
              <a:defRPr sz="1984">
                <a:latin typeface="Arial" panose="020B0604020202020204" pitchFamily="34" charset="0"/>
                <a:cs typeface="Arial" panose="020B0604020202020204" pitchFamily="34" charset="0"/>
              </a:defRPr>
            </a:lvl5pPr>
            <a:lvl6pPr marL="2771844" indent="-251986" defTabSz="1007943">
              <a:lnSpc>
                <a:spcPct val="90000"/>
              </a:lnSpc>
              <a:spcBef>
                <a:spcPts val="551"/>
              </a:spcBef>
              <a:buFont typeface="Arial" panose="020B0604020202020204" pitchFamily="34" charset="0"/>
              <a:buChar char="•"/>
              <a:defRPr sz="1984"/>
            </a:lvl6pPr>
            <a:lvl7pPr marL="3275815" indent="-251986" defTabSz="1007943">
              <a:lnSpc>
                <a:spcPct val="90000"/>
              </a:lnSpc>
              <a:spcBef>
                <a:spcPts val="551"/>
              </a:spcBef>
              <a:buFont typeface="Arial" panose="020B0604020202020204" pitchFamily="34" charset="0"/>
              <a:buChar char="•"/>
              <a:defRPr sz="1984"/>
            </a:lvl7pPr>
            <a:lvl8pPr marL="3779787" indent="-251986" defTabSz="1007943">
              <a:lnSpc>
                <a:spcPct val="90000"/>
              </a:lnSpc>
              <a:spcBef>
                <a:spcPts val="551"/>
              </a:spcBef>
              <a:buFont typeface="Arial" panose="020B0604020202020204" pitchFamily="34" charset="0"/>
              <a:buChar char="•"/>
              <a:defRPr sz="1984"/>
            </a:lvl8pPr>
            <a:lvl9pPr marL="4283758" indent="-251986" defTabSz="1007943">
              <a:lnSpc>
                <a:spcPct val="90000"/>
              </a:lnSpc>
              <a:spcBef>
                <a:spcPts val="551"/>
              </a:spcBef>
              <a:buFont typeface="Arial" panose="020B0604020202020204" pitchFamily="34" charset="0"/>
              <a:buChar char="•"/>
              <a:defRPr sz="1984"/>
            </a:lvl9pPr>
          </a:lstStyle>
          <a:p>
            <a:pPr lvl="0"/>
            <a:fld id="{D7D2ECCE-9BE0-4D8A-BBDB-38764459E435}" type="slidenum">
              <a:rPr lang="en-GB" smtClean="0">
                <a:solidFill>
                  <a:schemeClr val="bg1"/>
                </a:solidFill>
              </a:rPr>
              <a:pPr lvl="0"/>
              <a:t>19</a:t>
            </a:fld>
            <a:endParaRPr lang="en-US" dirty="0">
              <a:solidFill>
                <a:schemeClr val="bg1"/>
              </a:solidFill>
            </a:endParaRPr>
          </a:p>
        </p:txBody>
      </p:sp>
      <p:pic>
        <p:nvPicPr>
          <p:cNvPr id="7" name="Picture 6" descr="Logo&#10;&#10;Description automatically generated">
            <a:extLst>
              <a:ext uri="{FF2B5EF4-FFF2-40B4-BE49-F238E27FC236}">
                <a16:creationId xmlns:a16="http://schemas.microsoft.com/office/drawing/2014/main" id="{ECAFA4C3-CB34-D239-AA68-1E3C650B1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3554" y="625693"/>
            <a:ext cx="1116000" cy="623101"/>
          </a:xfrm>
          <a:prstGeom prst="rect">
            <a:avLst/>
          </a:prstGeom>
        </p:spPr>
      </p:pic>
    </p:spTree>
    <p:extLst>
      <p:ext uri="{BB962C8B-B14F-4D97-AF65-F5344CB8AC3E}">
        <p14:creationId xmlns:p14="http://schemas.microsoft.com/office/powerpoint/2010/main" val="31734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3AC6A4-2787-D674-6ABB-FF9837C8D50D}"/>
              </a:ext>
            </a:extLst>
          </p:cNvPr>
          <p:cNvPicPr>
            <a:picLocks noChangeAspect="1"/>
          </p:cNvPicPr>
          <p:nvPr/>
        </p:nvPicPr>
        <p:blipFill>
          <a:blip r:embed="rId2">
            <a:extLst>
              <a:ext uri="{28A0092B-C50C-407E-A947-70E740481C1C}">
                <a14:useLocalDpi xmlns:a14="http://schemas.microsoft.com/office/drawing/2010/main" val="0"/>
              </a:ext>
            </a:extLst>
          </a:blip>
          <a:srcRect b="2722"/>
          <a:stretch>
            <a:fillRect/>
          </a:stretch>
        </p:blipFill>
        <p:spPr>
          <a:xfrm>
            <a:off x="0" y="0"/>
            <a:ext cx="13320713" cy="7559675"/>
          </a:xfrm>
          <a:prstGeom prst="rect">
            <a:avLst/>
          </a:prstGeom>
        </p:spPr>
      </p:pic>
      <p:sp>
        <p:nvSpPr>
          <p:cNvPr id="4" name="Title 3">
            <a:extLst>
              <a:ext uri="{FF2B5EF4-FFF2-40B4-BE49-F238E27FC236}">
                <a16:creationId xmlns:a16="http://schemas.microsoft.com/office/drawing/2014/main" id="{0B5FCA69-E22D-8F21-298E-3039A1EC7FAA}"/>
              </a:ext>
            </a:extLst>
          </p:cNvPr>
          <p:cNvSpPr>
            <a:spLocks noGrp="1"/>
          </p:cNvSpPr>
          <p:nvPr>
            <p:ph type="title"/>
          </p:nvPr>
        </p:nvSpPr>
        <p:spPr>
          <a:xfrm>
            <a:off x="719139" y="3176588"/>
            <a:ext cx="11882437" cy="500062"/>
          </a:xfrm>
          <a:prstGeom prst="rect">
            <a:avLst/>
          </a:prstGeom>
        </p:spPr>
        <p:txBody>
          <a:bodyPr/>
          <a:lstStyle/>
          <a:p>
            <a:r>
              <a:rPr lang="en-US" dirty="0"/>
              <a:t>Thank you</a:t>
            </a:r>
            <a:endParaRPr lang="en-GB" dirty="0"/>
          </a:p>
        </p:txBody>
      </p:sp>
      <p:sp>
        <p:nvSpPr>
          <p:cNvPr id="3" name="Text Placeholder 2">
            <a:extLst>
              <a:ext uri="{FF2B5EF4-FFF2-40B4-BE49-F238E27FC236}">
                <a16:creationId xmlns:a16="http://schemas.microsoft.com/office/drawing/2014/main" id="{0E9CB89C-CC77-F1EF-D94F-D948DAD5C89F}"/>
              </a:ext>
            </a:extLst>
          </p:cNvPr>
          <p:cNvSpPr txBox="1">
            <a:spLocks/>
          </p:cNvSpPr>
          <p:nvPr/>
        </p:nvSpPr>
        <p:spPr>
          <a:xfrm>
            <a:off x="719137" y="7139377"/>
            <a:ext cx="4638675" cy="420297"/>
          </a:xfrm>
          <a:prstGeom prst="rect">
            <a:avLst/>
          </a:prstGeom>
        </p:spPr>
        <p:txBody>
          <a:bodyPr lIns="0" tIns="0" rIns="0" bIns="0" anchor="t"/>
          <a:lstStyle>
            <a:lvl1pPr marL="0" indent="0" algn="l" defTabSz="1007943" rtl="0" eaLnBrk="1" latinLnBrk="0" hangingPunct="1">
              <a:lnSpc>
                <a:spcPct val="90000"/>
              </a:lnSpc>
              <a:spcBef>
                <a:spcPts val="1102"/>
              </a:spcBef>
              <a:buFont typeface="Arial" panose="020B0604020202020204" pitchFamily="34" charset="0"/>
              <a:buNone/>
              <a:defRPr sz="3600" kern="1200">
                <a:solidFill>
                  <a:schemeClr val="bg1"/>
                </a:solidFill>
                <a:latin typeface="Arial Black" panose="020B0A04020102020204" pitchFamily="34" charset="0"/>
                <a:ea typeface="+mn-ea"/>
                <a:cs typeface="Arial" panose="020B0604020202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2646" kern="1200">
                <a:solidFill>
                  <a:schemeClr val="tx1"/>
                </a:solidFill>
                <a:latin typeface="Arial" panose="020B0604020202020204" pitchFamily="34" charset="0"/>
                <a:ea typeface="+mn-ea"/>
                <a:cs typeface="Arial" panose="020B0604020202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2205" kern="1200">
                <a:solidFill>
                  <a:schemeClr val="tx1"/>
                </a:solidFill>
                <a:latin typeface="Arial" panose="020B0604020202020204" pitchFamily="34" charset="0"/>
                <a:ea typeface="+mn-ea"/>
                <a:cs typeface="Arial" panose="020B0604020202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l">
              <a:lnSpc>
                <a:spcPct val="100000"/>
              </a:lnSpc>
              <a:spcBef>
                <a:spcPts val="0"/>
              </a:spcBef>
              <a:spcAft>
                <a:spcPts val="600"/>
              </a:spcAft>
            </a:pPr>
            <a:r>
              <a:rPr lang="en-GB" sz="8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COLLIERS RATING | BUSINESS RATES FOR CHARITIES | </a:t>
            </a:r>
            <a:endParaRPr lang="en-US" sz="800" b="0" kern="12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2">
            <a:extLst>
              <a:ext uri="{FF2B5EF4-FFF2-40B4-BE49-F238E27FC236}">
                <a16:creationId xmlns:a16="http://schemas.microsoft.com/office/drawing/2014/main" id="{155DC696-843B-8C30-E50F-5136C81286F7}"/>
              </a:ext>
            </a:extLst>
          </p:cNvPr>
          <p:cNvSpPr txBox="1">
            <a:spLocks/>
          </p:cNvSpPr>
          <p:nvPr/>
        </p:nvSpPr>
        <p:spPr>
          <a:xfrm>
            <a:off x="5195505" y="7138035"/>
            <a:ext cx="291783" cy="209243"/>
          </a:xfrm>
          <a:prstGeom prst="rect">
            <a:avLst/>
          </a:prstGeom>
        </p:spPr>
        <p:txBody>
          <a:bodyPr lIns="0" tIns="0" rIns="0" bIns="0" anchor="t"/>
          <a:lstStyle>
            <a:defPPr>
              <a:defRPr lang="en-US"/>
            </a:defPPr>
            <a:lvl1pPr indent="0" defTabSz="1007943">
              <a:lnSpc>
                <a:spcPct val="100000"/>
              </a:lnSpc>
              <a:spcBef>
                <a:spcPts val="0"/>
              </a:spcBef>
              <a:spcAft>
                <a:spcPts val="600"/>
              </a:spcAft>
              <a:buFont typeface="Arial" panose="020B0604020202020204" pitchFamily="34" charset="0"/>
              <a:buNone/>
              <a:defRPr sz="800" spc="30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03971" indent="0" defTabSz="1007943">
              <a:lnSpc>
                <a:spcPct val="90000"/>
              </a:lnSpc>
              <a:spcBef>
                <a:spcPts val="551"/>
              </a:spcBef>
              <a:buFont typeface="Arial" panose="020B0604020202020204" pitchFamily="34" charset="0"/>
              <a:buNone/>
              <a:defRPr sz="2646">
                <a:latin typeface="Arial" panose="020B0604020202020204" pitchFamily="34" charset="0"/>
                <a:cs typeface="Arial" panose="020B0604020202020204" pitchFamily="34" charset="0"/>
              </a:defRPr>
            </a:lvl2pPr>
            <a:lvl3pPr marL="1007943" indent="0" defTabSz="1007943">
              <a:lnSpc>
                <a:spcPct val="90000"/>
              </a:lnSpc>
              <a:spcBef>
                <a:spcPts val="551"/>
              </a:spcBef>
              <a:buFont typeface="Arial" panose="020B0604020202020204" pitchFamily="34" charset="0"/>
              <a:buNone/>
              <a:defRPr sz="2205">
                <a:latin typeface="Arial" panose="020B0604020202020204" pitchFamily="34" charset="0"/>
                <a:cs typeface="Arial" panose="020B0604020202020204" pitchFamily="34" charset="0"/>
              </a:defRPr>
            </a:lvl3pPr>
            <a:lvl4pPr marL="1511914" indent="0" defTabSz="1007943">
              <a:lnSpc>
                <a:spcPct val="90000"/>
              </a:lnSpc>
              <a:spcBef>
                <a:spcPts val="551"/>
              </a:spcBef>
              <a:buFont typeface="Arial" panose="020B0604020202020204" pitchFamily="34" charset="0"/>
              <a:buNone/>
              <a:defRPr sz="1984">
                <a:latin typeface="Arial" panose="020B0604020202020204" pitchFamily="34" charset="0"/>
                <a:cs typeface="Arial" panose="020B0604020202020204" pitchFamily="34" charset="0"/>
              </a:defRPr>
            </a:lvl4pPr>
            <a:lvl5pPr marL="2015886" indent="0" defTabSz="1007943">
              <a:lnSpc>
                <a:spcPct val="90000"/>
              </a:lnSpc>
              <a:spcBef>
                <a:spcPts val="551"/>
              </a:spcBef>
              <a:buFont typeface="Arial" panose="020B0604020202020204" pitchFamily="34" charset="0"/>
              <a:buNone/>
              <a:defRPr sz="1984">
                <a:latin typeface="Arial" panose="020B0604020202020204" pitchFamily="34" charset="0"/>
                <a:cs typeface="Arial" panose="020B0604020202020204" pitchFamily="34" charset="0"/>
              </a:defRPr>
            </a:lvl5pPr>
            <a:lvl6pPr marL="2771844" indent="-251986" defTabSz="1007943">
              <a:lnSpc>
                <a:spcPct val="90000"/>
              </a:lnSpc>
              <a:spcBef>
                <a:spcPts val="551"/>
              </a:spcBef>
              <a:buFont typeface="Arial" panose="020B0604020202020204" pitchFamily="34" charset="0"/>
              <a:buChar char="•"/>
              <a:defRPr sz="1984"/>
            </a:lvl6pPr>
            <a:lvl7pPr marL="3275815" indent="-251986" defTabSz="1007943">
              <a:lnSpc>
                <a:spcPct val="90000"/>
              </a:lnSpc>
              <a:spcBef>
                <a:spcPts val="551"/>
              </a:spcBef>
              <a:buFont typeface="Arial" panose="020B0604020202020204" pitchFamily="34" charset="0"/>
              <a:buChar char="•"/>
              <a:defRPr sz="1984"/>
            </a:lvl7pPr>
            <a:lvl8pPr marL="3779787" indent="-251986" defTabSz="1007943">
              <a:lnSpc>
                <a:spcPct val="90000"/>
              </a:lnSpc>
              <a:spcBef>
                <a:spcPts val="551"/>
              </a:spcBef>
              <a:buFont typeface="Arial" panose="020B0604020202020204" pitchFamily="34" charset="0"/>
              <a:buChar char="•"/>
              <a:defRPr sz="1984"/>
            </a:lvl8pPr>
            <a:lvl9pPr marL="4283758" indent="-251986" defTabSz="1007943">
              <a:lnSpc>
                <a:spcPct val="90000"/>
              </a:lnSpc>
              <a:spcBef>
                <a:spcPts val="551"/>
              </a:spcBef>
              <a:buFont typeface="Arial" panose="020B0604020202020204" pitchFamily="34" charset="0"/>
              <a:buChar char="•"/>
              <a:defRPr sz="1984"/>
            </a:lvl9pPr>
          </a:lstStyle>
          <a:p>
            <a:pPr lvl="0"/>
            <a:fld id="{D7D2ECCE-9BE0-4D8A-BBDB-38764459E435}" type="slidenum">
              <a:rPr lang="en-GB" smtClean="0">
                <a:solidFill>
                  <a:schemeClr val="bg1"/>
                </a:solidFill>
              </a:rPr>
              <a:pPr lvl="0"/>
              <a:t>20</a:t>
            </a:fld>
            <a:endParaRPr lang="en-US"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5D3CEF85-374C-E884-D3BE-16AC2A22B1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3554" y="625693"/>
            <a:ext cx="1116000" cy="623101"/>
          </a:xfrm>
          <a:prstGeom prst="rect">
            <a:avLst/>
          </a:prstGeom>
        </p:spPr>
      </p:pic>
    </p:spTree>
    <p:extLst>
      <p:ext uri="{BB962C8B-B14F-4D97-AF65-F5344CB8AC3E}">
        <p14:creationId xmlns:p14="http://schemas.microsoft.com/office/powerpoint/2010/main" val="241788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C55D-368F-A4E4-B2D4-403039AD4135}"/>
              </a:ext>
            </a:extLst>
          </p:cNvPr>
          <p:cNvSpPr>
            <a:spLocks noGrp="1"/>
          </p:cNvSpPr>
          <p:nvPr>
            <p:ph type="title"/>
          </p:nvPr>
        </p:nvSpPr>
        <p:spPr>
          <a:xfrm>
            <a:off x="719139" y="719138"/>
            <a:ext cx="11882437" cy="576000"/>
          </a:xfrm>
          <a:prstGeom prst="rect">
            <a:avLst/>
          </a:prstGeom>
        </p:spPr>
        <p:txBody>
          <a:bodyPr/>
          <a:lstStyle/>
          <a:p>
            <a:r>
              <a:rPr lang="en-GB" dirty="0"/>
              <a:t>Business Rates in the UK</a:t>
            </a:r>
          </a:p>
        </p:txBody>
      </p:sp>
      <p:sp>
        <p:nvSpPr>
          <p:cNvPr id="9" name="Content Placeholder 8">
            <a:extLst>
              <a:ext uri="{FF2B5EF4-FFF2-40B4-BE49-F238E27FC236}">
                <a16:creationId xmlns:a16="http://schemas.microsoft.com/office/drawing/2014/main" id="{048134F5-9826-1D60-0AB2-2CB2A3BFCF97}"/>
              </a:ext>
            </a:extLst>
          </p:cNvPr>
          <p:cNvSpPr>
            <a:spLocks noGrp="1"/>
          </p:cNvSpPr>
          <p:nvPr>
            <p:ph sz="quarter" idx="10"/>
          </p:nvPr>
        </p:nvSpPr>
        <p:spPr>
          <a:xfrm>
            <a:off x="719138" y="1734532"/>
            <a:ext cx="12234862" cy="5106006"/>
          </a:xfrm>
        </p:spPr>
        <p:txBody>
          <a:bodyPr/>
          <a:lstStyle/>
          <a:p>
            <a:pPr marL="5019675" lvl="1" indent="-5019675">
              <a:lnSpc>
                <a:spcPct val="95000"/>
              </a:lnSpc>
              <a:tabLst>
                <a:tab pos="5019675" algn="l"/>
              </a:tabLst>
            </a:pPr>
            <a:r>
              <a:rPr lang="en-GB" sz="1600" b="1" dirty="0"/>
              <a:t>What are Business Rates?  </a:t>
            </a:r>
            <a:r>
              <a:rPr lang="en-GB" sz="1600" dirty="0"/>
              <a:t>	A national levy on non-domestic property, collected by local authorities. Business Rates are calculated based upon a Rateable Value</a:t>
            </a:r>
            <a:br>
              <a:rPr lang="en-GB" sz="1600" dirty="0"/>
            </a:br>
            <a:endParaRPr lang="en-GB" sz="1600" dirty="0"/>
          </a:p>
          <a:p>
            <a:pPr marL="5019675" lvl="1" indent="-5019675">
              <a:lnSpc>
                <a:spcPct val="95000"/>
              </a:lnSpc>
              <a:tabLst>
                <a:tab pos="5019675" algn="l"/>
              </a:tabLst>
            </a:pPr>
            <a:r>
              <a:rPr lang="en-GB" sz="1600" b="1" dirty="0"/>
              <a:t>What is a Rateable Value?</a:t>
            </a:r>
            <a:r>
              <a:rPr lang="en-GB" sz="1600" dirty="0"/>
              <a:t>	The rental value of the assessment as agreed between a hypothetical landlord and tenant at the Antecedent Valuation Date (which is currently 1st April 2021 in England)</a:t>
            </a:r>
            <a:br>
              <a:rPr lang="en-GB" sz="1600" dirty="0"/>
            </a:br>
            <a:endParaRPr lang="en-GB" sz="1600" dirty="0"/>
          </a:p>
          <a:p>
            <a:pPr marL="5019675" lvl="1" indent="-5019675">
              <a:lnSpc>
                <a:spcPct val="95000"/>
              </a:lnSpc>
              <a:tabLst>
                <a:tab pos="5019675" algn="l"/>
              </a:tabLst>
            </a:pPr>
            <a:r>
              <a:rPr lang="en-GB" sz="1600" b="1" dirty="0"/>
              <a:t>When did the current 2023 Rating List start?</a:t>
            </a:r>
            <a:r>
              <a:rPr lang="en-GB" sz="1600" dirty="0"/>
              <a:t>	1st April 2023</a:t>
            </a:r>
            <a:br>
              <a:rPr lang="en-GB" sz="1600" dirty="0"/>
            </a:br>
            <a:endParaRPr lang="en-GB" sz="1600" dirty="0"/>
          </a:p>
          <a:p>
            <a:pPr marL="5019675" lvl="1" indent="-5019675">
              <a:lnSpc>
                <a:spcPct val="95000"/>
              </a:lnSpc>
              <a:tabLst>
                <a:tab pos="5019675" algn="l"/>
              </a:tabLst>
            </a:pPr>
            <a:r>
              <a:rPr lang="en-GB" sz="1600" b="1" dirty="0"/>
              <a:t>When is the start of the next Rating List?</a:t>
            </a:r>
            <a:r>
              <a:rPr lang="en-GB" sz="1600" dirty="0"/>
              <a:t>	1st April 2026 – AVD 1</a:t>
            </a:r>
            <a:r>
              <a:rPr lang="en-GB" sz="1600" baseline="30000" dirty="0"/>
              <a:t>st</a:t>
            </a:r>
            <a:r>
              <a:rPr lang="en-GB" sz="1600" dirty="0"/>
              <a:t> April 2024 – 2025 in Scotland</a:t>
            </a:r>
          </a:p>
          <a:p>
            <a:pPr marL="5019675" lvl="1" indent="-5019675">
              <a:lnSpc>
                <a:spcPct val="95000"/>
              </a:lnSpc>
              <a:tabLst>
                <a:tab pos="5019675" algn="l"/>
              </a:tabLst>
            </a:pPr>
            <a:endParaRPr lang="en-GB" sz="1600" dirty="0"/>
          </a:p>
          <a:p>
            <a:pPr marL="5019675" lvl="1" indent="-5019675">
              <a:lnSpc>
                <a:spcPct val="95000"/>
              </a:lnSpc>
              <a:tabLst>
                <a:tab pos="5108575" algn="l"/>
              </a:tabLst>
            </a:pPr>
            <a:r>
              <a:rPr lang="en-GB" sz="1600" b="1" dirty="0"/>
              <a:t>How are rates calculated?</a:t>
            </a:r>
            <a:r>
              <a:rPr lang="en-GB" sz="1600" dirty="0"/>
              <a:t>	The RV x the annual rate poundage. This is currently 55.5p or 49.9p depending on the size of the RV. The rate poundage changes in accordance with the CPI in September of each year. The new rate year begins on 1st April. </a:t>
            </a:r>
          </a:p>
          <a:p>
            <a:pPr marL="5019675" lvl="1" indent="-5019675">
              <a:lnSpc>
                <a:spcPct val="95000"/>
              </a:lnSpc>
              <a:tabLst>
                <a:tab pos="5108575" algn="l"/>
              </a:tabLst>
            </a:pPr>
            <a:endParaRPr lang="en-GB" sz="1600" dirty="0"/>
          </a:p>
          <a:p>
            <a:pPr lvl="2">
              <a:lnSpc>
                <a:spcPct val="95000"/>
              </a:lnSpc>
              <a:tabLst>
                <a:tab pos="5024438" algn="l"/>
              </a:tabLst>
            </a:pPr>
            <a:r>
              <a:rPr lang="en-GB" sz="1600" dirty="0"/>
              <a:t>Business Rates collected in 2025/26   	</a:t>
            </a:r>
            <a:r>
              <a:rPr lang="en-GB" sz="1600" b="1" dirty="0"/>
              <a:t>£33.60 Billion</a:t>
            </a:r>
            <a:endParaRPr lang="en-GB" sz="1600" dirty="0"/>
          </a:p>
          <a:p>
            <a:pPr lvl="2">
              <a:lnSpc>
                <a:spcPct val="95000"/>
              </a:lnSpc>
              <a:tabLst>
                <a:tab pos="5024438" algn="l"/>
              </a:tabLst>
            </a:pPr>
            <a:r>
              <a:rPr lang="en-GB" sz="1600" dirty="0"/>
              <a:t>Business Rates collected in 2026/27   	</a:t>
            </a:r>
            <a:r>
              <a:rPr lang="en-GB" sz="1600" b="1" dirty="0"/>
              <a:t>£37.10 Billion (10.2%)</a:t>
            </a:r>
            <a:endParaRPr lang="en-GB" sz="1600" dirty="0"/>
          </a:p>
          <a:p>
            <a:pPr lvl="2">
              <a:lnSpc>
                <a:spcPct val="95000"/>
              </a:lnSpc>
              <a:tabLst>
                <a:tab pos="5024438" algn="l"/>
              </a:tabLst>
            </a:pPr>
            <a:r>
              <a:rPr lang="en-GB" sz="1600" dirty="0"/>
              <a:t>Business Rates collected in 2030/31 (OBR)               </a:t>
            </a:r>
            <a:r>
              <a:rPr lang="en-GB" sz="1600" b="1" dirty="0"/>
              <a:t>£42.00 Billion (25%)</a:t>
            </a:r>
            <a:endParaRPr lang="en-GB" sz="1600" dirty="0"/>
          </a:p>
        </p:txBody>
      </p:sp>
      <p:cxnSp>
        <p:nvCxnSpPr>
          <p:cNvPr id="4" name="Straight Connector 3">
            <a:extLst>
              <a:ext uri="{FF2B5EF4-FFF2-40B4-BE49-F238E27FC236}">
                <a16:creationId xmlns:a16="http://schemas.microsoft.com/office/drawing/2014/main" id="{DC8B3202-C128-7733-6BB2-0AC6DEC64D76}"/>
              </a:ext>
            </a:extLst>
          </p:cNvPr>
          <p:cNvCxnSpPr/>
          <p:nvPr/>
        </p:nvCxnSpPr>
        <p:spPr>
          <a:xfrm>
            <a:off x="738231" y="2332140"/>
            <a:ext cx="12130481" cy="0"/>
          </a:xfrm>
          <a:prstGeom prst="line">
            <a:avLst/>
          </a:prstGeom>
          <a:ln>
            <a:solidFill>
              <a:srgbClr val="5986A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B18176A-9C96-8BBF-DE9C-DD228184838A}"/>
              </a:ext>
            </a:extLst>
          </p:cNvPr>
          <p:cNvCxnSpPr/>
          <p:nvPr/>
        </p:nvCxnSpPr>
        <p:spPr>
          <a:xfrm>
            <a:off x="738231" y="3272288"/>
            <a:ext cx="12130481" cy="0"/>
          </a:xfrm>
          <a:prstGeom prst="line">
            <a:avLst/>
          </a:prstGeom>
          <a:ln>
            <a:solidFill>
              <a:srgbClr val="5986A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49EF37B-CE58-23C9-54BC-ABA02F8EEEF6}"/>
              </a:ext>
            </a:extLst>
          </p:cNvPr>
          <p:cNvCxnSpPr/>
          <p:nvPr/>
        </p:nvCxnSpPr>
        <p:spPr>
          <a:xfrm>
            <a:off x="738231" y="3809900"/>
            <a:ext cx="12130481" cy="0"/>
          </a:xfrm>
          <a:prstGeom prst="line">
            <a:avLst/>
          </a:prstGeom>
          <a:ln>
            <a:solidFill>
              <a:srgbClr val="5986A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A153A4-71B9-F543-FFF6-E8925E56EDEF}"/>
              </a:ext>
            </a:extLst>
          </p:cNvPr>
          <p:cNvCxnSpPr/>
          <p:nvPr/>
        </p:nvCxnSpPr>
        <p:spPr>
          <a:xfrm>
            <a:off x="738231" y="4327241"/>
            <a:ext cx="12130481" cy="0"/>
          </a:xfrm>
          <a:prstGeom prst="line">
            <a:avLst/>
          </a:prstGeom>
          <a:ln>
            <a:solidFill>
              <a:srgbClr val="5986A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FF811E2-BBFB-4EF8-D1D8-C0DD9218BDC7}"/>
              </a:ext>
            </a:extLst>
          </p:cNvPr>
          <p:cNvCxnSpPr/>
          <p:nvPr/>
        </p:nvCxnSpPr>
        <p:spPr>
          <a:xfrm>
            <a:off x="738231" y="5547884"/>
            <a:ext cx="12130481" cy="0"/>
          </a:xfrm>
          <a:prstGeom prst="line">
            <a:avLst/>
          </a:prstGeom>
          <a:ln>
            <a:solidFill>
              <a:srgbClr val="5986A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C359ECA-43F0-0658-1877-13464CF99C15}"/>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BUSINESS RATES IN THE UK</a:t>
            </a:r>
          </a:p>
        </p:txBody>
      </p:sp>
    </p:spTree>
    <p:extLst>
      <p:ext uri="{BB962C8B-B14F-4D97-AF65-F5344CB8AC3E}">
        <p14:creationId xmlns:p14="http://schemas.microsoft.com/office/powerpoint/2010/main" val="30658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animEffect transition="in" filter="fade">
                                      <p:cBhvr>
                                        <p:cTn id="36"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ED752-2EDD-D97A-76E6-763A4A1E3102}"/>
            </a:ext>
          </a:extLst>
        </p:cNvPr>
        <p:cNvGrpSpPr/>
        <p:nvPr/>
      </p:nvGrpSpPr>
      <p:grpSpPr>
        <a:xfrm>
          <a:off x="0" y="0"/>
          <a:ext cx="0" cy="0"/>
          <a:chOff x="0" y="0"/>
          <a:chExt cx="0" cy="0"/>
        </a:xfrm>
      </p:grpSpPr>
      <p:pic>
        <p:nvPicPr>
          <p:cNvPr id="32" name="Picture 31" descr="A magazine with text and images of people&#10;&#10;AI-generated content may be incorrect.">
            <a:extLst>
              <a:ext uri="{FF2B5EF4-FFF2-40B4-BE49-F238E27FC236}">
                <a16:creationId xmlns:a16="http://schemas.microsoft.com/office/drawing/2014/main" id="{2C7E262A-B3BC-C294-55E4-FCC8E2371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0947">
            <a:off x="6098683" y="1540164"/>
            <a:ext cx="3716375" cy="4137420"/>
          </a:xfrm>
          <a:prstGeom prst="rect">
            <a:avLst/>
          </a:prstGeom>
          <a:effectLst>
            <a:outerShdw blurRad="88900" dist="38100" dir="2700000" sx="101000" sy="101000" algn="tl" rotWithShape="0">
              <a:prstClr val="black">
                <a:alpha val="40000"/>
              </a:prstClr>
            </a:outerShdw>
          </a:effectLst>
        </p:spPr>
      </p:pic>
      <p:pic>
        <p:nvPicPr>
          <p:cNvPr id="28" name="Picture 27" descr="A person working at a coffee machine&#10;&#10;AI-generated content may be incorrect.">
            <a:extLst>
              <a:ext uri="{FF2B5EF4-FFF2-40B4-BE49-F238E27FC236}">
                <a16:creationId xmlns:a16="http://schemas.microsoft.com/office/drawing/2014/main" id="{052E24EE-EC4A-7144-102C-8BC999747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14689">
            <a:off x="1089952" y="1605221"/>
            <a:ext cx="4411888" cy="4072159"/>
          </a:xfrm>
          <a:prstGeom prst="rect">
            <a:avLst/>
          </a:prstGeom>
          <a:effectLst>
            <a:outerShdw blurRad="88900" dist="38100" dir="2700000" sx="101000" sy="101000" algn="tl" rotWithShape="0">
              <a:prstClr val="black">
                <a:alpha val="40000"/>
              </a:prstClr>
            </a:outerShdw>
          </a:effectLst>
        </p:spPr>
      </p:pic>
      <p:sp>
        <p:nvSpPr>
          <p:cNvPr id="13" name="Title 12">
            <a:extLst>
              <a:ext uri="{FF2B5EF4-FFF2-40B4-BE49-F238E27FC236}">
                <a16:creationId xmlns:a16="http://schemas.microsoft.com/office/drawing/2014/main" id="{0978BA2D-D5A4-ACAD-2C57-278042052B2E}"/>
              </a:ext>
            </a:extLst>
          </p:cNvPr>
          <p:cNvSpPr>
            <a:spLocks noGrp="1"/>
          </p:cNvSpPr>
          <p:nvPr>
            <p:ph type="title"/>
          </p:nvPr>
        </p:nvSpPr>
        <p:spPr/>
        <p:txBody>
          <a:bodyPr/>
          <a:lstStyle/>
          <a:p>
            <a:r>
              <a:rPr lang="en-GB" dirty="0"/>
              <a:t>What they promised on Business Rates…</a:t>
            </a:r>
          </a:p>
        </p:txBody>
      </p:sp>
      <p:pic>
        <p:nvPicPr>
          <p:cNvPr id="34" name="Picture 33" descr="A screenshot of a newspaper&#10;&#10;AI-generated content may be incorrect.">
            <a:extLst>
              <a:ext uri="{FF2B5EF4-FFF2-40B4-BE49-F238E27FC236}">
                <a16:creationId xmlns:a16="http://schemas.microsoft.com/office/drawing/2014/main" id="{CF4714C3-9128-FC45-A992-5D12EDA95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4936">
            <a:off x="8609086" y="2891793"/>
            <a:ext cx="4013042" cy="3908930"/>
          </a:xfrm>
          <a:prstGeom prst="rect">
            <a:avLst/>
          </a:prstGeom>
          <a:effectLst>
            <a:outerShdw blurRad="88900" dist="38100" dir="2700000" sx="101000" sy="101000" algn="tl" rotWithShape="0">
              <a:prstClr val="black">
                <a:alpha val="40000"/>
              </a:prstClr>
            </a:outerShdw>
          </a:effectLst>
        </p:spPr>
      </p:pic>
      <p:pic>
        <p:nvPicPr>
          <p:cNvPr id="30" name="Picture 29" descr="A person and person sitting at a table with cups and a bottle&#10;&#10;AI-generated content may be incorrect.">
            <a:extLst>
              <a:ext uri="{FF2B5EF4-FFF2-40B4-BE49-F238E27FC236}">
                <a16:creationId xmlns:a16="http://schemas.microsoft.com/office/drawing/2014/main" id="{2751F2C1-3E00-C405-57A6-39D9D99449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7259">
            <a:off x="2873631" y="3167424"/>
            <a:ext cx="4134905" cy="3327791"/>
          </a:xfrm>
          <a:prstGeom prst="rect">
            <a:avLst/>
          </a:prstGeom>
          <a:effectLst>
            <a:outerShdw blurRad="88900" dist="38100" dir="2700000" sx="101000" sy="101000" algn="tl" rotWithShape="0">
              <a:prstClr val="black">
                <a:alpha val="40000"/>
              </a:prstClr>
            </a:outerShdw>
          </a:effectLst>
        </p:spPr>
      </p:pic>
      <p:pic>
        <p:nvPicPr>
          <p:cNvPr id="17" name="Picture 16" descr="Logo&#10;&#10;Description automatically generated">
            <a:extLst>
              <a:ext uri="{FF2B5EF4-FFF2-40B4-BE49-F238E27FC236}">
                <a16:creationId xmlns:a16="http://schemas.microsoft.com/office/drawing/2014/main" id="{60876147-9D4C-B3AA-A071-9BB755CE26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33554" y="625693"/>
            <a:ext cx="1116000" cy="623101"/>
          </a:xfrm>
          <a:prstGeom prst="rect">
            <a:avLst/>
          </a:prstGeom>
        </p:spPr>
      </p:pic>
      <p:sp>
        <p:nvSpPr>
          <p:cNvPr id="18" name="Text Placeholder 12">
            <a:extLst>
              <a:ext uri="{FF2B5EF4-FFF2-40B4-BE49-F238E27FC236}">
                <a16:creationId xmlns:a16="http://schemas.microsoft.com/office/drawing/2014/main" id="{F9F29CD8-B7D1-1506-9F5D-3D97DCFA29C4}"/>
              </a:ext>
            </a:extLst>
          </p:cNvPr>
          <p:cNvSpPr>
            <a:spLocks noGrp="1"/>
          </p:cNvSpPr>
          <p:nvPr>
            <p:ph sz="quarter" idx="11"/>
          </p:nvPr>
        </p:nvSpPr>
        <p:spPr>
          <a:xfrm>
            <a:off x="719138" y="225451"/>
            <a:ext cx="11882437" cy="312214"/>
          </a:xfrm>
        </p:spPr>
        <p:txBody>
          <a:bodyPr/>
          <a:lstStyle/>
          <a:p>
            <a:r>
              <a:rPr lang="en-GB" sz="1400" b="1" spc="110" dirty="0"/>
              <a:t>18 MONTHS OF A LABOUR GOVERNMENT – HOW IS IT GOING?</a:t>
            </a:r>
          </a:p>
        </p:txBody>
      </p:sp>
    </p:spTree>
    <p:extLst>
      <p:ext uri="{BB962C8B-B14F-4D97-AF65-F5344CB8AC3E}">
        <p14:creationId xmlns:p14="http://schemas.microsoft.com/office/powerpoint/2010/main" val="231857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anim calcmode="lin" valueType="num">
                                      <p:cBhvr>
                                        <p:cTn id="10" dur="500" fill="hold"/>
                                        <p:tgtEl>
                                          <p:spTgt spid="32"/>
                                        </p:tgtEl>
                                        <p:attrNameLst>
                                          <p:attrName>ppt_x</p:attrName>
                                        </p:attrNameLst>
                                      </p:cBhvr>
                                      <p:tavLst>
                                        <p:tav tm="0">
                                          <p:val>
                                            <p:fltVal val="0.5"/>
                                          </p:val>
                                        </p:tav>
                                        <p:tav tm="100000">
                                          <p:val>
                                            <p:strVal val="#ppt_x"/>
                                          </p:val>
                                        </p:tav>
                                      </p:tavLst>
                                    </p:anim>
                                    <p:anim calcmode="lin" valueType="num">
                                      <p:cBhvr>
                                        <p:cTn id="11" dur="500" fill="hold"/>
                                        <p:tgtEl>
                                          <p:spTgt spid="3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fltVal val="0.5"/>
                                          </p:val>
                                        </p:tav>
                                        <p:tav tm="100000">
                                          <p:val>
                                            <p:strVal val="#ppt_x"/>
                                          </p:val>
                                        </p:tav>
                                      </p:tavLst>
                                    </p:anim>
                                    <p:anim calcmode="lin" valueType="num">
                                      <p:cBhvr>
                                        <p:cTn id="18" dur="500" fill="hold"/>
                                        <p:tgtEl>
                                          <p:spTgt spid="30"/>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fltVal val="0.5"/>
                                          </p:val>
                                        </p:tav>
                                        <p:tav tm="100000">
                                          <p:val>
                                            <p:strVal val="#ppt_x"/>
                                          </p:val>
                                        </p:tav>
                                      </p:tavLst>
                                    </p:anim>
                                    <p:anim calcmode="lin" valueType="num">
                                      <p:cBhvr>
                                        <p:cTn id="25" dur="500" fill="hold"/>
                                        <p:tgtEl>
                                          <p:spTgt spid="3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anim calcmode="lin" valueType="num">
                                      <p:cBhvr>
                                        <p:cTn id="31" dur="500" fill="hold"/>
                                        <p:tgtEl>
                                          <p:spTgt spid="28"/>
                                        </p:tgtEl>
                                        <p:attrNameLst>
                                          <p:attrName>ppt_x</p:attrName>
                                        </p:attrNameLst>
                                      </p:cBhvr>
                                      <p:tavLst>
                                        <p:tav tm="0">
                                          <p:val>
                                            <p:fltVal val="0.5"/>
                                          </p:val>
                                        </p:tav>
                                        <p:tav tm="100000">
                                          <p:val>
                                            <p:strVal val="#ppt_x"/>
                                          </p:val>
                                        </p:tav>
                                      </p:tavLst>
                                    </p:anim>
                                    <p:anim calcmode="lin" valueType="num">
                                      <p:cBhvr>
                                        <p:cTn id="32"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0C3D5-F070-C832-EC63-0DAA4FD5D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36D70-770D-1F6B-89E1-9099FFD72153}"/>
              </a:ext>
            </a:extLst>
          </p:cNvPr>
          <p:cNvSpPr>
            <a:spLocks noGrp="1"/>
          </p:cNvSpPr>
          <p:nvPr>
            <p:ph type="title"/>
          </p:nvPr>
        </p:nvSpPr>
        <p:spPr/>
        <p:txBody>
          <a:bodyPr/>
          <a:lstStyle/>
          <a:p>
            <a:r>
              <a:rPr lang="en-GB" dirty="0"/>
              <a:t>What they delivered…</a:t>
            </a:r>
          </a:p>
        </p:txBody>
      </p:sp>
      <p:pic>
        <p:nvPicPr>
          <p:cNvPr id="8" name="Picture 7" descr="A building with a tower and a grass field&#10;&#10;AI-generated content may be incorrect.">
            <a:extLst>
              <a:ext uri="{FF2B5EF4-FFF2-40B4-BE49-F238E27FC236}">
                <a16:creationId xmlns:a16="http://schemas.microsoft.com/office/drawing/2014/main" id="{46A392DF-CF4B-4595-28C6-29AC150EC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92754">
            <a:off x="907938" y="1596706"/>
            <a:ext cx="3664600" cy="3722768"/>
          </a:xfrm>
          <a:prstGeom prst="rect">
            <a:avLst/>
          </a:prstGeom>
          <a:effectLst>
            <a:outerShdw blurRad="88900" dist="38100" dir="2700000" sx="101000" sy="101000" algn="tl" rotWithShape="0">
              <a:prstClr val="black">
                <a:alpha val="40000"/>
              </a:prstClr>
            </a:outerShdw>
          </a:effectLst>
        </p:spPr>
      </p:pic>
      <p:pic>
        <p:nvPicPr>
          <p:cNvPr id="6" name="Picture 5" descr="A screenshot of a news article&#10;&#10;AI-generated content may be incorrect.">
            <a:extLst>
              <a:ext uri="{FF2B5EF4-FFF2-40B4-BE49-F238E27FC236}">
                <a16:creationId xmlns:a16="http://schemas.microsoft.com/office/drawing/2014/main" id="{B5B28371-9B46-D81F-983D-DFCE71135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2345">
            <a:off x="6885799" y="833444"/>
            <a:ext cx="3999982" cy="5546642"/>
          </a:xfrm>
          <a:prstGeom prst="rect">
            <a:avLst/>
          </a:prstGeom>
          <a:effectLst>
            <a:outerShdw blurRad="88900" dist="38100" dir="2700000" sx="101000" sy="101000" algn="tl" rotWithShape="0">
              <a:prstClr val="black">
                <a:alpha val="40000"/>
              </a:prstClr>
            </a:outerShdw>
          </a:effectLst>
        </p:spPr>
      </p:pic>
      <p:pic>
        <p:nvPicPr>
          <p:cNvPr id="12" name="Picture 11" descr="A person standing in front of a group of people&#10;&#10;AI-generated content may be incorrect.">
            <a:extLst>
              <a:ext uri="{FF2B5EF4-FFF2-40B4-BE49-F238E27FC236}">
                <a16:creationId xmlns:a16="http://schemas.microsoft.com/office/drawing/2014/main" id="{6709A392-AB86-AE11-1156-CBF1374E0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068">
            <a:off x="3577385" y="2279588"/>
            <a:ext cx="4320645" cy="4115180"/>
          </a:xfrm>
          <a:prstGeom prst="rect">
            <a:avLst/>
          </a:prstGeom>
          <a:effectLst>
            <a:outerShdw blurRad="88900" dist="38100" dir="2700000" sx="101000" sy="101000" algn="tl" rotWithShape="0">
              <a:prstClr val="black">
                <a:alpha val="40000"/>
              </a:prstClr>
            </a:outerShdw>
          </a:effectLst>
        </p:spPr>
      </p:pic>
      <p:pic>
        <p:nvPicPr>
          <p:cNvPr id="3" name="Picture 2" descr="A close-up of a document&#10;&#10;AI-generated content may be incorrect.">
            <a:extLst>
              <a:ext uri="{FF2B5EF4-FFF2-40B4-BE49-F238E27FC236}">
                <a16:creationId xmlns:a16="http://schemas.microsoft.com/office/drawing/2014/main" id="{1A5CA7B0-2997-3DA1-3BE2-A2F50B68DE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25925">
            <a:off x="9560859" y="2535543"/>
            <a:ext cx="2917933" cy="4136163"/>
          </a:xfrm>
          <a:prstGeom prst="rect">
            <a:avLst/>
          </a:prstGeom>
          <a:effectLst>
            <a:outerShdw blurRad="88900" dist="38100" dir="2700000" sx="101000" sy="101000" algn="tl" rotWithShape="0">
              <a:prstClr val="black">
                <a:alpha val="40000"/>
              </a:prstClr>
            </a:outerShdw>
          </a:effectLst>
        </p:spPr>
      </p:pic>
      <p:pic>
        <p:nvPicPr>
          <p:cNvPr id="5" name="Picture 4" descr="A screenshot of a news&#10;&#10;AI-generated content may be incorrect.">
            <a:extLst>
              <a:ext uri="{FF2B5EF4-FFF2-40B4-BE49-F238E27FC236}">
                <a16:creationId xmlns:a16="http://schemas.microsoft.com/office/drawing/2014/main" id="{D18480B2-5B6B-025D-94E9-DE499CF273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36736">
            <a:off x="1368620" y="3269864"/>
            <a:ext cx="3898075" cy="3663251"/>
          </a:xfrm>
          <a:prstGeom prst="rect">
            <a:avLst/>
          </a:prstGeom>
          <a:effectLst>
            <a:outerShdw blurRad="88900" dist="38100" dir="2700000" sx="101000" sy="101000" algn="tl" rotWithShape="0">
              <a:prstClr val="black">
                <a:alpha val="40000"/>
              </a:prstClr>
            </a:outerShdw>
          </a:effectLst>
        </p:spPr>
      </p:pic>
      <p:pic>
        <p:nvPicPr>
          <p:cNvPr id="4" name="Picture 3" descr="A newspaper with a picture of a group of people&#10;&#10;AI-generated content may be incorrect.">
            <a:extLst>
              <a:ext uri="{FF2B5EF4-FFF2-40B4-BE49-F238E27FC236}">
                <a16:creationId xmlns:a16="http://schemas.microsoft.com/office/drawing/2014/main" id="{68499E89-1054-A99D-D723-3613722190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991274">
            <a:off x="6066373" y="3607256"/>
            <a:ext cx="3747124" cy="3388859"/>
          </a:xfrm>
          <a:prstGeom prst="rect">
            <a:avLst/>
          </a:prstGeom>
          <a:effectLst>
            <a:outerShdw blurRad="88900" dist="38100" dir="2700000" sx="101000" sy="101000" algn="tl" rotWithShape="0">
              <a:prstClr val="black">
                <a:alpha val="40000"/>
              </a:prstClr>
            </a:outerShdw>
          </a:effectLst>
        </p:spPr>
      </p:pic>
      <p:pic>
        <p:nvPicPr>
          <p:cNvPr id="9" name="Picture 8" descr="Logo&#10;&#10;Description automatically generated">
            <a:extLst>
              <a:ext uri="{FF2B5EF4-FFF2-40B4-BE49-F238E27FC236}">
                <a16:creationId xmlns:a16="http://schemas.microsoft.com/office/drawing/2014/main" id="{63B4B748-FE44-FE38-09DC-A73D9D16C6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33554" y="625693"/>
            <a:ext cx="1116000" cy="623101"/>
          </a:xfrm>
          <a:prstGeom prst="rect">
            <a:avLst/>
          </a:prstGeom>
        </p:spPr>
      </p:pic>
      <p:sp>
        <p:nvSpPr>
          <p:cNvPr id="17" name="Text Placeholder 12">
            <a:extLst>
              <a:ext uri="{FF2B5EF4-FFF2-40B4-BE49-F238E27FC236}">
                <a16:creationId xmlns:a16="http://schemas.microsoft.com/office/drawing/2014/main" id="{B2A8E3CA-588A-402B-5745-BC76B47E99D9}"/>
              </a:ext>
            </a:extLst>
          </p:cNvPr>
          <p:cNvSpPr>
            <a:spLocks noGrp="1"/>
          </p:cNvSpPr>
          <p:nvPr>
            <p:ph sz="quarter" idx="11"/>
          </p:nvPr>
        </p:nvSpPr>
        <p:spPr>
          <a:xfrm>
            <a:off x="719138" y="225451"/>
            <a:ext cx="11882437" cy="312214"/>
          </a:xfrm>
        </p:spPr>
        <p:txBody>
          <a:bodyPr/>
          <a:lstStyle/>
          <a:p>
            <a:r>
              <a:rPr lang="en-GB" sz="1400" b="1" spc="110" dirty="0"/>
              <a:t>18 MONTHS OF A LABOUR GOVERNMENT – HOW IS IT GOING?</a:t>
            </a:r>
          </a:p>
        </p:txBody>
      </p:sp>
    </p:spTree>
    <p:extLst>
      <p:ext uri="{BB962C8B-B14F-4D97-AF65-F5344CB8AC3E}">
        <p14:creationId xmlns:p14="http://schemas.microsoft.com/office/powerpoint/2010/main" val="95710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anim calcmode="lin" valueType="num">
                                      <p:cBhvr>
                                        <p:cTn id="18" dur="500" fill="hold"/>
                                        <p:tgtEl>
                                          <p:spTgt spid="8"/>
                                        </p:tgtEl>
                                        <p:attrNameLst>
                                          <p:attrName>ppt_x</p:attrName>
                                        </p:attrNameLst>
                                      </p:cBhvr>
                                      <p:tavLst>
                                        <p:tav tm="0">
                                          <p:val>
                                            <p:fltVal val="0.5"/>
                                          </p:val>
                                        </p:tav>
                                        <p:tav tm="100000">
                                          <p:val>
                                            <p:strVal val="#ppt_x"/>
                                          </p:val>
                                        </p:tav>
                                      </p:tavLst>
                                    </p:anim>
                                    <p:anim calcmode="lin" valueType="num">
                                      <p:cBhvr>
                                        <p:cTn id="19" dur="500" fill="hold"/>
                                        <p:tgtEl>
                                          <p:spTgt spid="8"/>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anim calcmode="lin" valueType="num">
                                      <p:cBhvr>
                                        <p:cTn id="42" dur="500" fill="hold"/>
                                        <p:tgtEl>
                                          <p:spTgt spid="4"/>
                                        </p:tgtEl>
                                        <p:attrNameLst>
                                          <p:attrName>ppt_x</p:attrName>
                                        </p:attrNameLst>
                                      </p:cBhvr>
                                      <p:tavLst>
                                        <p:tav tm="0">
                                          <p:val>
                                            <p:fltVal val="0.5"/>
                                          </p:val>
                                        </p:tav>
                                        <p:tav tm="100000">
                                          <p:val>
                                            <p:strVal val="#ppt_x"/>
                                          </p:val>
                                        </p:tav>
                                      </p:tavLst>
                                    </p:anim>
                                    <p:anim calcmode="lin" valueType="num">
                                      <p:cBhvr>
                                        <p:cTn id="43" dur="500" fill="hold"/>
                                        <p:tgtEl>
                                          <p:spTgt spid="4"/>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anim calcmode="lin" valueType="num">
                                      <p:cBhvr>
                                        <p:cTn id="50" dur="500" fill="hold"/>
                                        <p:tgtEl>
                                          <p:spTgt spid="5"/>
                                        </p:tgtEl>
                                        <p:attrNameLst>
                                          <p:attrName>ppt_x</p:attrName>
                                        </p:attrNameLst>
                                      </p:cBhvr>
                                      <p:tavLst>
                                        <p:tav tm="0">
                                          <p:val>
                                            <p:fltVal val="0.5"/>
                                          </p:val>
                                        </p:tav>
                                        <p:tav tm="100000">
                                          <p:val>
                                            <p:strVal val="#ppt_x"/>
                                          </p:val>
                                        </p:tav>
                                      </p:tavLst>
                                    </p:anim>
                                    <p:anim calcmode="lin" valueType="num">
                                      <p:cBhvr>
                                        <p:cTn id="51"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09594-ABB1-F6C1-B247-6A5E8026B5CB}"/>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09287D4F-1F49-A649-91F1-69D0466A4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60206">
            <a:off x="934787" y="1687897"/>
            <a:ext cx="4608980" cy="4337573"/>
          </a:xfrm>
          <a:prstGeom prst="rect">
            <a:avLst/>
          </a:prstGeom>
        </p:spPr>
      </p:pic>
      <p:pic>
        <p:nvPicPr>
          <p:cNvPr id="17" name="Picture 16">
            <a:extLst>
              <a:ext uri="{FF2B5EF4-FFF2-40B4-BE49-F238E27FC236}">
                <a16:creationId xmlns:a16="http://schemas.microsoft.com/office/drawing/2014/main" id="{5E3F0D04-B1F0-AD2B-7F82-A5611F578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6914">
            <a:off x="5635060" y="1066801"/>
            <a:ext cx="4291564" cy="4445000"/>
          </a:xfrm>
          <a:prstGeom prst="rect">
            <a:avLst/>
          </a:prstGeom>
          <a:effectLst>
            <a:outerShdw blurRad="88900" dist="38100" dir="2700000" sx="101000" sy="101000" algn="tl" rotWithShape="0">
              <a:prstClr val="black">
                <a:alpha val="40000"/>
              </a:prstClr>
            </a:outerShdw>
          </a:effectLst>
        </p:spPr>
      </p:pic>
      <p:sp>
        <p:nvSpPr>
          <p:cNvPr id="2" name="Title 1">
            <a:extLst>
              <a:ext uri="{FF2B5EF4-FFF2-40B4-BE49-F238E27FC236}">
                <a16:creationId xmlns:a16="http://schemas.microsoft.com/office/drawing/2014/main" id="{16D0F148-7768-0F98-60D8-F60FCDA43D3E}"/>
              </a:ext>
            </a:extLst>
          </p:cNvPr>
          <p:cNvSpPr>
            <a:spLocks noGrp="1"/>
          </p:cNvSpPr>
          <p:nvPr>
            <p:ph type="title"/>
          </p:nvPr>
        </p:nvSpPr>
        <p:spPr/>
        <p:txBody>
          <a:bodyPr/>
          <a:lstStyle/>
          <a:p>
            <a:r>
              <a:rPr lang="en-GB" dirty="0"/>
              <a:t>What they delivered…</a:t>
            </a:r>
          </a:p>
        </p:txBody>
      </p:sp>
      <p:pic>
        <p:nvPicPr>
          <p:cNvPr id="4" name="Picture 3" descr="Logo&#10;&#10;Description automatically generated">
            <a:extLst>
              <a:ext uri="{FF2B5EF4-FFF2-40B4-BE49-F238E27FC236}">
                <a16:creationId xmlns:a16="http://schemas.microsoft.com/office/drawing/2014/main" id="{04A04266-C570-797E-A20F-E363FEA49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3554" y="625693"/>
            <a:ext cx="1116000" cy="623101"/>
          </a:xfrm>
          <a:prstGeom prst="rect">
            <a:avLst/>
          </a:prstGeom>
        </p:spPr>
      </p:pic>
      <p:pic>
        <p:nvPicPr>
          <p:cNvPr id="15" name="Picture 14">
            <a:extLst>
              <a:ext uri="{FF2B5EF4-FFF2-40B4-BE49-F238E27FC236}">
                <a16:creationId xmlns:a16="http://schemas.microsoft.com/office/drawing/2014/main" id="{84360D45-D552-9027-4EAF-43510FD6A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1687" y="4206524"/>
            <a:ext cx="4082824" cy="2297333"/>
          </a:xfrm>
          <a:prstGeom prst="rect">
            <a:avLst/>
          </a:prstGeom>
          <a:effectLst>
            <a:outerShdw blurRad="88900" dist="38100" dir="2700000" sx="101000" sy="101000" algn="tl" rotWithShape="0">
              <a:prstClr val="black">
                <a:alpha val="40000"/>
              </a:prstClr>
            </a:outerShdw>
          </a:effectLst>
        </p:spPr>
      </p:pic>
      <p:pic>
        <p:nvPicPr>
          <p:cNvPr id="20" name="Picture 19">
            <a:extLst>
              <a:ext uri="{FF2B5EF4-FFF2-40B4-BE49-F238E27FC236}">
                <a16:creationId xmlns:a16="http://schemas.microsoft.com/office/drawing/2014/main" id="{7E097E6F-0340-8E10-3718-B48AFF8A1C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14142">
            <a:off x="8401083" y="2592510"/>
            <a:ext cx="3888155" cy="4401685"/>
          </a:xfrm>
          <a:prstGeom prst="rect">
            <a:avLst/>
          </a:prstGeom>
          <a:effectLst>
            <a:outerShdw blurRad="88900" dist="38100" dir="2700000" sx="101000" sy="101000" algn="tl" rotWithShape="0">
              <a:prstClr val="black">
                <a:alpha val="40000"/>
              </a:prstClr>
            </a:outerShdw>
          </a:effectLst>
        </p:spPr>
      </p:pic>
      <p:sp>
        <p:nvSpPr>
          <p:cNvPr id="24" name="Text Placeholder 12">
            <a:extLst>
              <a:ext uri="{FF2B5EF4-FFF2-40B4-BE49-F238E27FC236}">
                <a16:creationId xmlns:a16="http://schemas.microsoft.com/office/drawing/2014/main" id="{71C629B9-05AB-DAF8-7B89-2679AE1A6C59}"/>
              </a:ext>
            </a:extLst>
          </p:cNvPr>
          <p:cNvSpPr>
            <a:spLocks noGrp="1"/>
          </p:cNvSpPr>
          <p:nvPr>
            <p:ph sz="quarter" idx="11"/>
          </p:nvPr>
        </p:nvSpPr>
        <p:spPr>
          <a:xfrm>
            <a:off x="719138" y="225451"/>
            <a:ext cx="11882437" cy="312214"/>
          </a:xfrm>
        </p:spPr>
        <p:txBody>
          <a:bodyPr/>
          <a:lstStyle/>
          <a:p>
            <a:r>
              <a:rPr lang="en-GB" sz="1400" b="1" spc="110" dirty="0"/>
              <a:t>18 MONTHS OF A LABOUR GOVERNMENT – HOW IS IT GOING?</a:t>
            </a:r>
          </a:p>
        </p:txBody>
      </p:sp>
    </p:spTree>
    <p:extLst>
      <p:ext uri="{BB962C8B-B14F-4D97-AF65-F5344CB8AC3E}">
        <p14:creationId xmlns:p14="http://schemas.microsoft.com/office/powerpoint/2010/main" val="244208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B330C-26B4-C007-C794-6C76491D282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960D97F-4AA9-88A7-5726-20A2CDF73C58}"/>
              </a:ext>
            </a:extLst>
          </p:cNvPr>
          <p:cNvSpPr>
            <a:spLocks noGrp="1"/>
          </p:cNvSpPr>
          <p:nvPr>
            <p:ph sz="quarter" idx="10"/>
          </p:nvPr>
        </p:nvSpPr>
        <p:spPr>
          <a:xfrm>
            <a:off x="719138" y="1971675"/>
            <a:ext cx="4433887" cy="4745038"/>
          </a:xfrm>
        </p:spPr>
        <p:txBody>
          <a:bodyPr/>
          <a:lstStyle/>
          <a:p>
            <a:pPr lvl="2"/>
            <a:r>
              <a:rPr lang="en-GB" sz="1800" dirty="0"/>
              <a:t>In the latest quarter (April to June 2025), 7,020 Challenges were registered, up from 6,160 the quarter before and 2,550 Challenges were resolved, up from 2,460 the quarter before. Challenges take longer to clear as it is necessary to exchange and discuss evidence with ratepayers. There is a statutory deadline of 18 months to clear Challenge cases.</a:t>
            </a:r>
          </a:p>
        </p:txBody>
      </p:sp>
      <p:sp>
        <p:nvSpPr>
          <p:cNvPr id="13" name="Text Placeholder 12">
            <a:extLst>
              <a:ext uri="{FF2B5EF4-FFF2-40B4-BE49-F238E27FC236}">
                <a16:creationId xmlns:a16="http://schemas.microsoft.com/office/drawing/2014/main" id="{C8C67977-A20B-0377-1729-93005FBF717F}"/>
              </a:ext>
            </a:extLst>
          </p:cNvPr>
          <p:cNvSpPr>
            <a:spLocks noGrp="1"/>
          </p:cNvSpPr>
          <p:nvPr>
            <p:ph sz="quarter" idx="11"/>
          </p:nvPr>
        </p:nvSpPr>
        <p:spPr>
          <a:xfrm>
            <a:off x="719138" y="1262681"/>
            <a:ext cx="11882437" cy="312214"/>
          </a:xfrm>
        </p:spPr>
        <p:txBody>
          <a:bodyPr/>
          <a:lstStyle/>
          <a:p>
            <a:r>
              <a:rPr lang="en-GB" dirty="0"/>
              <a:t>Challenges against the England 2023 rating list by case status and month</a:t>
            </a:r>
          </a:p>
        </p:txBody>
      </p:sp>
      <p:sp>
        <p:nvSpPr>
          <p:cNvPr id="2" name="Title 1">
            <a:extLst>
              <a:ext uri="{FF2B5EF4-FFF2-40B4-BE49-F238E27FC236}">
                <a16:creationId xmlns:a16="http://schemas.microsoft.com/office/drawing/2014/main" id="{26328464-3CC6-BE2A-2D87-0471E6229221}"/>
              </a:ext>
            </a:extLst>
          </p:cNvPr>
          <p:cNvSpPr>
            <a:spLocks noGrp="1"/>
          </p:cNvSpPr>
          <p:nvPr>
            <p:ph type="title"/>
          </p:nvPr>
        </p:nvSpPr>
        <p:spPr>
          <a:xfrm>
            <a:off x="719139" y="719138"/>
            <a:ext cx="11882437" cy="500062"/>
          </a:xfrm>
        </p:spPr>
        <p:txBody>
          <a:bodyPr/>
          <a:lstStyle/>
          <a:p>
            <a:r>
              <a:rPr lang="en-GB" dirty="0"/>
              <a:t>CCA – how are things going</a:t>
            </a:r>
          </a:p>
        </p:txBody>
      </p:sp>
      <p:sp>
        <p:nvSpPr>
          <p:cNvPr id="108" name="Text Placeholder 15">
            <a:extLst>
              <a:ext uri="{FF2B5EF4-FFF2-40B4-BE49-F238E27FC236}">
                <a16:creationId xmlns:a16="http://schemas.microsoft.com/office/drawing/2014/main" id="{567CB547-F0CC-BCF0-E629-C816C304AAB4}"/>
              </a:ext>
            </a:extLst>
          </p:cNvPr>
          <p:cNvSpPr txBox="1">
            <a:spLocks/>
          </p:cNvSpPr>
          <p:nvPr/>
        </p:nvSpPr>
        <p:spPr>
          <a:xfrm>
            <a:off x="6486525" y="6146012"/>
            <a:ext cx="6314282"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b="0" i="1" dirty="0">
                <a:solidFill>
                  <a:schemeClr val="bg1"/>
                </a:solidFill>
                <a:latin typeface="Open Sans" panose="020B0606030504020204" pitchFamily="34" charset="0"/>
                <a:ea typeface="Open Sans" panose="020B0606030504020204" pitchFamily="34" charset="0"/>
                <a:cs typeface="Open Sans" panose="020B0606030504020204" pitchFamily="34" charset="0"/>
              </a:rPr>
              <a:t>Source: Checks, Challenges and Changes against the 2023 local rating list, England, Table EW23_3_2</a:t>
            </a:r>
          </a:p>
        </p:txBody>
      </p:sp>
      <p:grpSp>
        <p:nvGrpSpPr>
          <p:cNvPr id="190" name="Group 189">
            <a:extLst>
              <a:ext uri="{FF2B5EF4-FFF2-40B4-BE49-F238E27FC236}">
                <a16:creationId xmlns:a16="http://schemas.microsoft.com/office/drawing/2014/main" id="{BE00645D-A588-EAA3-FA21-0B95A70E3F97}"/>
              </a:ext>
            </a:extLst>
          </p:cNvPr>
          <p:cNvGrpSpPr/>
          <p:nvPr/>
        </p:nvGrpSpPr>
        <p:grpSpPr>
          <a:xfrm>
            <a:off x="5599933" y="1961155"/>
            <a:ext cx="7131941" cy="4016300"/>
            <a:chOff x="5419751" y="1932580"/>
            <a:chExt cx="7131941" cy="4016300"/>
          </a:xfrm>
        </p:grpSpPr>
        <p:cxnSp>
          <p:nvCxnSpPr>
            <p:cNvPr id="11" name="Straight Connector 10">
              <a:extLst>
                <a:ext uri="{FF2B5EF4-FFF2-40B4-BE49-F238E27FC236}">
                  <a16:creationId xmlns:a16="http://schemas.microsoft.com/office/drawing/2014/main" id="{361B7F9F-B878-F6E3-74FC-A0C15407B49E}"/>
                </a:ext>
              </a:extLst>
            </p:cNvPr>
            <p:cNvCxnSpPr>
              <a:cxnSpLocks/>
            </p:cNvCxnSpPr>
            <p:nvPr/>
          </p:nvCxnSpPr>
          <p:spPr>
            <a:xfrm>
              <a:off x="6518263" y="2091572"/>
              <a:ext cx="0" cy="323850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8A02EA1-EE72-FB48-1E0B-3A8C53BD1D73}"/>
                </a:ext>
              </a:extLst>
            </p:cNvPr>
            <p:cNvCxnSpPr>
              <a:cxnSpLocks/>
            </p:cNvCxnSpPr>
            <p:nvPr/>
          </p:nvCxnSpPr>
          <p:spPr>
            <a:xfrm flipH="1">
              <a:off x="6523547" y="5330073"/>
              <a:ext cx="602814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8413354-8290-C37A-5D59-F86F4D3F5720}"/>
                </a:ext>
              </a:extLst>
            </p:cNvPr>
            <p:cNvGrpSpPr/>
            <p:nvPr/>
          </p:nvGrpSpPr>
          <p:grpSpPr>
            <a:xfrm>
              <a:off x="5577242" y="1932580"/>
              <a:ext cx="833083" cy="3205082"/>
              <a:chOff x="4314050" y="1932580"/>
              <a:chExt cx="833083" cy="3205082"/>
            </a:xfrm>
          </p:grpSpPr>
          <p:sp>
            <p:nvSpPr>
              <p:cNvPr id="66" name="Text Placeholder 15">
                <a:extLst>
                  <a:ext uri="{FF2B5EF4-FFF2-40B4-BE49-F238E27FC236}">
                    <a16:creationId xmlns:a16="http://schemas.microsoft.com/office/drawing/2014/main" id="{4A659263-5685-5354-88D1-22CCD3562444}"/>
                  </a:ext>
                </a:extLst>
              </p:cNvPr>
              <p:cNvSpPr txBox="1">
                <a:spLocks/>
              </p:cNvSpPr>
              <p:nvPr/>
            </p:nvSpPr>
            <p:spPr>
              <a:xfrm>
                <a:off x="4314050" y="1932580"/>
                <a:ext cx="833083"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2,800</a:t>
                </a:r>
              </a:p>
            </p:txBody>
          </p:sp>
          <p:sp>
            <p:nvSpPr>
              <p:cNvPr id="67" name="Text Placeholder 15">
                <a:extLst>
                  <a:ext uri="{FF2B5EF4-FFF2-40B4-BE49-F238E27FC236}">
                    <a16:creationId xmlns:a16="http://schemas.microsoft.com/office/drawing/2014/main" id="{40C8D231-490E-2134-589D-988486448144}"/>
                  </a:ext>
                </a:extLst>
              </p:cNvPr>
              <p:cNvSpPr txBox="1">
                <a:spLocks/>
              </p:cNvSpPr>
              <p:nvPr/>
            </p:nvSpPr>
            <p:spPr>
              <a:xfrm>
                <a:off x="4314050" y="2408311"/>
                <a:ext cx="833083"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2,400</a:t>
                </a:r>
              </a:p>
            </p:txBody>
          </p:sp>
          <p:sp>
            <p:nvSpPr>
              <p:cNvPr id="68" name="Text Placeholder 15">
                <a:extLst>
                  <a:ext uri="{FF2B5EF4-FFF2-40B4-BE49-F238E27FC236}">
                    <a16:creationId xmlns:a16="http://schemas.microsoft.com/office/drawing/2014/main" id="{49E85B5C-7152-1BE5-72A6-1C87173405AA}"/>
                  </a:ext>
                </a:extLst>
              </p:cNvPr>
              <p:cNvSpPr txBox="1">
                <a:spLocks/>
              </p:cNvSpPr>
              <p:nvPr/>
            </p:nvSpPr>
            <p:spPr>
              <a:xfrm>
                <a:off x="4314050" y="2893467"/>
                <a:ext cx="833083"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2,000</a:t>
                </a:r>
              </a:p>
            </p:txBody>
          </p:sp>
          <p:sp>
            <p:nvSpPr>
              <p:cNvPr id="69" name="Text Placeholder 15">
                <a:extLst>
                  <a:ext uri="{FF2B5EF4-FFF2-40B4-BE49-F238E27FC236}">
                    <a16:creationId xmlns:a16="http://schemas.microsoft.com/office/drawing/2014/main" id="{EC9C964F-B069-63B8-717C-0C38F2446772}"/>
                  </a:ext>
                </a:extLst>
              </p:cNvPr>
              <p:cNvSpPr txBox="1">
                <a:spLocks/>
              </p:cNvSpPr>
              <p:nvPr/>
            </p:nvSpPr>
            <p:spPr>
              <a:xfrm>
                <a:off x="4314050" y="3359771"/>
                <a:ext cx="833083"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1,600</a:t>
                </a:r>
              </a:p>
            </p:txBody>
          </p:sp>
          <p:sp>
            <p:nvSpPr>
              <p:cNvPr id="70" name="Text Placeholder 15">
                <a:extLst>
                  <a:ext uri="{FF2B5EF4-FFF2-40B4-BE49-F238E27FC236}">
                    <a16:creationId xmlns:a16="http://schemas.microsoft.com/office/drawing/2014/main" id="{C1A00770-CAB0-C533-B642-957D42265A7D}"/>
                  </a:ext>
                </a:extLst>
              </p:cNvPr>
              <p:cNvSpPr txBox="1">
                <a:spLocks/>
              </p:cNvSpPr>
              <p:nvPr/>
            </p:nvSpPr>
            <p:spPr>
              <a:xfrm>
                <a:off x="4314050" y="3834555"/>
                <a:ext cx="833083"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1,200</a:t>
                </a:r>
              </a:p>
            </p:txBody>
          </p:sp>
          <p:sp>
            <p:nvSpPr>
              <p:cNvPr id="71" name="Text Placeholder 15">
                <a:extLst>
                  <a:ext uri="{FF2B5EF4-FFF2-40B4-BE49-F238E27FC236}">
                    <a16:creationId xmlns:a16="http://schemas.microsoft.com/office/drawing/2014/main" id="{D6FADBCD-F56E-745B-3FAF-CD6ABAE57EF9}"/>
                  </a:ext>
                </a:extLst>
              </p:cNvPr>
              <p:cNvSpPr txBox="1">
                <a:spLocks/>
              </p:cNvSpPr>
              <p:nvPr/>
            </p:nvSpPr>
            <p:spPr>
              <a:xfrm>
                <a:off x="4314050" y="4329140"/>
                <a:ext cx="833083"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800</a:t>
                </a:r>
              </a:p>
            </p:txBody>
          </p:sp>
          <p:sp>
            <p:nvSpPr>
              <p:cNvPr id="72" name="Text Placeholder 15">
                <a:extLst>
                  <a:ext uri="{FF2B5EF4-FFF2-40B4-BE49-F238E27FC236}">
                    <a16:creationId xmlns:a16="http://schemas.microsoft.com/office/drawing/2014/main" id="{1EB18F12-5A5C-8A5E-1885-6E0EDF212A21}"/>
                  </a:ext>
                </a:extLst>
              </p:cNvPr>
              <p:cNvSpPr txBox="1">
                <a:spLocks/>
              </p:cNvSpPr>
              <p:nvPr/>
            </p:nvSpPr>
            <p:spPr>
              <a:xfrm>
                <a:off x="4314050" y="4799536"/>
                <a:ext cx="833083"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400</a:t>
                </a:r>
              </a:p>
            </p:txBody>
          </p:sp>
        </p:grpSp>
        <p:sp>
          <p:nvSpPr>
            <p:cNvPr id="73" name="Text Placeholder 15">
              <a:extLst>
                <a:ext uri="{FF2B5EF4-FFF2-40B4-BE49-F238E27FC236}">
                  <a16:creationId xmlns:a16="http://schemas.microsoft.com/office/drawing/2014/main" id="{58B86F22-60D6-E0CC-35C1-17E0B4538421}"/>
                </a:ext>
              </a:extLst>
            </p:cNvPr>
            <p:cNvSpPr txBox="1">
              <a:spLocks/>
            </p:cNvSpPr>
            <p:nvPr/>
          </p:nvSpPr>
          <p:spPr>
            <a:xfrm>
              <a:off x="5577242" y="5143292"/>
              <a:ext cx="833083"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p:txBody>
        </p:sp>
        <p:sp>
          <p:nvSpPr>
            <p:cNvPr id="74" name="Text Placeholder 15">
              <a:extLst>
                <a:ext uri="{FF2B5EF4-FFF2-40B4-BE49-F238E27FC236}">
                  <a16:creationId xmlns:a16="http://schemas.microsoft.com/office/drawing/2014/main" id="{9D42B826-8124-CF3B-888C-F1014BDCD2FB}"/>
                </a:ext>
              </a:extLst>
            </p:cNvPr>
            <p:cNvSpPr txBox="1">
              <a:spLocks/>
            </p:cNvSpPr>
            <p:nvPr/>
          </p:nvSpPr>
          <p:spPr>
            <a:xfrm rot="16200000">
              <a:off x="4376774" y="3652343"/>
              <a:ext cx="2424079"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Number of CCA Registrations</a:t>
              </a:r>
            </a:p>
          </p:txBody>
        </p:sp>
        <p:cxnSp>
          <p:nvCxnSpPr>
            <p:cNvPr id="84" name="Straight Connector 83">
              <a:extLst>
                <a:ext uri="{FF2B5EF4-FFF2-40B4-BE49-F238E27FC236}">
                  <a16:creationId xmlns:a16="http://schemas.microsoft.com/office/drawing/2014/main" id="{197E94A7-7850-84B6-14D2-BB4EC1D1FDD2}"/>
                </a:ext>
              </a:extLst>
            </p:cNvPr>
            <p:cNvCxnSpPr>
              <a:cxnSpLocks/>
            </p:cNvCxnSpPr>
            <p:nvPr/>
          </p:nvCxnSpPr>
          <p:spPr>
            <a:xfrm flipH="1">
              <a:off x="6496051" y="3474869"/>
              <a:ext cx="6038736"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CC27731-86DA-9371-00EE-854433EE6059}"/>
                </a:ext>
              </a:extLst>
            </p:cNvPr>
            <p:cNvCxnSpPr>
              <a:cxnSpLocks/>
            </p:cNvCxnSpPr>
            <p:nvPr/>
          </p:nvCxnSpPr>
          <p:spPr>
            <a:xfrm flipH="1">
              <a:off x="6496051" y="3014767"/>
              <a:ext cx="6038736"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935089-8D56-AF00-842D-D1A521B2F745}"/>
                </a:ext>
              </a:extLst>
            </p:cNvPr>
            <p:cNvCxnSpPr>
              <a:cxnSpLocks/>
            </p:cNvCxnSpPr>
            <p:nvPr/>
          </p:nvCxnSpPr>
          <p:spPr>
            <a:xfrm flipH="1">
              <a:off x="6496051" y="2564092"/>
              <a:ext cx="6038736"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54653D3-1301-92E3-93F7-4F91F18CD520}"/>
                </a:ext>
              </a:extLst>
            </p:cNvPr>
            <p:cNvCxnSpPr>
              <a:cxnSpLocks/>
            </p:cNvCxnSpPr>
            <p:nvPr/>
          </p:nvCxnSpPr>
          <p:spPr>
            <a:xfrm flipH="1">
              <a:off x="6496051" y="4864602"/>
              <a:ext cx="6038736"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58AF772-481D-EE4C-43B3-C4D83CA28C0D}"/>
                </a:ext>
              </a:extLst>
            </p:cNvPr>
            <p:cNvCxnSpPr>
              <a:cxnSpLocks/>
            </p:cNvCxnSpPr>
            <p:nvPr/>
          </p:nvCxnSpPr>
          <p:spPr>
            <a:xfrm flipH="1">
              <a:off x="6496051" y="4404500"/>
              <a:ext cx="6038736"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824B91-8837-942C-67E1-5AA0DA5C5EF4}"/>
                </a:ext>
              </a:extLst>
            </p:cNvPr>
            <p:cNvCxnSpPr>
              <a:cxnSpLocks/>
            </p:cNvCxnSpPr>
            <p:nvPr/>
          </p:nvCxnSpPr>
          <p:spPr>
            <a:xfrm flipH="1">
              <a:off x="6496051" y="3934971"/>
              <a:ext cx="6038736"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433F6A2F-CC40-E7C9-C90A-FF7E4FA89A69}"/>
                </a:ext>
              </a:extLst>
            </p:cNvPr>
            <p:cNvGrpSpPr/>
            <p:nvPr/>
          </p:nvGrpSpPr>
          <p:grpSpPr>
            <a:xfrm>
              <a:off x="8141126" y="2161258"/>
              <a:ext cx="1225484" cy="338126"/>
              <a:chOff x="7839468" y="2161258"/>
              <a:chExt cx="1225484" cy="338126"/>
            </a:xfrm>
          </p:grpSpPr>
          <p:sp>
            <p:nvSpPr>
              <p:cNvPr id="97" name="Text Placeholder 15">
                <a:extLst>
                  <a:ext uri="{FF2B5EF4-FFF2-40B4-BE49-F238E27FC236}">
                    <a16:creationId xmlns:a16="http://schemas.microsoft.com/office/drawing/2014/main" id="{49CF28DC-FD2B-B450-154F-1F1B64E79B1B}"/>
                  </a:ext>
                </a:extLst>
              </p:cNvPr>
              <p:cNvSpPr txBox="1">
                <a:spLocks/>
              </p:cNvSpPr>
              <p:nvPr/>
            </p:nvSpPr>
            <p:spPr>
              <a:xfrm>
                <a:off x="8146722" y="2161258"/>
                <a:ext cx="918230"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Resolved</a:t>
                </a:r>
              </a:p>
            </p:txBody>
          </p:sp>
          <p:sp>
            <p:nvSpPr>
              <p:cNvPr id="7" name="Oval 6">
                <a:extLst>
                  <a:ext uri="{FF2B5EF4-FFF2-40B4-BE49-F238E27FC236}">
                    <a16:creationId xmlns:a16="http://schemas.microsoft.com/office/drawing/2014/main" id="{B7FE0531-5814-6D89-904D-CAA2223826EE}"/>
                  </a:ext>
                </a:extLst>
              </p:cNvPr>
              <p:cNvSpPr/>
              <p:nvPr/>
            </p:nvSpPr>
            <p:spPr>
              <a:xfrm>
                <a:off x="7839468" y="2261942"/>
                <a:ext cx="150829" cy="150829"/>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7" name="Group 186">
              <a:extLst>
                <a:ext uri="{FF2B5EF4-FFF2-40B4-BE49-F238E27FC236}">
                  <a16:creationId xmlns:a16="http://schemas.microsoft.com/office/drawing/2014/main" id="{6D64C31C-DE14-BE12-84F2-49BBDE40454C}"/>
                </a:ext>
              </a:extLst>
            </p:cNvPr>
            <p:cNvGrpSpPr/>
            <p:nvPr/>
          </p:nvGrpSpPr>
          <p:grpSpPr>
            <a:xfrm>
              <a:off x="9399797" y="2161258"/>
              <a:ext cx="1267712" cy="338126"/>
              <a:chOff x="9597760" y="2161258"/>
              <a:chExt cx="1267712" cy="338126"/>
            </a:xfrm>
          </p:grpSpPr>
          <p:sp>
            <p:nvSpPr>
              <p:cNvPr id="99" name="Text Placeholder 15">
                <a:extLst>
                  <a:ext uri="{FF2B5EF4-FFF2-40B4-BE49-F238E27FC236}">
                    <a16:creationId xmlns:a16="http://schemas.microsoft.com/office/drawing/2014/main" id="{2A2E6C6C-B785-DF0B-3AFA-2CB023AB70EF}"/>
                  </a:ext>
                </a:extLst>
              </p:cNvPr>
              <p:cNvSpPr txBox="1">
                <a:spLocks/>
              </p:cNvSpPr>
              <p:nvPr/>
            </p:nvSpPr>
            <p:spPr>
              <a:xfrm>
                <a:off x="9892132" y="2161258"/>
                <a:ext cx="973340"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Registered</a:t>
                </a:r>
              </a:p>
            </p:txBody>
          </p:sp>
          <p:sp>
            <p:nvSpPr>
              <p:cNvPr id="8" name="Oval 7">
                <a:extLst>
                  <a:ext uri="{FF2B5EF4-FFF2-40B4-BE49-F238E27FC236}">
                    <a16:creationId xmlns:a16="http://schemas.microsoft.com/office/drawing/2014/main" id="{9EE60BF8-F179-6CDC-95A6-E2798D1893C8}"/>
                  </a:ext>
                </a:extLst>
              </p:cNvPr>
              <p:cNvSpPr/>
              <p:nvPr/>
            </p:nvSpPr>
            <p:spPr>
              <a:xfrm>
                <a:off x="9597760" y="2261942"/>
                <a:ext cx="150829" cy="1508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 name="Straight Connector 9">
              <a:extLst>
                <a:ext uri="{FF2B5EF4-FFF2-40B4-BE49-F238E27FC236}">
                  <a16:creationId xmlns:a16="http://schemas.microsoft.com/office/drawing/2014/main" id="{65B3E8A3-5CAA-184E-269A-DA853803867D}"/>
                </a:ext>
              </a:extLst>
            </p:cNvPr>
            <p:cNvCxnSpPr>
              <a:cxnSpLocks/>
            </p:cNvCxnSpPr>
            <p:nvPr/>
          </p:nvCxnSpPr>
          <p:spPr>
            <a:xfrm flipH="1">
              <a:off x="6496051" y="2091572"/>
              <a:ext cx="6038736"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8760439-A121-6E20-B5B4-E4F01C2B3339}"/>
                </a:ext>
              </a:extLst>
            </p:cNvPr>
            <p:cNvGrpSpPr/>
            <p:nvPr/>
          </p:nvGrpSpPr>
          <p:grpSpPr>
            <a:xfrm>
              <a:off x="6438507" y="2091572"/>
              <a:ext cx="79756" cy="3238501"/>
              <a:chOff x="5882326" y="2091572"/>
              <a:chExt cx="635937" cy="3238501"/>
            </a:xfrm>
          </p:grpSpPr>
          <p:cxnSp>
            <p:nvCxnSpPr>
              <p:cNvPr id="14" name="Straight Connector 13">
                <a:extLst>
                  <a:ext uri="{FF2B5EF4-FFF2-40B4-BE49-F238E27FC236}">
                    <a16:creationId xmlns:a16="http://schemas.microsoft.com/office/drawing/2014/main" id="{224C76BD-558A-A78F-A507-B8DCDF2815EF}"/>
                  </a:ext>
                </a:extLst>
              </p:cNvPr>
              <p:cNvCxnSpPr>
                <a:cxnSpLocks/>
              </p:cNvCxnSpPr>
              <p:nvPr/>
            </p:nvCxnSpPr>
            <p:spPr>
              <a:xfrm flipH="1">
                <a:off x="5882326" y="3479501"/>
                <a:ext cx="6359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758713-CE7E-2999-885C-DB183CABF1E4}"/>
                  </a:ext>
                </a:extLst>
              </p:cNvPr>
              <p:cNvCxnSpPr>
                <a:cxnSpLocks/>
              </p:cNvCxnSpPr>
              <p:nvPr/>
            </p:nvCxnSpPr>
            <p:spPr>
              <a:xfrm flipH="1">
                <a:off x="5882326" y="3016858"/>
                <a:ext cx="6359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D14E23-C318-1D4A-CA00-32C31203CB49}"/>
                  </a:ext>
                </a:extLst>
              </p:cNvPr>
              <p:cNvCxnSpPr>
                <a:cxnSpLocks/>
              </p:cNvCxnSpPr>
              <p:nvPr/>
            </p:nvCxnSpPr>
            <p:spPr>
              <a:xfrm flipH="1">
                <a:off x="5882326" y="2554215"/>
                <a:ext cx="6359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F6D3B4-9833-E50A-38BC-182E9ED93D87}"/>
                  </a:ext>
                </a:extLst>
              </p:cNvPr>
              <p:cNvCxnSpPr>
                <a:cxnSpLocks/>
              </p:cNvCxnSpPr>
              <p:nvPr/>
            </p:nvCxnSpPr>
            <p:spPr>
              <a:xfrm flipH="1">
                <a:off x="5882326" y="4867430"/>
                <a:ext cx="6359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F3569B-1343-127E-F2DD-E13998F7E981}"/>
                  </a:ext>
                </a:extLst>
              </p:cNvPr>
              <p:cNvCxnSpPr>
                <a:cxnSpLocks/>
              </p:cNvCxnSpPr>
              <p:nvPr/>
            </p:nvCxnSpPr>
            <p:spPr>
              <a:xfrm flipH="1">
                <a:off x="5882326" y="4404787"/>
                <a:ext cx="6359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2085B3C-09E1-B636-096E-0EC886D48E8E}"/>
                  </a:ext>
                </a:extLst>
              </p:cNvPr>
              <p:cNvCxnSpPr>
                <a:cxnSpLocks/>
              </p:cNvCxnSpPr>
              <p:nvPr/>
            </p:nvCxnSpPr>
            <p:spPr>
              <a:xfrm flipH="1">
                <a:off x="5882326" y="3942144"/>
                <a:ext cx="6359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B49A05-F430-B61E-5900-A19FEF52737D}"/>
                  </a:ext>
                </a:extLst>
              </p:cNvPr>
              <p:cNvCxnSpPr>
                <a:cxnSpLocks/>
              </p:cNvCxnSpPr>
              <p:nvPr/>
            </p:nvCxnSpPr>
            <p:spPr>
              <a:xfrm flipH="1">
                <a:off x="5882338" y="2091572"/>
                <a:ext cx="6359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8FD3DB-6F25-1F5F-B6C3-3D749BEE8C4C}"/>
                  </a:ext>
                </a:extLst>
              </p:cNvPr>
              <p:cNvCxnSpPr>
                <a:cxnSpLocks/>
              </p:cNvCxnSpPr>
              <p:nvPr/>
            </p:nvCxnSpPr>
            <p:spPr>
              <a:xfrm flipH="1">
                <a:off x="5882326" y="5330073"/>
                <a:ext cx="6359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Freeform: Shape 27">
              <a:extLst>
                <a:ext uri="{FF2B5EF4-FFF2-40B4-BE49-F238E27FC236}">
                  <a16:creationId xmlns:a16="http://schemas.microsoft.com/office/drawing/2014/main" id="{0F178C17-8E4E-E4D4-E720-404A813FE3FB}"/>
                </a:ext>
              </a:extLst>
            </p:cNvPr>
            <p:cNvSpPr/>
            <p:nvPr/>
          </p:nvSpPr>
          <p:spPr>
            <a:xfrm>
              <a:off x="6838950" y="3857625"/>
              <a:ext cx="5038725" cy="1481138"/>
            </a:xfrm>
            <a:custGeom>
              <a:avLst/>
              <a:gdLst>
                <a:gd name="connsiteX0" fmla="*/ 0 w 5038725"/>
                <a:gd name="connsiteY0" fmla="*/ 1481138 h 1481138"/>
                <a:gd name="connsiteX1" fmla="*/ 209550 w 5038725"/>
                <a:gd name="connsiteY1" fmla="*/ 1462088 h 1481138"/>
                <a:gd name="connsiteX2" fmla="*/ 395288 w 5038725"/>
                <a:gd name="connsiteY2" fmla="*/ 1457325 h 1481138"/>
                <a:gd name="connsiteX3" fmla="*/ 585788 w 5038725"/>
                <a:gd name="connsiteY3" fmla="*/ 1457325 h 1481138"/>
                <a:gd name="connsiteX4" fmla="*/ 776288 w 5038725"/>
                <a:gd name="connsiteY4" fmla="*/ 1433513 h 1481138"/>
                <a:gd name="connsiteX5" fmla="*/ 981075 w 5038725"/>
                <a:gd name="connsiteY5" fmla="*/ 1385888 h 1481138"/>
                <a:gd name="connsiteX6" fmla="*/ 1362075 w 5038725"/>
                <a:gd name="connsiteY6" fmla="*/ 1414463 h 1481138"/>
                <a:gd name="connsiteX7" fmla="*/ 1566863 w 5038725"/>
                <a:gd name="connsiteY7" fmla="*/ 1333500 h 1481138"/>
                <a:gd name="connsiteX8" fmla="*/ 1938338 w 5038725"/>
                <a:gd name="connsiteY8" fmla="*/ 1285875 h 1481138"/>
                <a:gd name="connsiteX9" fmla="*/ 2133600 w 5038725"/>
                <a:gd name="connsiteY9" fmla="*/ 1176338 h 1481138"/>
                <a:gd name="connsiteX10" fmla="*/ 2328863 w 5038725"/>
                <a:gd name="connsiteY10" fmla="*/ 1285875 h 1481138"/>
                <a:gd name="connsiteX11" fmla="*/ 2524125 w 5038725"/>
                <a:gd name="connsiteY11" fmla="*/ 1238250 h 1481138"/>
                <a:gd name="connsiteX12" fmla="*/ 2719388 w 5038725"/>
                <a:gd name="connsiteY12" fmla="*/ 900113 h 1481138"/>
                <a:gd name="connsiteX13" fmla="*/ 2905125 w 5038725"/>
                <a:gd name="connsiteY13" fmla="*/ 1157288 h 1481138"/>
                <a:gd name="connsiteX14" fmla="*/ 3114675 w 5038725"/>
                <a:gd name="connsiteY14" fmla="*/ 1219200 h 1481138"/>
                <a:gd name="connsiteX15" fmla="*/ 3300413 w 5038725"/>
                <a:gd name="connsiteY15" fmla="*/ 1038225 h 1481138"/>
                <a:gd name="connsiteX16" fmla="*/ 3500438 w 5038725"/>
                <a:gd name="connsiteY16" fmla="*/ 971550 h 1481138"/>
                <a:gd name="connsiteX17" fmla="*/ 3671888 w 5038725"/>
                <a:gd name="connsiteY17" fmla="*/ 714375 h 1481138"/>
                <a:gd name="connsiteX18" fmla="*/ 3881438 w 5038725"/>
                <a:gd name="connsiteY18" fmla="*/ 919163 h 1481138"/>
                <a:gd name="connsiteX19" fmla="*/ 4067175 w 5038725"/>
                <a:gd name="connsiteY19" fmla="*/ 900113 h 1481138"/>
                <a:gd name="connsiteX20" fmla="*/ 4271963 w 5038725"/>
                <a:gd name="connsiteY20" fmla="*/ 685800 h 1481138"/>
                <a:gd name="connsiteX21" fmla="*/ 4457700 w 5038725"/>
                <a:gd name="connsiteY21" fmla="*/ 0 h 1481138"/>
                <a:gd name="connsiteX22" fmla="*/ 4657725 w 5038725"/>
                <a:gd name="connsiteY22" fmla="*/ 728663 h 1481138"/>
                <a:gd name="connsiteX23" fmla="*/ 4852988 w 5038725"/>
                <a:gd name="connsiteY23" fmla="*/ 547688 h 1481138"/>
                <a:gd name="connsiteX24" fmla="*/ 5038725 w 5038725"/>
                <a:gd name="connsiteY24" fmla="*/ 219075 h 148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38725" h="1481138">
                  <a:moveTo>
                    <a:pt x="0" y="1481138"/>
                  </a:moveTo>
                  <a:lnTo>
                    <a:pt x="209550" y="1462088"/>
                  </a:lnTo>
                  <a:lnTo>
                    <a:pt x="395288" y="1457325"/>
                  </a:lnTo>
                  <a:lnTo>
                    <a:pt x="585788" y="1457325"/>
                  </a:lnTo>
                  <a:lnTo>
                    <a:pt x="776288" y="1433513"/>
                  </a:lnTo>
                  <a:lnTo>
                    <a:pt x="981075" y="1385888"/>
                  </a:lnTo>
                  <a:lnTo>
                    <a:pt x="1362075" y="1414463"/>
                  </a:lnTo>
                  <a:lnTo>
                    <a:pt x="1566863" y="1333500"/>
                  </a:lnTo>
                  <a:lnTo>
                    <a:pt x="1938338" y="1285875"/>
                  </a:lnTo>
                  <a:lnTo>
                    <a:pt x="2133600" y="1176338"/>
                  </a:lnTo>
                  <a:lnTo>
                    <a:pt x="2328863" y="1285875"/>
                  </a:lnTo>
                  <a:lnTo>
                    <a:pt x="2524125" y="1238250"/>
                  </a:lnTo>
                  <a:lnTo>
                    <a:pt x="2719388" y="900113"/>
                  </a:lnTo>
                  <a:lnTo>
                    <a:pt x="2905125" y="1157288"/>
                  </a:lnTo>
                  <a:lnTo>
                    <a:pt x="3114675" y="1219200"/>
                  </a:lnTo>
                  <a:lnTo>
                    <a:pt x="3300413" y="1038225"/>
                  </a:lnTo>
                  <a:lnTo>
                    <a:pt x="3500438" y="971550"/>
                  </a:lnTo>
                  <a:lnTo>
                    <a:pt x="3671888" y="714375"/>
                  </a:lnTo>
                  <a:lnTo>
                    <a:pt x="3881438" y="919163"/>
                  </a:lnTo>
                  <a:lnTo>
                    <a:pt x="4067175" y="900113"/>
                  </a:lnTo>
                  <a:lnTo>
                    <a:pt x="4271963" y="685800"/>
                  </a:lnTo>
                  <a:lnTo>
                    <a:pt x="4457700" y="0"/>
                  </a:lnTo>
                  <a:lnTo>
                    <a:pt x="4657725" y="728663"/>
                  </a:lnTo>
                  <a:lnTo>
                    <a:pt x="4852988" y="547688"/>
                  </a:lnTo>
                  <a:lnTo>
                    <a:pt x="5038725" y="219075"/>
                  </a:lnTo>
                </a:path>
              </a:pathLst>
            </a:custGeom>
            <a:noFill/>
            <a:ln w="9525">
              <a:solidFill>
                <a:srgbClr val="00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D49CAB6F-9422-CD1D-BDBD-73A96FC905C6}"/>
                </a:ext>
              </a:extLst>
            </p:cNvPr>
            <p:cNvSpPr/>
            <p:nvPr/>
          </p:nvSpPr>
          <p:spPr>
            <a:xfrm>
              <a:off x="6829425" y="2433638"/>
              <a:ext cx="5038725" cy="2709862"/>
            </a:xfrm>
            <a:custGeom>
              <a:avLst/>
              <a:gdLst>
                <a:gd name="connsiteX0" fmla="*/ 0 w 5038725"/>
                <a:gd name="connsiteY0" fmla="*/ 2709862 h 2709862"/>
                <a:gd name="connsiteX1" fmla="*/ 214313 w 5038725"/>
                <a:gd name="connsiteY1" fmla="*/ 2662237 h 2709862"/>
                <a:gd name="connsiteX2" fmla="*/ 400050 w 5038725"/>
                <a:gd name="connsiteY2" fmla="*/ 2557462 h 2709862"/>
                <a:gd name="connsiteX3" fmla="*/ 595313 w 5038725"/>
                <a:gd name="connsiteY3" fmla="*/ 2243137 h 2709862"/>
                <a:gd name="connsiteX4" fmla="*/ 785813 w 5038725"/>
                <a:gd name="connsiteY4" fmla="*/ 2386012 h 2709862"/>
                <a:gd name="connsiteX5" fmla="*/ 976313 w 5038725"/>
                <a:gd name="connsiteY5" fmla="*/ 2128837 h 2709862"/>
                <a:gd name="connsiteX6" fmla="*/ 1195388 w 5038725"/>
                <a:gd name="connsiteY6" fmla="*/ 2114550 h 2709862"/>
                <a:gd name="connsiteX7" fmla="*/ 1371600 w 5038725"/>
                <a:gd name="connsiteY7" fmla="*/ 2057400 h 2709862"/>
                <a:gd name="connsiteX8" fmla="*/ 1547813 w 5038725"/>
                <a:gd name="connsiteY8" fmla="*/ 2457450 h 2709862"/>
                <a:gd name="connsiteX9" fmla="*/ 1752600 w 5038725"/>
                <a:gd name="connsiteY9" fmla="*/ 1881187 h 2709862"/>
                <a:gd name="connsiteX10" fmla="*/ 1957388 w 5038725"/>
                <a:gd name="connsiteY10" fmla="*/ 1614487 h 2709862"/>
                <a:gd name="connsiteX11" fmla="*/ 2152650 w 5038725"/>
                <a:gd name="connsiteY11" fmla="*/ 1385887 h 2709862"/>
                <a:gd name="connsiteX12" fmla="*/ 2347913 w 5038725"/>
                <a:gd name="connsiteY12" fmla="*/ 1176337 h 2709862"/>
                <a:gd name="connsiteX13" fmla="*/ 2538413 w 5038725"/>
                <a:gd name="connsiteY13" fmla="*/ 785812 h 2709862"/>
                <a:gd name="connsiteX14" fmla="*/ 2724150 w 5038725"/>
                <a:gd name="connsiteY14" fmla="*/ 1262062 h 2709862"/>
                <a:gd name="connsiteX15" fmla="*/ 2905125 w 5038725"/>
                <a:gd name="connsiteY15" fmla="*/ 766762 h 2709862"/>
                <a:gd name="connsiteX16" fmla="*/ 3114675 w 5038725"/>
                <a:gd name="connsiteY16" fmla="*/ 833437 h 2709862"/>
                <a:gd name="connsiteX17" fmla="*/ 3314700 w 5038725"/>
                <a:gd name="connsiteY17" fmla="*/ 852487 h 2709862"/>
                <a:gd name="connsiteX18" fmla="*/ 3490913 w 5038725"/>
                <a:gd name="connsiteY18" fmla="*/ 666750 h 2709862"/>
                <a:gd name="connsiteX19" fmla="*/ 3709988 w 5038725"/>
                <a:gd name="connsiteY19" fmla="*/ 790575 h 2709862"/>
                <a:gd name="connsiteX20" fmla="*/ 3871913 w 5038725"/>
                <a:gd name="connsiteY20" fmla="*/ 1400175 h 2709862"/>
                <a:gd name="connsiteX21" fmla="*/ 4062413 w 5038725"/>
                <a:gd name="connsiteY21" fmla="*/ 885825 h 2709862"/>
                <a:gd name="connsiteX22" fmla="*/ 4267200 w 5038725"/>
                <a:gd name="connsiteY22" fmla="*/ 419100 h 2709862"/>
                <a:gd name="connsiteX23" fmla="*/ 4481513 w 5038725"/>
                <a:gd name="connsiteY23" fmla="*/ 271462 h 2709862"/>
                <a:gd name="connsiteX24" fmla="*/ 4657725 w 5038725"/>
                <a:gd name="connsiteY24" fmla="*/ 209550 h 2709862"/>
                <a:gd name="connsiteX25" fmla="*/ 4857750 w 5038725"/>
                <a:gd name="connsiteY25" fmla="*/ 419100 h 2709862"/>
                <a:gd name="connsiteX26" fmla="*/ 5038725 w 5038725"/>
                <a:gd name="connsiteY26" fmla="*/ 0 h 270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38725" h="2709862">
                  <a:moveTo>
                    <a:pt x="0" y="2709862"/>
                  </a:moveTo>
                  <a:lnTo>
                    <a:pt x="214313" y="2662237"/>
                  </a:lnTo>
                  <a:lnTo>
                    <a:pt x="400050" y="2557462"/>
                  </a:lnTo>
                  <a:lnTo>
                    <a:pt x="595313" y="2243137"/>
                  </a:lnTo>
                  <a:lnTo>
                    <a:pt x="785813" y="2386012"/>
                  </a:lnTo>
                  <a:lnTo>
                    <a:pt x="976313" y="2128837"/>
                  </a:lnTo>
                  <a:lnTo>
                    <a:pt x="1195388" y="2114550"/>
                  </a:lnTo>
                  <a:lnTo>
                    <a:pt x="1371600" y="2057400"/>
                  </a:lnTo>
                  <a:lnTo>
                    <a:pt x="1547813" y="2457450"/>
                  </a:lnTo>
                  <a:lnTo>
                    <a:pt x="1752600" y="1881187"/>
                  </a:lnTo>
                  <a:lnTo>
                    <a:pt x="1957388" y="1614487"/>
                  </a:lnTo>
                  <a:lnTo>
                    <a:pt x="2152650" y="1385887"/>
                  </a:lnTo>
                  <a:lnTo>
                    <a:pt x="2347913" y="1176337"/>
                  </a:lnTo>
                  <a:lnTo>
                    <a:pt x="2538413" y="785812"/>
                  </a:lnTo>
                  <a:lnTo>
                    <a:pt x="2724150" y="1262062"/>
                  </a:lnTo>
                  <a:lnTo>
                    <a:pt x="2905125" y="766762"/>
                  </a:lnTo>
                  <a:lnTo>
                    <a:pt x="3114675" y="833437"/>
                  </a:lnTo>
                  <a:lnTo>
                    <a:pt x="3314700" y="852487"/>
                  </a:lnTo>
                  <a:lnTo>
                    <a:pt x="3490913" y="666750"/>
                  </a:lnTo>
                  <a:lnTo>
                    <a:pt x="3709988" y="790575"/>
                  </a:lnTo>
                  <a:lnTo>
                    <a:pt x="3871913" y="1400175"/>
                  </a:lnTo>
                  <a:lnTo>
                    <a:pt x="4062413" y="885825"/>
                  </a:lnTo>
                  <a:lnTo>
                    <a:pt x="4267200" y="419100"/>
                  </a:lnTo>
                  <a:lnTo>
                    <a:pt x="4481513" y="271462"/>
                  </a:lnTo>
                  <a:lnTo>
                    <a:pt x="4657725" y="209550"/>
                  </a:lnTo>
                  <a:lnTo>
                    <a:pt x="4857750" y="419100"/>
                  </a:lnTo>
                  <a:lnTo>
                    <a:pt x="5038725" y="0"/>
                  </a:lnTo>
                </a:path>
              </a:pathLst>
            </a:cu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664765B-B6E4-B3E4-961C-46F605869829}"/>
                </a:ext>
              </a:extLst>
            </p:cNvPr>
            <p:cNvSpPr/>
            <p:nvPr/>
          </p:nvSpPr>
          <p:spPr>
            <a:xfrm>
              <a:off x="6807995" y="5107783"/>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F16DE7B3-12A7-8B21-8B1E-568F96A8B069}"/>
                </a:ext>
              </a:extLst>
            </p:cNvPr>
            <p:cNvSpPr/>
            <p:nvPr/>
          </p:nvSpPr>
          <p:spPr>
            <a:xfrm>
              <a:off x="7005638" y="5064920"/>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67CC2BD-66B5-244C-BB7D-FBB521204A49}"/>
                </a:ext>
              </a:extLst>
            </p:cNvPr>
            <p:cNvSpPr/>
            <p:nvPr/>
          </p:nvSpPr>
          <p:spPr>
            <a:xfrm>
              <a:off x="7205663" y="4960145"/>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FB17B45-FF74-5F7E-7CBA-FB071D15F687}"/>
                </a:ext>
              </a:extLst>
            </p:cNvPr>
            <p:cNvSpPr/>
            <p:nvPr/>
          </p:nvSpPr>
          <p:spPr>
            <a:xfrm>
              <a:off x="7393782" y="4655345"/>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7EFF0AE-3BCD-5335-FB59-5EA0188FD54A}"/>
                </a:ext>
              </a:extLst>
            </p:cNvPr>
            <p:cNvSpPr/>
            <p:nvPr/>
          </p:nvSpPr>
          <p:spPr>
            <a:xfrm>
              <a:off x="7584282" y="4776789"/>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0A3B218B-C6A1-11F3-3F46-C4CDE62DCFCA}"/>
                </a:ext>
              </a:extLst>
            </p:cNvPr>
            <p:cNvSpPr/>
            <p:nvPr/>
          </p:nvSpPr>
          <p:spPr>
            <a:xfrm>
              <a:off x="7772400" y="4529139"/>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F1BC48E-DE49-D9AB-9990-360128F2EC50}"/>
                </a:ext>
              </a:extLst>
            </p:cNvPr>
            <p:cNvSpPr/>
            <p:nvPr/>
          </p:nvSpPr>
          <p:spPr>
            <a:xfrm>
              <a:off x="7986713" y="4519614"/>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00D587E0-598B-D6B8-CE21-13B82C9BDA2C}"/>
                </a:ext>
              </a:extLst>
            </p:cNvPr>
            <p:cNvSpPr/>
            <p:nvPr/>
          </p:nvSpPr>
          <p:spPr>
            <a:xfrm>
              <a:off x="8167688" y="4460082"/>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88D7AE00-43CD-C56B-391B-D382FA90F12A}"/>
                </a:ext>
              </a:extLst>
            </p:cNvPr>
            <p:cNvSpPr/>
            <p:nvPr/>
          </p:nvSpPr>
          <p:spPr>
            <a:xfrm>
              <a:off x="8346282" y="4855370"/>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D9C101F8-1258-AA50-8EA0-AFE0A52D8074}"/>
                </a:ext>
              </a:extLst>
            </p:cNvPr>
            <p:cNvSpPr/>
            <p:nvPr/>
          </p:nvSpPr>
          <p:spPr>
            <a:xfrm>
              <a:off x="8553451" y="4276726"/>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500DC6F2-7727-8561-9DCB-242A8EB07E99}"/>
                </a:ext>
              </a:extLst>
            </p:cNvPr>
            <p:cNvSpPr/>
            <p:nvPr/>
          </p:nvSpPr>
          <p:spPr>
            <a:xfrm>
              <a:off x="8746332" y="4031457"/>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C28773F1-5980-771D-5CD7-C6633DA2D356}"/>
                </a:ext>
              </a:extLst>
            </p:cNvPr>
            <p:cNvSpPr/>
            <p:nvPr/>
          </p:nvSpPr>
          <p:spPr>
            <a:xfrm>
              <a:off x="8941595" y="3798094"/>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B68A7190-5831-5704-828B-6F299CE0C4E4}"/>
                </a:ext>
              </a:extLst>
            </p:cNvPr>
            <p:cNvSpPr/>
            <p:nvPr/>
          </p:nvSpPr>
          <p:spPr>
            <a:xfrm>
              <a:off x="9139238" y="3593307"/>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9B9604A4-2137-34FA-637E-30A784A48C7C}"/>
                </a:ext>
              </a:extLst>
            </p:cNvPr>
            <p:cNvSpPr/>
            <p:nvPr/>
          </p:nvSpPr>
          <p:spPr>
            <a:xfrm>
              <a:off x="9329738" y="3190876"/>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278663BA-572C-6B8D-E306-FC75C184A215}"/>
                </a:ext>
              </a:extLst>
            </p:cNvPr>
            <p:cNvSpPr/>
            <p:nvPr/>
          </p:nvSpPr>
          <p:spPr>
            <a:xfrm>
              <a:off x="9522620" y="3659982"/>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3A370660-860B-CFE0-D6BE-398A03166467}"/>
                </a:ext>
              </a:extLst>
            </p:cNvPr>
            <p:cNvSpPr/>
            <p:nvPr/>
          </p:nvSpPr>
          <p:spPr>
            <a:xfrm>
              <a:off x="9701213" y="3176588"/>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C0057864-D5A5-2862-5A98-0E1A59AC0045}"/>
                </a:ext>
              </a:extLst>
            </p:cNvPr>
            <p:cNvSpPr/>
            <p:nvPr/>
          </p:nvSpPr>
          <p:spPr>
            <a:xfrm>
              <a:off x="9910763" y="3236119"/>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3C9BE991-6C0A-9D9C-6E3C-34150A6D42B4}"/>
                </a:ext>
              </a:extLst>
            </p:cNvPr>
            <p:cNvSpPr/>
            <p:nvPr/>
          </p:nvSpPr>
          <p:spPr>
            <a:xfrm>
              <a:off x="10106026" y="3255169"/>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55D8F54-D1AC-B5A1-691A-D1AE88CD5DE7}"/>
                </a:ext>
              </a:extLst>
            </p:cNvPr>
            <p:cNvSpPr/>
            <p:nvPr/>
          </p:nvSpPr>
          <p:spPr>
            <a:xfrm>
              <a:off x="10287001" y="3074194"/>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566E3304-7241-278E-B3C4-7483659C96B6}"/>
                </a:ext>
              </a:extLst>
            </p:cNvPr>
            <p:cNvSpPr/>
            <p:nvPr/>
          </p:nvSpPr>
          <p:spPr>
            <a:xfrm>
              <a:off x="10506076" y="3193257"/>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2E256CE1-BFC2-9C9B-7FB0-35A13C8039E3}"/>
                </a:ext>
              </a:extLst>
            </p:cNvPr>
            <p:cNvSpPr/>
            <p:nvPr/>
          </p:nvSpPr>
          <p:spPr>
            <a:xfrm>
              <a:off x="10665619" y="3793332"/>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B2CB845B-C132-ACDA-0334-EE494993007F}"/>
                </a:ext>
              </a:extLst>
            </p:cNvPr>
            <p:cNvSpPr/>
            <p:nvPr/>
          </p:nvSpPr>
          <p:spPr>
            <a:xfrm>
              <a:off x="10863263" y="3274220"/>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96D43AB2-AF29-9D28-26D5-5F4EDCE8072B}"/>
                </a:ext>
              </a:extLst>
            </p:cNvPr>
            <p:cNvSpPr/>
            <p:nvPr/>
          </p:nvSpPr>
          <p:spPr>
            <a:xfrm>
              <a:off x="11070432" y="2826545"/>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FD55FB8C-CE7D-F94A-438E-B8FBCC27CCA0}"/>
                </a:ext>
              </a:extLst>
            </p:cNvPr>
            <p:cNvSpPr/>
            <p:nvPr/>
          </p:nvSpPr>
          <p:spPr>
            <a:xfrm>
              <a:off x="11277601" y="2676526"/>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82B24E13-C24F-C832-D9BB-CB356D9F841E}"/>
                </a:ext>
              </a:extLst>
            </p:cNvPr>
            <p:cNvSpPr/>
            <p:nvPr/>
          </p:nvSpPr>
          <p:spPr>
            <a:xfrm>
              <a:off x="11453813" y="2609851"/>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CDF50269-4407-68D6-CF69-9B256852AAAB}"/>
                </a:ext>
              </a:extLst>
            </p:cNvPr>
            <p:cNvSpPr/>
            <p:nvPr/>
          </p:nvSpPr>
          <p:spPr>
            <a:xfrm>
              <a:off x="11651457" y="2821782"/>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C4D3A99D-E1F2-2D54-06C9-088296023687}"/>
                </a:ext>
              </a:extLst>
            </p:cNvPr>
            <p:cNvSpPr/>
            <p:nvPr/>
          </p:nvSpPr>
          <p:spPr>
            <a:xfrm>
              <a:off x="11841957" y="2397920"/>
              <a:ext cx="61912" cy="619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FB265F66-2BFB-6E55-E230-550E49FF8F8F}"/>
                </a:ext>
              </a:extLst>
            </p:cNvPr>
            <p:cNvSpPr/>
            <p:nvPr/>
          </p:nvSpPr>
          <p:spPr>
            <a:xfrm>
              <a:off x="11846720" y="4045745"/>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E3D2E38B-499A-9429-FBF7-89A04E06670F}"/>
                </a:ext>
              </a:extLst>
            </p:cNvPr>
            <p:cNvSpPr/>
            <p:nvPr/>
          </p:nvSpPr>
          <p:spPr>
            <a:xfrm>
              <a:off x="11656220" y="4371976"/>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DEB9AF2B-8AFC-376C-4B88-D834785B4CC1}"/>
                </a:ext>
              </a:extLst>
            </p:cNvPr>
            <p:cNvSpPr/>
            <p:nvPr/>
          </p:nvSpPr>
          <p:spPr>
            <a:xfrm>
              <a:off x="11463338" y="4562476"/>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E09CA26-470A-D6A7-D319-941F0E16ED7D}"/>
                </a:ext>
              </a:extLst>
            </p:cNvPr>
            <p:cNvSpPr/>
            <p:nvPr/>
          </p:nvSpPr>
          <p:spPr>
            <a:xfrm>
              <a:off x="11263313" y="3826669"/>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90CD0C59-DFDB-0142-62A5-696BB127BB2A}"/>
                </a:ext>
              </a:extLst>
            </p:cNvPr>
            <p:cNvSpPr/>
            <p:nvPr/>
          </p:nvSpPr>
          <p:spPr>
            <a:xfrm>
              <a:off x="11075194" y="4512469"/>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CBFBC30D-9864-DE6C-D484-08741A78EF3D}"/>
                </a:ext>
              </a:extLst>
            </p:cNvPr>
            <p:cNvSpPr/>
            <p:nvPr/>
          </p:nvSpPr>
          <p:spPr>
            <a:xfrm>
              <a:off x="10868025" y="4724401"/>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ED0C6882-80DA-0742-809C-AC0216A687F0}"/>
                </a:ext>
              </a:extLst>
            </p:cNvPr>
            <p:cNvSpPr/>
            <p:nvPr/>
          </p:nvSpPr>
          <p:spPr>
            <a:xfrm>
              <a:off x="10691813" y="4748213"/>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4CFC4D79-D0D3-3A48-EDED-4E303D0E5278}"/>
                </a:ext>
              </a:extLst>
            </p:cNvPr>
            <p:cNvSpPr/>
            <p:nvPr/>
          </p:nvSpPr>
          <p:spPr>
            <a:xfrm>
              <a:off x="10470356" y="4538663"/>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0C1B87EF-379E-B740-B863-2904C6F18779}"/>
                </a:ext>
              </a:extLst>
            </p:cNvPr>
            <p:cNvSpPr/>
            <p:nvPr/>
          </p:nvSpPr>
          <p:spPr>
            <a:xfrm>
              <a:off x="10301288" y="4793457"/>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AB1F87B4-83DC-8D71-22D5-B92FA3824EFB}"/>
                </a:ext>
              </a:extLst>
            </p:cNvPr>
            <p:cNvSpPr/>
            <p:nvPr/>
          </p:nvSpPr>
          <p:spPr>
            <a:xfrm>
              <a:off x="10108407" y="4867276"/>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14B4FFF8-1DE6-2FDE-5F5D-E75F488BD626}"/>
                </a:ext>
              </a:extLst>
            </p:cNvPr>
            <p:cNvSpPr/>
            <p:nvPr/>
          </p:nvSpPr>
          <p:spPr>
            <a:xfrm>
              <a:off x="9925051" y="5045870"/>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B3DB66F8-7A19-716A-4AEB-930A98B4AEC4}"/>
                </a:ext>
              </a:extLst>
            </p:cNvPr>
            <p:cNvSpPr/>
            <p:nvPr/>
          </p:nvSpPr>
          <p:spPr>
            <a:xfrm>
              <a:off x="9701213" y="4986339"/>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C9B25FB7-073D-6F72-ADB7-CFFBF3C0C311}"/>
                </a:ext>
              </a:extLst>
            </p:cNvPr>
            <p:cNvSpPr/>
            <p:nvPr/>
          </p:nvSpPr>
          <p:spPr>
            <a:xfrm>
              <a:off x="9527382" y="4731545"/>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16DA4CBE-C910-4582-44E4-5B2A372A3617}"/>
                </a:ext>
              </a:extLst>
            </p:cNvPr>
            <p:cNvSpPr/>
            <p:nvPr/>
          </p:nvSpPr>
          <p:spPr>
            <a:xfrm>
              <a:off x="9329738" y="5060157"/>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233F9562-71E9-F0B3-8F43-532B0FAAE3A0}"/>
                </a:ext>
              </a:extLst>
            </p:cNvPr>
            <p:cNvSpPr/>
            <p:nvPr/>
          </p:nvSpPr>
          <p:spPr>
            <a:xfrm>
              <a:off x="9139238" y="5110164"/>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3278A060-F84B-8AC7-006D-500BFAA7ED71}"/>
                </a:ext>
              </a:extLst>
            </p:cNvPr>
            <p:cNvSpPr/>
            <p:nvPr/>
          </p:nvSpPr>
          <p:spPr>
            <a:xfrm>
              <a:off x="8939213" y="5003007"/>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099ED574-81AD-EC44-3761-F5D9488ADB2C}"/>
                </a:ext>
              </a:extLst>
            </p:cNvPr>
            <p:cNvSpPr/>
            <p:nvPr/>
          </p:nvSpPr>
          <p:spPr>
            <a:xfrm>
              <a:off x="8741569" y="5100639"/>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0D7155B9-7E15-4D34-821C-E43E6148CB4E}"/>
                </a:ext>
              </a:extLst>
            </p:cNvPr>
            <p:cNvSpPr/>
            <p:nvPr/>
          </p:nvSpPr>
          <p:spPr>
            <a:xfrm>
              <a:off x="8548688" y="5141120"/>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A28CA2CB-0D18-CF73-64D7-7B1BF5510D7F}"/>
                </a:ext>
              </a:extLst>
            </p:cNvPr>
            <p:cNvSpPr/>
            <p:nvPr/>
          </p:nvSpPr>
          <p:spPr>
            <a:xfrm>
              <a:off x="8377238" y="5160170"/>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5C697C49-726D-3FD7-AFDE-E9A3C62D0847}"/>
                </a:ext>
              </a:extLst>
            </p:cNvPr>
            <p:cNvSpPr/>
            <p:nvPr/>
          </p:nvSpPr>
          <p:spPr>
            <a:xfrm>
              <a:off x="8170069" y="5238751"/>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F22AD202-BDD2-828A-36AD-5A8A9D8E93DE}"/>
                </a:ext>
              </a:extLst>
            </p:cNvPr>
            <p:cNvSpPr/>
            <p:nvPr/>
          </p:nvSpPr>
          <p:spPr>
            <a:xfrm>
              <a:off x="7965281" y="5229226"/>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964A01AB-3D45-03F9-66CB-B8CE632989A0}"/>
                </a:ext>
              </a:extLst>
            </p:cNvPr>
            <p:cNvSpPr/>
            <p:nvPr/>
          </p:nvSpPr>
          <p:spPr>
            <a:xfrm>
              <a:off x="7789069" y="5212557"/>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E732F095-8509-AC4F-E936-6CE33D8FB291}"/>
                </a:ext>
              </a:extLst>
            </p:cNvPr>
            <p:cNvSpPr/>
            <p:nvPr/>
          </p:nvSpPr>
          <p:spPr>
            <a:xfrm>
              <a:off x="7581900" y="5255420"/>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5E916E78-5712-FF23-3E19-B4A2A4CF62BA}"/>
                </a:ext>
              </a:extLst>
            </p:cNvPr>
            <p:cNvSpPr/>
            <p:nvPr/>
          </p:nvSpPr>
          <p:spPr>
            <a:xfrm>
              <a:off x="7391400" y="5279232"/>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2B1C34D9-76A7-835C-CB54-0AE54E001000}"/>
                </a:ext>
              </a:extLst>
            </p:cNvPr>
            <p:cNvSpPr/>
            <p:nvPr/>
          </p:nvSpPr>
          <p:spPr>
            <a:xfrm>
              <a:off x="7198519" y="5279232"/>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0D8D8D9E-9C46-3D88-55C9-79F5BAE5B6C8}"/>
                </a:ext>
              </a:extLst>
            </p:cNvPr>
            <p:cNvSpPr/>
            <p:nvPr/>
          </p:nvSpPr>
          <p:spPr>
            <a:xfrm>
              <a:off x="7005638" y="5281613"/>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E0D87F19-07DE-FC98-7D94-90863F276AF9}"/>
                </a:ext>
              </a:extLst>
            </p:cNvPr>
            <p:cNvSpPr/>
            <p:nvPr/>
          </p:nvSpPr>
          <p:spPr>
            <a:xfrm>
              <a:off x="6805613" y="5295900"/>
              <a:ext cx="61912" cy="61912"/>
            </a:xfrm>
            <a:prstGeom prst="ellipse">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Text Placeholder 15">
              <a:extLst>
                <a:ext uri="{FF2B5EF4-FFF2-40B4-BE49-F238E27FC236}">
                  <a16:creationId xmlns:a16="http://schemas.microsoft.com/office/drawing/2014/main" id="{E74429D3-0FDD-A8D2-62BF-02660A702E81}"/>
                </a:ext>
              </a:extLst>
            </p:cNvPr>
            <p:cNvSpPr txBox="1">
              <a:spLocks/>
            </p:cNvSpPr>
            <p:nvPr/>
          </p:nvSpPr>
          <p:spPr>
            <a:xfrm>
              <a:off x="8517469"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J</a:t>
              </a:r>
            </a:p>
          </p:txBody>
        </p:sp>
        <p:sp>
          <p:nvSpPr>
            <p:cNvPr id="141" name="Text Placeholder 15">
              <a:extLst>
                <a:ext uri="{FF2B5EF4-FFF2-40B4-BE49-F238E27FC236}">
                  <a16:creationId xmlns:a16="http://schemas.microsoft.com/office/drawing/2014/main" id="{D6C60C30-CEFF-6B38-0EE1-140139270347}"/>
                </a:ext>
              </a:extLst>
            </p:cNvPr>
            <p:cNvSpPr txBox="1">
              <a:spLocks/>
            </p:cNvSpPr>
            <p:nvPr/>
          </p:nvSpPr>
          <p:spPr>
            <a:xfrm>
              <a:off x="8721257"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F</a:t>
              </a:r>
            </a:p>
          </p:txBody>
        </p:sp>
        <p:sp>
          <p:nvSpPr>
            <p:cNvPr id="142" name="Text Placeholder 15">
              <a:extLst>
                <a:ext uri="{FF2B5EF4-FFF2-40B4-BE49-F238E27FC236}">
                  <a16:creationId xmlns:a16="http://schemas.microsoft.com/office/drawing/2014/main" id="{F71C4219-CAC3-274C-EFD2-7B811169952C}"/>
                </a:ext>
              </a:extLst>
            </p:cNvPr>
            <p:cNvSpPr txBox="1">
              <a:spLocks/>
            </p:cNvSpPr>
            <p:nvPr/>
          </p:nvSpPr>
          <p:spPr>
            <a:xfrm>
              <a:off x="8908535"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M</a:t>
              </a:r>
            </a:p>
          </p:txBody>
        </p:sp>
        <p:grpSp>
          <p:nvGrpSpPr>
            <p:cNvPr id="166" name="Group 165">
              <a:extLst>
                <a:ext uri="{FF2B5EF4-FFF2-40B4-BE49-F238E27FC236}">
                  <a16:creationId xmlns:a16="http://schemas.microsoft.com/office/drawing/2014/main" id="{206F7414-76C8-134C-74F7-BEB98318E804}"/>
                </a:ext>
              </a:extLst>
            </p:cNvPr>
            <p:cNvGrpSpPr/>
            <p:nvPr/>
          </p:nvGrpSpPr>
          <p:grpSpPr>
            <a:xfrm>
              <a:off x="9112323" y="5388781"/>
              <a:ext cx="1669978" cy="145633"/>
              <a:chOff x="9112323" y="5388781"/>
              <a:chExt cx="1669978" cy="145633"/>
            </a:xfrm>
          </p:grpSpPr>
          <p:sp>
            <p:nvSpPr>
              <p:cNvPr id="134" name="Text Placeholder 15">
                <a:extLst>
                  <a:ext uri="{FF2B5EF4-FFF2-40B4-BE49-F238E27FC236}">
                    <a16:creationId xmlns:a16="http://schemas.microsoft.com/office/drawing/2014/main" id="{5B5802D1-F159-C9AD-1E59-1B9755EA0307}"/>
                  </a:ext>
                </a:extLst>
              </p:cNvPr>
              <p:cNvSpPr txBox="1">
                <a:spLocks/>
              </p:cNvSpPr>
              <p:nvPr/>
            </p:nvSpPr>
            <p:spPr>
              <a:xfrm>
                <a:off x="9685588"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J</a:t>
                </a:r>
              </a:p>
            </p:txBody>
          </p:sp>
          <p:sp>
            <p:nvSpPr>
              <p:cNvPr id="135" name="Text Placeholder 15">
                <a:extLst>
                  <a:ext uri="{FF2B5EF4-FFF2-40B4-BE49-F238E27FC236}">
                    <a16:creationId xmlns:a16="http://schemas.microsoft.com/office/drawing/2014/main" id="{E8344CDB-40B1-AA71-DA69-C27CF1B012EC}"/>
                  </a:ext>
                </a:extLst>
              </p:cNvPr>
              <p:cNvSpPr txBox="1">
                <a:spLocks/>
              </p:cNvSpPr>
              <p:nvPr/>
            </p:nvSpPr>
            <p:spPr>
              <a:xfrm>
                <a:off x="9889376"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136" name="Text Placeholder 15">
                <a:extLst>
                  <a:ext uri="{FF2B5EF4-FFF2-40B4-BE49-F238E27FC236}">
                    <a16:creationId xmlns:a16="http://schemas.microsoft.com/office/drawing/2014/main" id="{DA2D7775-7ADD-5CDD-07DF-FBBF4695F176}"/>
                  </a:ext>
                </a:extLst>
              </p:cNvPr>
              <p:cNvSpPr txBox="1">
                <a:spLocks/>
              </p:cNvSpPr>
              <p:nvPr/>
            </p:nvSpPr>
            <p:spPr>
              <a:xfrm>
                <a:off x="10076655"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S</a:t>
                </a:r>
              </a:p>
            </p:txBody>
          </p:sp>
          <p:sp>
            <p:nvSpPr>
              <p:cNvPr id="137" name="Text Placeholder 15">
                <a:extLst>
                  <a:ext uri="{FF2B5EF4-FFF2-40B4-BE49-F238E27FC236}">
                    <a16:creationId xmlns:a16="http://schemas.microsoft.com/office/drawing/2014/main" id="{62F36377-C8CA-B90A-CF71-739C578B3382}"/>
                  </a:ext>
                </a:extLst>
              </p:cNvPr>
              <p:cNvSpPr txBox="1">
                <a:spLocks/>
              </p:cNvSpPr>
              <p:nvPr/>
            </p:nvSpPr>
            <p:spPr>
              <a:xfrm>
                <a:off x="10280442"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O</a:t>
                </a:r>
              </a:p>
            </p:txBody>
          </p:sp>
          <p:sp>
            <p:nvSpPr>
              <p:cNvPr id="138" name="Text Placeholder 15">
                <a:extLst>
                  <a:ext uri="{FF2B5EF4-FFF2-40B4-BE49-F238E27FC236}">
                    <a16:creationId xmlns:a16="http://schemas.microsoft.com/office/drawing/2014/main" id="{E8138D7C-BF9E-4E44-D0E0-636099E29CF0}"/>
                  </a:ext>
                </a:extLst>
              </p:cNvPr>
              <p:cNvSpPr txBox="1">
                <a:spLocks/>
              </p:cNvSpPr>
              <p:nvPr/>
            </p:nvSpPr>
            <p:spPr>
              <a:xfrm>
                <a:off x="10455946"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N</a:t>
                </a:r>
              </a:p>
            </p:txBody>
          </p:sp>
          <p:sp>
            <p:nvSpPr>
              <p:cNvPr id="139" name="Text Placeholder 15">
                <a:extLst>
                  <a:ext uri="{FF2B5EF4-FFF2-40B4-BE49-F238E27FC236}">
                    <a16:creationId xmlns:a16="http://schemas.microsoft.com/office/drawing/2014/main" id="{102A85E0-B2E4-94F3-2904-2FB7988F2AE8}"/>
                  </a:ext>
                </a:extLst>
              </p:cNvPr>
              <p:cNvSpPr txBox="1">
                <a:spLocks/>
              </p:cNvSpPr>
              <p:nvPr/>
            </p:nvSpPr>
            <p:spPr>
              <a:xfrm>
                <a:off x="10659734"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p>
            </p:txBody>
          </p:sp>
          <p:sp>
            <p:nvSpPr>
              <p:cNvPr id="143" name="Text Placeholder 15">
                <a:extLst>
                  <a:ext uri="{FF2B5EF4-FFF2-40B4-BE49-F238E27FC236}">
                    <a16:creationId xmlns:a16="http://schemas.microsoft.com/office/drawing/2014/main" id="{BF5ADE11-4531-ED3D-C90C-144867C91975}"/>
                  </a:ext>
                </a:extLst>
              </p:cNvPr>
              <p:cNvSpPr txBox="1">
                <a:spLocks/>
              </p:cNvSpPr>
              <p:nvPr/>
            </p:nvSpPr>
            <p:spPr>
              <a:xfrm>
                <a:off x="9112323"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144" name="Text Placeholder 15">
                <a:extLst>
                  <a:ext uri="{FF2B5EF4-FFF2-40B4-BE49-F238E27FC236}">
                    <a16:creationId xmlns:a16="http://schemas.microsoft.com/office/drawing/2014/main" id="{AED8AA4D-4A07-3377-4735-5F703254FFD5}"/>
                  </a:ext>
                </a:extLst>
              </p:cNvPr>
              <p:cNvSpPr txBox="1">
                <a:spLocks/>
              </p:cNvSpPr>
              <p:nvPr/>
            </p:nvSpPr>
            <p:spPr>
              <a:xfrm>
                <a:off x="9287826"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M</a:t>
                </a:r>
              </a:p>
            </p:txBody>
          </p:sp>
          <p:sp>
            <p:nvSpPr>
              <p:cNvPr id="145" name="Text Placeholder 15">
                <a:extLst>
                  <a:ext uri="{FF2B5EF4-FFF2-40B4-BE49-F238E27FC236}">
                    <a16:creationId xmlns:a16="http://schemas.microsoft.com/office/drawing/2014/main" id="{D9F64CA4-3F07-C7A4-61EC-E05BB83BC1D8}"/>
                  </a:ext>
                </a:extLst>
              </p:cNvPr>
              <p:cNvSpPr txBox="1">
                <a:spLocks/>
              </p:cNvSpPr>
              <p:nvPr/>
            </p:nvSpPr>
            <p:spPr>
              <a:xfrm>
                <a:off x="9491615"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J</a:t>
                </a:r>
              </a:p>
            </p:txBody>
          </p:sp>
        </p:grpSp>
        <p:sp>
          <p:nvSpPr>
            <p:cNvPr id="160" name="Text Placeholder 15">
              <a:extLst>
                <a:ext uri="{FF2B5EF4-FFF2-40B4-BE49-F238E27FC236}">
                  <a16:creationId xmlns:a16="http://schemas.microsoft.com/office/drawing/2014/main" id="{4F5A512A-951B-CA29-5811-25E2A1C58D85}"/>
                </a:ext>
              </a:extLst>
            </p:cNvPr>
            <p:cNvSpPr txBox="1">
              <a:spLocks/>
            </p:cNvSpPr>
            <p:nvPr/>
          </p:nvSpPr>
          <p:spPr>
            <a:xfrm>
              <a:off x="10848848"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J</a:t>
              </a:r>
            </a:p>
          </p:txBody>
        </p:sp>
        <p:sp>
          <p:nvSpPr>
            <p:cNvPr id="161" name="Text Placeholder 15">
              <a:extLst>
                <a:ext uri="{FF2B5EF4-FFF2-40B4-BE49-F238E27FC236}">
                  <a16:creationId xmlns:a16="http://schemas.microsoft.com/office/drawing/2014/main" id="{C112E22F-BBED-105E-C28D-E781C53005F5}"/>
                </a:ext>
              </a:extLst>
            </p:cNvPr>
            <p:cNvSpPr txBox="1">
              <a:spLocks/>
            </p:cNvSpPr>
            <p:nvPr/>
          </p:nvSpPr>
          <p:spPr>
            <a:xfrm>
              <a:off x="11052636"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F</a:t>
              </a:r>
            </a:p>
          </p:txBody>
        </p:sp>
        <p:sp>
          <p:nvSpPr>
            <p:cNvPr id="162" name="Text Placeholder 15">
              <a:extLst>
                <a:ext uri="{FF2B5EF4-FFF2-40B4-BE49-F238E27FC236}">
                  <a16:creationId xmlns:a16="http://schemas.microsoft.com/office/drawing/2014/main" id="{449DD4F3-2018-28D6-C059-F31DB5DCFDAB}"/>
                </a:ext>
              </a:extLst>
            </p:cNvPr>
            <p:cNvSpPr txBox="1">
              <a:spLocks/>
            </p:cNvSpPr>
            <p:nvPr/>
          </p:nvSpPr>
          <p:spPr>
            <a:xfrm>
              <a:off x="11239914"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M</a:t>
              </a:r>
            </a:p>
          </p:txBody>
        </p:sp>
        <p:sp>
          <p:nvSpPr>
            <p:cNvPr id="163" name="Text Placeholder 15">
              <a:extLst>
                <a:ext uri="{FF2B5EF4-FFF2-40B4-BE49-F238E27FC236}">
                  <a16:creationId xmlns:a16="http://schemas.microsoft.com/office/drawing/2014/main" id="{5EE2525F-AC1D-420B-A54D-1C5F0B3F0FFA}"/>
                </a:ext>
              </a:extLst>
            </p:cNvPr>
            <p:cNvSpPr txBox="1">
              <a:spLocks/>
            </p:cNvSpPr>
            <p:nvPr/>
          </p:nvSpPr>
          <p:spPr>
            <a:xfrm>
              <a:off x="11443702"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164" name="Text Placeholder 15">
              <a:extLst>
                <a:ext uri="{FF2B5EF4-FFF2-40B4-BE49-F238E27FC236}">
                  <a16:creationId xmlns:a16="http://schemas.microsoft.com/office/drawing/2014/main" id="{85BF030B-85A1-F725-8617-8C9B32588A2D}"/>
                </a:ext>
              </a:extLst>
            </p:cNvPr>
            <p:cNvSpPr txBox="1">
              <a:spLocks/>
            </p:cNvSpPr>
            <p:nvPr/>
          </p:nvSpPr>
          <p:spPr>
            <a:xfrm>
              <a:off x="11619205"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M</a:t>
              </a:r>
            </a:p>
          </p:txBody>
        </p:sp>
        <p:sp>
          <p:nvSpPr>
            <p:cNvPr id="165" name="Text Placeholder 15">
              <a:extLst>
                <a:ext uri="{FF2B5EF4-FFF2-40B4-BE49-F238E27FC236}">
                  <a16:creationId xmlns:a16="http://schemas.microsoft.com/office/drawing/2014/main" id="{901CC09A-AC2D-1BF3-2BA0-D028593BA854}"/>
                </a:ext>
              </a:extLst>
            </p:cNvPr>
            <p:cNvSpPr txBox="1">
              <a:spLocks/>
            </p:cNvSpPr>
            <p:nvPr/>
          </p:nvSpPr>
          <p:spPr>
            <a:xfrm>
              <a:off x="11822994"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J</a:t>
              </a:r>
            </a:p>
          </p:txBody>
        </p:sp>
        <p:grpSp>
          <p:nvGrpSpPr>
            <p:cNvPr id="167" name="Group 166">
              <a:extLst>
                <a:ext uri="{FF2B5EF4-FFF2-40B4-BE49-F238E27FC236}">
                  <a16:creationId xmlns:a16="http://schemas.microsoft.com/office/drawing/2014/main" id="{A87D7413-547F-1F6E-6A97-FA8B4EFB4B36}"/>
                </a:ext>
              </a:extLst>
            </p:cNvPr>
            <p:cNvGrpSpPr/>
            <p:nvPr/>
          </p:nvGrpSpPr>
          <p:grpSpPr>
            <a:xfrm>
              <a:off x="6787259" y="5388781"/>
              <a:ext cx="1669978" cy="145633"/>
              <a:chOff x="9112323" y="5388781"/>
              <a:chExt cx="1669978" cy="145633"/>
            </a:xfrm>
          </p:grpSpPr>
          <p:sp>
            <p:nvSpPr>
              <p:cNvPr id="168" name="Text Placeholder 15">
                <a:extLst>
                  <a:ext uri="{FF2B5EF4-FFF2-40B4-BE49-F238E27FC236}">
                    <a16:creationId xmlns:a16="http://schemas.microsoft.com/office/drawing/2014/main" id="{B8D23389-1F2D-1C48-6588-C8161109E5DE}"/>
                  </a:ext>
                </a:extLst>
              </p:cNvPr>
              <p:cNvSpPr txBox="1">
                <a:spLocks/>
              </p:cNvSpPr>
              <p:nvPr/>
            </p:nvSpPr>
            <p:spPr>
              <a:xfrm>
                <a:off x="9685588"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J</a:t>
                </a:r>
              </a:p>
            </p:txBody>
          </p:sp>
          <p:sp>
            <p:nvSpPr>
              <p:cNvPr id="169" name="Text Placeholder 15">
                <a:extLst>
                  <a:ext uri="{FF2B5EF4-FFF2-40B4-BE49-F238E27FC236}">
                    <a16:creationId xmlns:a16="http://schemas.microsoft.com/office/drawing/2014/main" id="{EB4E2F81-866F-2596-5332-556A46C289F2}"/>
                  </a:ext>
                </a:extLst>
              </p:cNvPr>
              <p:cNvSpPr txBox="1">
                <a:spLocks/>
              </p:cNvSpPr>
              <p:nvPr/>
            </p:nvSpPr>
            <p:spPr>
              <a:xfrm>
                <a:off x="9889376"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170" name="Text Placeholder 15">
                <a:extLst>
                  <a:ext uri="{FF2B5EF4-FFF2-40B4-BE49-F238E27FC236}">
                    <a16:creationId xmlns:a16="http://schemas.microsoft.com/office/drawing/2014/main" id="{2A7A2100-4C73-589F-6A6F-D0447CD5C415}"/>
                  </a:ext>
                </a:extLst>
              </p:cNvPr>
              <p:cNvSpPr txBox="1">
                <a:spLocks/>
              </p:cNvSpPr>
              <p:nvPr/>
            </p:nvSpPr>
            <p:spPr>
              <a:xfrm>
                <a:off x="10076655"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S</a:t>
                </a:r>
              </a:p>
            </p:txBody>
          </p:sp>
          <p:sp>
            <p:nvSpPr>
              <p:cNvPr id="171" name="Text Placeholder 15">
                <a:extLst>
                  <a:ext uri="{FF2B5EF4-FFF2-40B4-BE49-F238E27FC236}">
                    <a16:creationId xmlns:a16="http://schemas.microsoft.com/office/drawing/2014/main" id="{91C2B13D-10F8-E156-A94A-91ACE41E4CE1}"/>
                  </a:ext>
                </a:extLst>
              </p:cNvPr>
              <p:cNvSpPr txBox="1">
                <a:spLocks/>
              </p:cNvSpPr>
              <p:nvPr/>
            </p:nvSpPr>
            <p:spPr>
              <a:xfrm>
                <a:off x="10280442"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O</a:t>
                </a:r>
              </a:p>
            </p:txBody>
          </p:sp>
          <p:sp>
            <p:nvSpPr>
              <p:cNvPr id="172" name="Text Placeholder 15">
                <a:extLst>
                  <a:ext uri="{FF2B5EF4-FFF2-40B4-BE49-F238E27FC236}">
                    <a16:creationId xmlns:a16="http://schemas.microsoft.com/office/drawing/2014/main" id="{9BD1A098-552F-521D-7AA2-EBADD8779DD2}"/>
                  </a:ext>
                </a:extLst>
              </p:cNvPr>
              <p:cNvSpPr txBox="1">
                <a:spLocks/>
              </p:cNvSpPr>
              <p:nvPr/>
            </p:nvSpPr>
            <p:spPr>
              <a:xfrm>
                <a:off x="10455946"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N</a:t>
                </a:r>
              </a:p>
            </p:txBody>
          </p:sp>
          <p:sp>
            <p:nvSpPr>
              <p:cNvPr id="173" name="Text Placeholder 15">
                <a:extLst>
                  <a:ext uri="{FF2B5EF4-FFF2-40B4-BE49-F238E27FC236}">
                    <a16:creationId xmlns:a16="http://schemas.microsoft.com/office/drawing/2014/main" id="{3141B432-F2A9-BCF2-4861-6538418DE98E}"/>
                  </a:ext>
                </a:extLst>
              </p:cNvPr>
              <p:cNvSpPr txBox="1">
                <a:spLocks/>
              </p:cNvSpPr>
              <p:nvPr/>
            </p:nvSpPr>
            <p:spPr>
              <a:xfrm>
                <a:off x="10659734"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D</a:t>
                </a:r>
              </a:p>
            </p:txBody>
          </p:sp>
          <p:sp>
            <p:nvSpPr>
              <p:cNvPr id="174" name="Text Placeholder 15">
                <a:extLst>
                  <a:ext uri="{FF2B5EF4-FFF2-40B4-BE49-F238E27FC236}">
                    <a16:creationId xmlns:a16="http://schemas.microsoft.com/office/drawing/2014/main" id="{27F3B990-714A-1B61-E601-8B8A477BB8F0}"/>
                  </a:ext>
                </a:extLst>
              </p:cNvPr>
              <p:cNvSpPr txBox="1">
                <a:spLocks/>
              </p:cNvSpPr>
              <p:nvPr/>
            </p:nvSpPr>
            <p:spPr>
              <a:xfrm>
                <a:off x="9112323"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175" name="Text Placeholder 15">
                <a:extLst>
                  <a:ext uri="{FF2B5EF4-FFF2-40B4-BE49-F238E27FC236}">
                    <a16:creationId xmlns:a16="http://schemas.microsoft.com/office/drawing/2014/main" id="{B0383212-B9E3-F076-A287-2054E1424571}"/>
                  </a:ext>
                </a:extLst>
              </p:cNvPr>
              <p:cNvSpPr txBox="1">
                <a:spLocks/>
              </p:cNvSpPr>
              <p:nvPr/>
            </p:nvSpPr>
            <p:spPr>
              <a:xfrm>
                <a:off x="9287826"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M</a:t>
                </a:r>
              </a:p>
            </p:txBody>
          </p:sp>
          <p:sp>
            <p:nvSpPr>
              <p:cNvPr id="176" name="Text Placeholder 15">
                <a:extLst>
                  <a:ext uri="{FF2B5EF4-FFF2-40B4-BE49-F238E27FC236}">
                    <a16:creationId xmlns:a16="http://schemas.microsoft.com/office/drawing/2014/main" id="{A14CB951-4B07-CB00-A360-D46E5C751AF4}"/>
                  </a:ext>
                </a:extLst>
              </p:cNvPr>
              <p:cNvSpPr txBox="1">
                <a:spLocks/>
              </p:cNvSpPr>
              <p:nvPr/>
            </p:nvSpPr>
            <p:spPr>
              <a:xfrm>
                <a:off x="9491615" y="5388781"/>
                <a:ext cx="122567" cy="14563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0" dirty="0">
                    <a:solidFill>
                      <a:schemeClr val="bg1"/>
                    </a:solidFill>
                    <a:latin typeface="Open Sans" panose="020B0606030504020204" pitchFamily="34" charset="0"/>
                    <a:ea typeface="Open Sans" panose="020B0606030504020204" pitchFamily="34" charset="0"/>
                    <a:cs typeface="Open Sans" panose="020B0606030504020204" pitchFamily="34" charset="0"/>
                  </a:rPr>
                  <a:t>J</a:t>
                </a:r>
              </a:p>
            </p:txBody>
          </p:sp>
        </p:grpSp>
        <p:sp>
          <p:nvSpPr>
            <p:cNvPr id="177" name="Text Placeholder 15">
              <a:extLst>
                <a:ext uri="{FF2B5EF4-FFF2-40B4-BE49-F238E27FC236}">
                  <a16:creationId xmlns:a16="http://schemas.microsoft.com/office/drawing/2014/main" id="{A0574060-60F1-76D0-34D4-5CDCFDAA1CD9}"/>
                </a:ext>
              </a:extLst>
            </p:cNvPr>
            <p:cNvSpPr txBox="1">
              <a:spLocks/>
            </p:cNvSpPr>
            <p:nvPr/>
          </p:nvSpPr>
          <p:spPr>
            <a:xfrm>
              <a:off x="6729412" y="5610754"/>
              <a:ext cx="1747837"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2023</a:t>
              </a:r>
            </a:p>
          </p:txBody>
        </p:sp>
        <p:sp>
          <p:nvSpPr>
            <p:cNvPr id="178" name="Text Placeholder 15">
              <a:extLst>
                <a:ext uri="{FF2B5EF4-FFF2-40B4-BE49-F238E27FC236}">
                  <a16:creationId xmlns:a16="http://schemas.microsoft.com/office/drawing/2014/main" id="{66AD4CA1-8ED9-7A84-73CB-C29896654F62}"/>
                </a:ext>
              </a:extLst>
            </p:cNvPr>
            <p:cNvSpPr txBox="1">
              <a:spLocks/>
            </p:cNvSpPr>
            <p:nvPr/>
          </p:nvSpPr>
          <p:spPr>
            <a:xfrm>
              <a:off x="8505825" y="5610754"/>
              <a:ext cx="2300288"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2024</a:t>
              </a:r>
            </a:p>
          </p:txBody>
        </p:sp>
        <p:sp>
          <p:nvSpPr>
            <p:cNvPr id="179" name="Text Placeholder 15">
              <a:extLst>
                <a:ext uri="{FF2B5EF4-FFF2-40B4-BE49-F238E27FC236}">
                  <a16:creationId xmlns:a16="http://schemas.microsoft.com/office/drawing/2014/main" id="{27610A18-76AC-41E7-8AB2-1F0048EEA1EE}"/>
                </a:ext>
              </a:extLst>
            </p:cNvPr>
            <p:cNvSpPr txBox="1">
              <a:spLocks/>
            </p:cNvSpPr>
            <p:nvPr/>
          </p:nvSpPr>
          <p:spPr>
            <a:xfrm>
              <a:off x="10820399" y="5610754"/>
              <a:ext cx="1162051"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2025</a:t>
              </a:r>
            </a:p>
          </p:txBody>
        </p:sp>
        <p:cxnSp>
          <p:nvCxnSpPr>
            <p:cNvPr id="181" name="Straight Connector 180">
              <a:extLst>
                <a:ext uri="{FF2B5EF4-FFF2-40B4-BE49-F238E27FC236}">
                  <a16:creationId xmlns:a16="http://schemas.microsoft.com/office/drawing/2014/main" id="{38E9C6F7-1392-4AFB-C012-07D3B29B0BC1}"/>
                </a:ext>
              </a:extLst>
            </p:cNvPr>
            <p:cNvCxnSpPr>
              <a:cxnSpLocks/>
            </p:cNvCxnSpPr>
            <p:nvPr/>
          </p:nvCxnSpPr>
          <p:spPr>
            <a:xfrm flipV="1">
              <a:off x="6742622" y="5329945"/>
              <a:ext cx="0" cy="3749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4A0D538-A0F4-E905-6524-2F873A86A718}"/>
                </a:ext>
              </a:extLst>
            </p:cNvPr>
            <p:cNvCxnSpPr>
              <a:cxnSpLocks/>
            </p:cNvCxnSpPr>
            <p:nvPr/>
          </p:nvCxnSpPr>
          <p:spPr>
            <a:xfrm flipV="1">
              <a:off x="8495843" y="5334701"/>
              <a:ext cx="0" cy="3749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ED1BC84-5779-242B-E0E2-9384B65D2178}"/>
                </a:ext>
              </a:extLst>
            </p:cNvPr>
            <p:cNvCxnSpPr>
              <a:cxnSpLocks/>
            </p:cNvCxnSpPr>
            <p:nvPr/>
          </p:nvCxnSpPr>
          <p:spPr>
            <a:xfrm flipV="1">
              <a:off x="10819626" y="5334701"/>
              <a:ext cx="0" cy="3749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0352BDB-546A-42E8-BE61-62F1CF168523}"/>
                </a:ext>
              </a:extLst>
            </p:cNvPr>
            <p:cNvCxnSpPr>
              <a:cxnSpLocks/>
            </p:cNvCxnSpPr>
            <p:nvPr/>
          </p:nvCxnSpPr>
          <p:spPr>
            <a:xfrm flipV="1">
              <a:off x="11958937" y="5329943"/>
              <a:ext cx="0" cy="37496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Text Placeholder 12">
            <a:extLst>
              <a:ext uri="{FF2B5EF4-FFF2-40B4-BE49-F238E27FC236}">
                <a16:creationId xmlns:a16="http://schemas.microsoft.com/office/drawing/2014/main" id="{B46D4967-6377-0D3C-7FA1-C6B4701D47E1}"/>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a:t>18 MONTHS OF A LABOUR GOVERNMENT – HOW IS IT GOING?</a:t>
            </a:r>
            <a:endParaRPr lang="en-US" sz="1400" b="1" spc="110" dirty="0"/>
          </a:p>
        </p:txBody>
      </p:sp>
    </p:spTree>
    <p:extLst>
      <p:ext uri="{BB962C8B-B14F-4D97-AF65-F5344CB8AC3E}">
        <p14:creationId xmlns:p14="http://schemas.microsoft.com/office/powerpoint/2010/main" val="2533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p:cTn id="7" dur="500" fill="hold"/>
                                        <p:tgtEl>
                                          <p:spTgt spid="190"/>
                                        </p:tgtEl>
                                        <p:attrNameLst>
                                          <p:attrName>ppt_w</p:attrName>
                                        </p:attrNameLst>
                                      </p:cBhvr>
                                      <p:tavLst>
                                        <p:tav tm="0">
                                          <p:val>
                                            <p:fltVal val="0"/>
                                          </p:val>
                                        </p:tav>
                                        <p:tav tm="100000">
                                          <p:val>
                                            <p:strVal val="#ppt_w"/>
                                          </p:val>
                                        </p:tav>
                                      </p:tavLst>
                                    </p:anim>
                                    <p:anim calcmode="lin" valueType="num">
                                      <p:cBhvr>
                                        <p:cTn id="8" dur="500" fill="hold"/>
                                        <p:tgtEl>
                                          <p:spTgt spid="190"/>
                                        </p:tgtEl>
                                        <p:attrNameLst>
                                          <p:attrName>ppt_h</p:attrName>
                                        </p:attrNameLst>
                                      </p:cBhvr>
                                      <p:tavLst>
                                        <p:tav tm="0">
                                          <p:val>
                                            <p:fltVal val="0"/>
                                          </p:val>
                                        </p:tav>
                                        <p:tav tm="100000">
                                          <p:val>
                                            <p:strVal val="#ppt_h"/>
                                          </p:val>
                                        </p:tav>
                                      </p:tavLst>
                                    </p:anim>
                                    <p:animEffect transition="in" filter="fade">
                                      <p:cBhvr>
                                        <p:cTn id="9" dur="500"/>
                                        <p:tgtEl>
                                          <p:spTgt spid="190"/>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F248-5C02-4DA9-A987-125FD17F4B7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DD48B2-00B9-E5C8-BE93-88A373ED776F}"/>
              </a:ext>
            </a:extLst>
          </p:cNvPr>
          <p:cNvSpPr>
            <a:spLocks noGrp="1"/>
          </p:cNvSpPr>
          <p:nvPr>
            <p:ph sz="quarter" idx="10"/>
          </p:nvPr>
        </p:nvSpPr>
        <p:spPr>
          <a:xfrm>
            <a:off x="719139" y="1982182"/>
            <a:ext cx="4081462" cy="2818418"/>
          </a:xfrm>
        </p:spPr>
        <p:txBody>
          <a:bodyPr/>
          <a:lstStyle/>
          <a:p>
            <a:pPr lvl="2">
              <a:spcAft>
                <a:spcPts val="1200"/>
              </a:spcAft>
            </a:pPr>
            <a:r>
              <a:rPr lang="en-GB" sz="1600" dirty="0"/>
              <a:t>The chart compares the proportion of resolved Check and Challenge cases which resulted in a rateable value (RV) increase, decrease, or no change.</a:t>
            </a:r>
            <a:endParaRPr lang="en-GB" sz="900" dirty="0"/>
          </a:p>
          <a:p>
            <a:pPr lvl="2">
              <a:spcAft>
                <a:spcPts val="1200"/>
              </a:spcAft>
            </a:pPr>
            <a:r>
              <a:rPr lang="en-GB" sz="1600" dirty="0"/>
              <a:t>For Checks, 71% result in no change to RV, 26% result in a decrease and 3% result in an increase to RV.</a:t>
            </a:r>
            <a:endParaRPr lang="en-GB" sz="900" dirty="0"/>
          </a:p>
          <a:p>
            <a:pPr lvl="2">
              <a:spcAft>
                <a:spcPts val="1200"/>
              </a:spcAft>
            </a:pPr>
            <a:r>
              <a:rPr lang="en-GB" sz="1600" dirty="0"/>
              <a:t>For Challenges, 39% result in no change to RV, 60% result in a decrease and 0.6% result in an increase to RV.</a:t>
            </a:r>
            <a:endParaRPr lang="en-GB" sz="900" dirty="0"/>
          </a:p>
          <a:p>
            <a:pPr lvl="2">
              <a:spcAft>
                <a:spcPts val="1200"/>
              </a:spcAft>
            </a:pPr>
            <a:r>
              <a:rPr lang="en-GB" sz="1600" dirty="0"/>
              <a:t>For Appeals, 46% result in no change to RV, 54% result in a decrease and 0% result in an increase to RV.</a:t>
            </a:r>
            <a:endParaRPr lang="en-GB" sz="900" dirty="0"/>
          </a:p>
        </p:txBody>
      </p:sp>
      <p:sp>
        <p:nvSpPr>
          <p:cNvPr id="13" name="Text Placeholder 12">
            <a:extLst>
              <a:ext uri="{FF2B5EF4-FFF2-40B4-BE49-F238E27FC236}">
                <a16:creationId xmlns:a16="http://schemas.microsoft.com/office/drawing/2014/main" id="{D2B10A4C-FC01-D66F-7D4B-38683C35EB64}"/>
              </a:ext>
            </a:extLst>
          </p:cNvPr>
          <p:cNvSpPr>
            <a:spLocks noGrp="1"/>
          </p:cNvSpPr>
          <p:nvPr>
            <p:ph sz="quarter" idx="11"/>
          </p:nvPr>
        </p:nvSpPr>
        <p:spPr>
          <a:xfrm>
            <a:off x="719138" y="1262681"/>
            <a:ext cx="11882437" cy="312214"/>
          </a:xfrm>
          <a:prstGeom prst="rect">
            <a:avLst/>
          </a:prstGeom>
        </p:spPr>
        <p:txBody>
          <a:bodyPr/>
          <a:lstStyle/>
          <a:p>
            <a:r>
              <a:rPr lang="en-GB" dirty="0">
                <a:solidFill>
                  <a:schemeClr val="tx2">
                    <a:lumMod val="40000"/>
                    <a:lumOff val="60000"/>
                  </a:schemeClr>
                </a:solidFill>
              </a:rPr>
              <a:t>Resolved CCA cases by case type and outcome against the England 2023 NDR list</a:t>
            </a:r>
          </a:p>
        </p:txBody>
      </p:sp>
      <p:sp>
        <p:nvSpPr>
          <p:cNvPr id="2" name="Title 1">
            <a:extLst>
              <a:ext uri="{FF2B5EF4-FFF2-40B4-BE49-F238E27FC236}">
                <a16:creationId xmlns:a16="http://schemas.microsoft.com/office/drawing/2014/main" id="{170408F0-BC7C-4106-922F-31DBF2B42DDA}"/>
              </a:ext>
            </a:extLst>
          </p:cNvPr>
          <p:cNvSpPr>
            <a:spLocks noGrp="1"/>
          </p:cNvSpPr>
          <p:nvPr>
            <p:ph type="title"/>
          </p:nvPr>
        </p:nvSpPr>
        <p:spPr/>
        <p:txBody>
          <a:bodyPr/>
          <a:lstStyle/>
          <a:p>
            <a:r>
              <a:rPr lang="en-GB"/>
              <a:t>CCA – how are things going</a:t>
            </a:r>
            <a:endParaRPr lang="en-GB" dirty="0"/>
          </a:p>
        </p:txBody>
      </p:sp>
      <p:sp>
        <p:nvSpPr>
          <p:cNvPr id="4" name="Text Placeholder 15">
            <a:extLst>
              <a:ext uri="{FF2B5EF4-FFF2-40B4-BE49-F238E27FC236}">
                <a16:creationId xmlns:a16="http://schemas.microsoft.com/office/drawing/2014/main" id="{93C0A4D4-9289-0CC6-622C-97BE0CD5CAB0}"/>
              </a:ext>
            </a:extLst>
          </p:cNvPr>
          <p:cNvSpPr txBox="1">
            <a:spLocks/>
          </p:cNvSpPr>
          <p:nvPr/>
        </p:nvSpPr>
        <p:spPr>
          <a:xfrm>
            <a:off x="6486525" y="6146012"/>
            <a:ext cx="6314282"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b="0" i="1" dirty="0">
                <a:solidFill>
                  <a:schemeClr val="bg1"/>
                </a:solidFill>
                <a:latin typeface="Open Sans" panose="020B0606030504020204" pitchFamily="34" charset="0"/>
                <a:ea typeface="Open Sans" panose="020B0606030504020204" pitchFamily="34" charset="0"/>
                <a:cs typeface="Open Sans" panose="020B0606030504020204" pitchFamily="34" charset="0"/>
              </a:rPr>
              <a:t>Source: Checks, Challenges and Changes against the 2023 local rating list, England, Table EW23_4_1</a:t>
            </a:r>
          </a:p>
        </p:txBody>
      </p:sp>
      <p:sp>
        <p:nvSpPr>
          <p:cNvPr id="9" name="Text Placeholder 15">
            <a:extLst>
              <a:ext uri="{FF2B5EF4-FFF2-40B4-BE49-F238E27FC236}">
                <a16:creationId xmlns:a16="http://schemas.microsoft.com/office/drawing/2014/main" id="{03A67254-AAED-614E-BDF7-7AEA6D17A6AA}"/>
              </a:ext>
            </a:extLst>
          </p:cNvPr>
          <p:cNvSpPr txBox="1">
            <a:spLocks/>
          </p:cNvSpPr>
          <p:nvPr/>
        </p:nvSpPr>
        <p:spPr>
          <a:xfrm>
            <a:off x="6426769" y="5683920"/>
            <a:ext cx="2107261" cy="36445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Checks</a:t>
            </a:r>
          </a:p>
        </p:txBody>
      </p:sp>
      <p:cxnSp>
        <p:nvCxnSpPr>
          <p:cNvPr id="12" name="Straight Connector 11">
            <a:extLst>
              <a:ext uri="{FF2B5EF4-FFF2-40B4-BE49-F238E27FC236}">
                <a16:creationId xmlns:a16="http://schemas.microsoft.com/office/drawing/2014/main" id="{CAEACB55-33AE-2895-5DB2-5F45D25CB109}"/>
              </a:ext>
            </a:extLst>
          </p:cNvPr>
          <p:cNvCxnSpPr>
            <a:cxnSpLocks/>
          </p:cNvCxnSpPr>
          <p:nvPr/>
        </p:nvCxnSpPr>
        <p:spPr>
          <a:xfrm>
            <a:off x="6438386" y="2105410"/>
            <a:ext cx="0" cy="349067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F8FCB3-C81A-4165-88BA-9665EB012854}"/>
              </a:ext>
            </a:extLst>
          </p:cNvPr>
          <p:cNvCxnSpPr>
            <a:cxnSpLocks/>
          </p:cNvCxnSpPr>
          <p:nvPr/>
        </p:nvCxnSpPr>
        <p:spPr>
          <a:xfrm flipH="1">
            <a:off x="6383276" y="5591897"/>
            <a:ext cx="5510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D2B322-A12F-4D1B-98CD-BA35827EFC73}"/>
              </a:ext>
            </a:extLst>
          </p:cNvPr>
          <p:cNvCxnSpPr>
            <a:cxnSpLocks/>
          </p:cNvCxnSpPr>
          <p:nvPr/>
        </p:nvCxnSpPr>
        <p:spPr>
          <a:xfrm flipH="1">
            <a:off x="6443898" y="5596085"/>
            <a:ext cx="628797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EA70A2E-783E-2A8E-BD4F-0E45B2ABFD28}"/>
              </a:ext>
            </a:extLst>
          </p:cNvPr>
          <p:cNvGrpSpPr/>
          <p:nvPr/>
        </p:nvGrpSpPr>
        <p:grpSpPr>
          <a:xfrm>
            <a:off x="6360223" y="2115677"/>
            <a:ext cx="78164" cy="3477001"/>
            <a:chOff x="4890978" y="2101097"/>
            <a:chExt cx="1627286" cy="3225815"/>
          </a:xfrm>
        </p:grpSpPr>
        <p:cxnSp>
          <p:nvCxnSpPr>
            <p:cNvPr id="151" name="Straight Connector 150">
              <a:extLst>
                <a:ext uri="{FF2B5EF4-FFF2-40B4-BE49-F238E27FC236}">
                  <a16:creationId xmlns:a16="http://schemas.microsoft.com/office/drawing/2014/main" id="{5AB7F391-98A8-76EC-609C-704B94B11921}"/>
                </a:ext>
              </a:extLst>
            </p:cNvPr>
            <p:cNvCxnSpPr>
              <a:cxnSpLocks/>
            </p:cNvCxnSpPr>
            <p:nvPr/>
          </p:nvCxnSpPr>
          <p:spPr>
            <a:xfrm flipH="1">
              <a:off x="4890978" y="4036586"/>
              <a:ext cx="162725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EB59188-4298-9B80-42BE-4E0EBE31C183}"/>
                </a:ext>
              </a:extLst>
            </p:cNvPr>
            <p:cNvCxnSpPr>
              <a:cxnSpLocks/>
            </p:cNvCxnSpPr>
            <p:nvPr/>
          </p:nvCxnSpPr>
          <p:spPr>
            <a:xfrm flipH="1">
              <a:off x="4890978" y="3391423"/>
              <a:ext cx="162725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B2A377B-68B5-33BD-06FB-2BB3398C3AD5}"/>
                </a:ext>
              </a:extLst>
            </p:cNvPr>
            <p:cNvCxnSpPr>
              <a:cxnSpLocks/>
            </p:cNvCxnSpPr>
            <p:nvPr/>
          </p:nvCxnSpPr>
          <p:spPr>
            <a:xfrm flipH="1">
              <a:off x="4890978" y="2746260"/>
              <a:ext cx="162725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5028722-2323-E3E1-A524-0E3A749CC36A}"/>
                </a:ext>
              </a:extLst>
            </p:cNvPr>
            <p:cNvCxnSpPr>
              <a:cxnSpLocks/>
            </p:cNvCxnSpPr>
            <p:nvPr/>
          </p:nvCxnSpPr>
          <p:spPr>
            <a:xfrm flipH="1">
              <a:off x="4890978" y="5326912"/>
              <a:ext cx="162725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29F82C90-FFA4-2A19-79E2-257B9F5881DB}"/>
                </a:ext>
              </a:extLst>
            </p:cNvPr>
            <p:cNvCxnSpPr>
              <a:cxnSpLocks/>
            </p:cNvCxnSpPr>
            <p:nvPr/>
          </p:nvCxnSpPr>
          <p:spPr>
            <a:xfrm flipH="1">
              <a:off x="4890978" y="4681749"/>
              <a:ext cx="162725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7934774-84F3-810E-F495-4DE92CAD061E}"/>
                </a:ext>
              </a:extLst>
            </p:cNvPr>
            <p:cNvCxnSpPr>
              <a:cxnSpLocks/>
            </p:cNvCxnSpPr>
            <p:nvPr/>
          </p:nvCxnSpPr>
          <p:spPr>
            <a:xfrm flipH="1">
              <a:off x="4891009" y="2101097"/>
              <a:ext cx="162725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Text Placeholder 15">
            <a:extLst>
              <a:ext uri="{FF2B5EF4-FFF2-40B4-BE49-F238E27FC236}">
                <a16:creationId xmlns:a16="http://schemas.microsoft.com/office/drawing/2014/main" id="{AD0728A7-8DAD-EC70-F9D5-D567245F6B35}"/>
              </a:ext>
            </a:extLst>
          </p:cNvPr>
          <p:cNvSpPr txBox="1">
            <a:spLocks/>
          </p:cNvSpPr>
          <p:nvPr/>
        </p:nvSpPr>
        <p:spPr>
          <a:xfrm>
            <a:off x="5456804" y="1945915"/>
            <a:ext cx="868992" cy="36445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100%</a:t>
            </a:r>
          </a:p>
        </p:txBody>
      </p:sp>
      <p:sp>
        <p:nvSpPr>
          <p:cNvPr id="24" name="Text Placeholder 15">
            <a:extLst>
              <a:ext uri="{FF2B5EF4-FFF2-40B4-BE49-F238E27FC236}">
                <a16:creationId xmlns:a16="http://schemas.microsoft.com/office/drawing/2014/main" id="{A43DC628-C9A7-86FB-46EA-AA2038811F7A}"/>
              </a:ext>
            </a:extLst>
          </p:cNvPr>
          <p:cNvSpPr txBox="1">
            <a:spLocks/>
          </p:cNvSpPr>
          <p:nvPr/>
        </p:nvSpPr>
        <p:spPr>
          <a:xfrm>
            <a:off x="5456804" y="2640268"/>
            <a:ext cx="868992" cy="36445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80%</a:t>
            </a:r>
          </a:p>
        </p:txBody>
      </p:sp>
      <p:sp>
        <p:nvSpPr>
          <p:cNvPr id="40" name="Text Placeholder 15">
            <a:extLst>
              <a:ext uri="{FF2B5EF4-FFF2-40B4-BE49-F238E27FC236}">
                <a16:creationId xmlns:a16="http://schemas.microsoft.com/office/drawing/2014/main" id="{6CE82D98-F118-1223-E4C5-23E402FEB003}"/>
              </a:ext>
            </a:extLst>
          </p:cNvPr>
          <p:cNvSpPr txBox="1">
            <a:spLocks/>
          </p:cNvSpPr>
          <p:nvPr/>
        </p:nvSpPr>
        <p:spPr>
          <a:xfrm>
            <a:off x="5456804" y="3334622"/>
            <a:ext cx="868992" cy="36445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60%</a:t>
            </a:r>
          </a:p>
        </p:txBody>
      </p:sp>
      <p:sp>
        <p:nvSpPr>
          <p:cNvPr id="58" name="Text Placeholder 15">
            <a:extLst>
              <a:ext uri="{FF2B5EF4-FFF2-40B4-BE49-F238E27FC236}">
                <a16:creationId xmlns:a16="http://schemas.microsoft.com/office/drawing/2014/main" id="{45DD7FC1-8848-F576-0361-1C50E0975C28}"/>
              </a:ext>
            </a:extLst>
          </p:cNvPr>
          <p:cNvSpPr txBox="1">
            <a:spLocks/>
          </p:cNvSpPr>
          <p:nvPr/>
        </p:nvSpPr>
        <p:spPr>
          <a:xfrm>
            <a:off x="5456804" y="4028975"/>
            <a:ext cx="868992" cy="36445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40%</a:t>
            </a:r>
          </a:p>
        </p:txBody>
      </p:sp>
      <p:sp>
        <p:nvSpPr>
          <p:cNvPr id="64" name="Text Placeholder 15">
            <a:extLst>
              <a:ext uri="{FF2B5EF4-FFF2-40B4-BE49-F238E27FC236}">
                <a16:creationId xmlns:a16="http://schemas.microsoft.com/office/drawing/2014/main" id="{5FCA96F9-A2A9-81D2-3600-245CF01046BD}"/>
              </a:ext>
            </a:extLst>
          </p:cNvPr>
          <p:cNvSpPr txBox="1">
            <a:spLocks/>
          </p:cNvSpPr>
          <p:nvPr/>
        </p:nvSpPr>
        <p:spPr>
          <a:xfrm>
            <a:off x="5456804" y="4723329"/>
            <a:ext cx="868992" cy="36445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a:t>
            </a:r>
          </a:p>
        </p:txBody>
      </p:sp>
      <p:sp>
        <p:nvSpPr>
          <p:cNvPr id="65" name="Text Placeholder 15">
            <a:extLst>
              <a:ext uri="{FF2B5EF4-FFF2-40B4-BE49-F238E27FC236}">
                <a16:creationId xmlns:a16="http://schemas.microsoft.com/office/drawing/2014/main" id="{16C6165F-D394-ECA5-3BEF-7DCFD23C461A}"/>
              </a:ext>
            </a:extLst>
          </p:cNvPr>
          <p:cNvSpPr txBox="1">
            <a:spLocks/>
          </p:cNvSpPr>
          <p:nvPr/>
        </p:nvSpPr>
        <p:spPr>
          <a:xfrm>
            <a:off x="5456804" y="5417681"/>
            <a:ext cx="868992" cy="36445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p:txBody>
      </p:sp>
      <p:sp>
        <p:nvSpPr>
          <p:cNvPr id="75" name="Text Placeholder 15">
            <a:extLst>
              <a:ext uri="{FF2B5EF4-FFF2-40B4-BE49-F238E27FC236}">
                <a16:creationId xmlns:a16="http://schemas.microsoft.com/office/drawing/2014/main" id="{188FDE57-856D-FAF8-1694-F82B725D72D9}"/>
              </a:ext>
            </a:extLst>
          </p:cNvPr>
          <p:cNvSpPr txBox="1">
            <a:spLocks/>
          </p:cNvSpPr>
          <p:nvPr/>
        </p:nvSpPr>
        <p:spPr>
          <a:xfrm rot="16200000">
            <a:off x="4295807" y="3793591"/>
            <a:ext cx="2612836" cy="352700"/>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Number of CCA Registrations</a:t>
            </a:r>
          </a:p>
        </p:txBody>
      </p:sp>
      <p:sp>
        <p:nvSpPr>
          <p:cNvPr id="76" name="Text Placeholder 15">
            <a:extLst>
              <a:ext uri="{FF2B5EF4-FFF2-40B4-BE49-F238E27FC236}">
                <a16:creationId xmlns:a16="http://schemas.microsoft.com/office/drawing/2014/main" id="{D8A4539E-A6C3-548C-62C5-E8F7F3399491}"/>
              </a:ext>
            </a:extLst>
          </p:cNvPr>
          <p:cNvSpPr txBox="1">
            <a:spLocks/>
          </p:cNvSpPr>
          <p:nvPr/>
        </p:nvSpPr>
        <p:spPr>
          <a:xfrm>
            <a:off x="8057125" y="5683920"/>
            <a:ext cx="2118352" cy="36445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Challenges</a:t>
            </a:r>
          </a:p>
        </p:txBody>
      </p:sp>
      <p:cxnSp>
        <p:nvCxnSpPr>
          <p:cNvPr id="77" name="Straight Connector 76">
            <a:extLst>
              <a:ext uri="{FF2B5EF4-FFF2-40B4-BE49-F238E27FC236}">
                <a16:creationId xmlns:a16="http://schemas.microsoft.com/office/drawing/2014/main" id="{4F31DC9B-EC28-7467-4ACB-317F0C3F1FB0}"/>
              </a:ext>
            </a:extLst>
          </p:cNvPr>
          <p:cNvCxnSpPr>
            <a:cxnSpLocks/>
          </p:cNvCxnSpPr>
          <p:nvPr/>
        </p:nvCxnSpPr>
        <p:spPr>
          <a:xfrm flipH="1">
            <a:off x="6415217" y="3506598"/>
            <a:ext cx="6299025"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626A04-2158-8736-9E20-8E2DEF829ECA}"/>
              </a:ext>
            </a:extLst>
          </p:cNvPr>
          <p:cNvCxnSpPr>
            <a:cxnSpLocks/>
          </p:cNvCxnSpPr>
          <p:nvPr/>
        </p:nvCxnSpPr>
        <p:spPr>
          <a:xfrm flipH="1">
            <a:off x="6415217" y="2813102"/>
            <a:ext cx="6299025"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6B1DDA7-6EB4-6B33-51F4-3D05E973EA9B}"/>
              </a:ext>
            </a:extLst>
          </p:cNvPr>
          <p:cNvCxnSpPr>
            <a:cxnSpLocks/>
          </p:cNvCxnSpPr>
          <p:nvPr/>
        </p:nvCxnSpPr>
        <p:spPr>
          <a:xfrm flipH="1">
            <a:off x="6415217" y="4893588"/>
            <a:ext cx="6299025"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29330B6-BF67-B52F-F1F2-8D7C67F15FD1}"/>
              </a:ext>
            </a:extLst>
          </p:cNvPr>
          <p:cNvCxnSpPr>
            <a:cxnSpLocks/>
          </p:cNvCxnSpPr>
          <p:nvPr/>
        </p:nvCxnSpPr>
        <p:spPr>
          <a:xfrm flipH="1">
            <a:off x="6415217" y="4211553"/>
            <a:ext cx="6299025"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9BB6254-49EB-8943-0884-2A34ECD790AD}"/>
              </a:ext>
            </a:extLst>
          </p:cNvPr>
          <p:cNvCxnSpPr>
            <a:cxnSpLocks/>
          </p:cNvCxnSpPr>
          <p:nvPr/>
        </p:nvCxnSpPr>
        <p:spPr>
          <a:xfrm flipH="1">
            <a:off x="6415336" y="2115677"/>
            <a:ext cx="6299025"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AE6CFC98-B431-9BCD-99C3-900D7D86C028}"/>
              </a:ext>
            </a:extLst>
          </p:cNvPr>
          <p:cNvSpPr/>
          <p:nvPr/>
        </p:nvSpPr>
        <p:spPr>
          <a:xfrm flipV="1">
            <a:off x="11677381" y="3260420"/>
            <a:ext cx="151919" cy="142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0" name="Text Placeholder 15">
            <a:extLst>
              <a:ext uri="{FF2B5EF4-FFF2-40B4-BE49-F238E27FC236}">
                <a16:creationId xmlns:a16="http://schemas.microsoft.com/office/drawing/2014/main" id="{B816927A-38F1-1C06-A062-291C0BF44F1E}"/>
              </a:ext>
            </a:extLst>
          </p:cNvPr>
          <p:cNvSpPr txBox="1">
            <a:spLocks/>
          </p:cNvSpPr>
          <p:nvPr/>
        </p:nvSpPr>
        <p:spPr>
          <a:xfrm>
            <a:off x="11915703" y="3200067"/>
            <a:ext cx="668279" cy="25428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a:t>
            </a:r>
          </a:p>
        </p:txBody>
      </p:sp>
      <p:sp>
        <p:nvSpPr>
          <p:cNvPr id="101" name="Rectangle 100">
            <a:extLst>
              <a:ext uri="{FF2B5EF4-FFF2-40B4-BE49-F238E27FC236}">
                <a16:creationId xmlns:a16="http://schemas.microsoft.com/office/drawing/2014/main" id="{710C7D53-B4E4-7987-5398-D467EA902921}"/>
              </a:ext>
            </a:extLst>
          </p:cNvPr>
          <p:cNvSpPr/>
          <p:nvPr/>
        </p:nvSpPr>
        <p:spPr>
          <a:xfrm flipV="1">
            <a:off x="11677754" y="3537621"/>
            <a:ext cx="151919" cy="142974"/>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03" name="Text Placeholder 15">
            <a:extLst>
              <a:ext uri="{FF2B5EF4-FFF2-40B4-BE49-F238E27FC236}">
                <a16:creationId xmlns:a16="http://schemas.microsoft.com/office/drawing/2014/main" id="{265B3548-7C80-A45C-4157-BAFF9DF235DA}"/>
              </a:ext>
            </a:extLst>
          </p:cNvPr>
          <p:cNvSpPr txBox="1">
            <a:spLocks/>
          </p:cNvSpPr>
          <p:nvPr/>
        </p:nvSpPr>
        <p:spPr>
          <a:xfrm>
            <a:off x="11916075" y="3477268"/>
            <a:ext cx="708388" cy="25428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Decrease</a:t>
            </a:r>
          </a:p>
        </p:txBody>
      </p:sp>
      <p:sp>
        <p:nvSpPr>
          <p:cNvPr id="107" name="Rectangle 106">
            <a:extLst>
              <a:ext uri="{FF2B5EF4-FFF2-40B4-BE49-F238E27FC236}">
                <a16:creationId xmlns:a16="http://schemas.microsoft.com/office/drawing/2014/main" id="{14C4EC45-4C19-0862-A9A4-039C232566E3}"/>
              </a:ext>
            </a:extLst>
          </p:cNvPr>
          <p:cNvSpPr/>
          <p:nvPr/>
        </p:nvSpPr>
        <p:spPr>
          <a:xfrm flipV="1">
            <a:off x="11679747" y="3825088"/>
            <a:ext cx="151919" cy="142974"/>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25" name="Text Placeholder 15">
            <a:extLst>
              <a:ext uri="{FF2B5EF4-FFF2-40B4-BE49-F238E27FC236}">
                <a16:creationId xmlns:a16="http://schemas.microsoft.com/office/drawing/2014/main" id="{F5D48965-9EDC-866D-F46D-35BD3E9EDAFA}"/>
              </a:ext>
            </a:extLst>
          </p:cNvPr>
          <p:cNvSpPr txBox="1">
            <a:spLocks/>
          </p:cNvSpPr>
          <p:nvPr/>
        </p:nvSpPr>
        <p:spPr>
          <a:xfrm>
            <a:off x="11918069" y="3764735"/>
            <a:ext cx="708388" cy="25428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No Change</a:t>
            </a:r>
          </a:p>
        </p:txBody>
      </p:sp>
      <p:sp>
        <p:nvSpPr>
          <p:cNvPr id="127" name="Text Placeholder 15">
            <a:extLst>
              <a:ext uri="{FF2B5EF4-FFF2-40B4-BE49-F238E27FC236}">
                <a16:creationId xmlns:a16="http://schemas.microsoft.com/office/drawing/2014/main" id="{CDA451AA-3DA9-B10A-748F-82871784093B}"/>
              </a:ext>
            </a:extLst>
          </p:cNvPr>
          <p:cNvSpPr txBox="1">
            <a:spLocks/>
          </p:cNvSpPr>
          <p:nvPr/>
        </p:nvSpPr>
        <p:spPr>
          <a:xfrm>
            <a:off x="9757029" y="5683920"/>
            <a:ext cx="2096334" cy="364455"/>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Appeals</a:t>
            </a:r>
          </a:p>
        </p:txBody>
      </p:sp>
      <p:grpSp>
        <p:nvGrpSpPr>
          <p:cNvPr id="158" name="Group 157">
            <a:extLst>
              <a:ext uri="{FF2B5EF4-FFF2-40B4-BE49-F238E27FC236}">
                <a16:creationId xmlns:a16="http://schemas.microsoft.com/office/drawing/2014/main" id="{055D504F-E08E-3659-7D47-0A57ABE3518F}"/>
              </a:ext>
            </a:extLst>
          </p:cNvPr>
          <p:cNvGrpSpPr/>
          <p:nvPr/>
        </p:nvGrpSpPr>
        <p:grpSpPr>
          <a:xfrm>
            <a:off x="10285960" y="2115677"/>
            <a:ext cx="957809" cy="3473414"/>
            <a:chOff x="9786953" y="2101097"/>
            <a:chExt cx="918230" cy="3222487"/>
          </a:xfrm>
        </p:grpSpPr>
        <p:sp>
          <p:nvSpPr>
            <p:cNvPr id="87" name="Rectangle 86">
              <a:extLst>
                <a:ext uri="{FF2B5EF4-FFF2-40B4-BE49-F238E27FC236}">
                  <a16:creationId xmlns:a16="http://schemas.microsoft.com/office/drawing/2014/main" id="{B1E2E136-EDF4-2A6C-3D88-A04ECE1CC609}"/>
                </a:ext>
              </a:extLst>
            </p:cNvPr>
            <p:cNvSpPr/>
            <p:nvPr/>
          </p:nvSpPr>
          <p:spPr>
            <a:xfrm flipV="1">
              <a:off x="9792803" y="3891516"/>
              <a:ext cx="907270" cy="1432068"/>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91" name="Rectangle 90">
              <a:extLst>
                <a:ext uri="{FF2B5EF4-FFF2-40B4-BE49-F238E27FC236}">
                  <a16:creationId xmlns:a16="http://schemas.microsoft.com/office/drawing/2014/main" id="{F3252FED-24E9-C57D-BDCA-5746932E73A2}"/>
                </a:ext>
              </a:extLst>
            </p:cNvPr>
            <p:cNvSpPr/>
            <p:nvPr/>
          </p:nvSpPr>
          <p:spPr>
            <a:xfrm flipV="1">
              <a:off x="9792803" y="2101097"/>
              <a:ext cx="907270" cy="1801052"/>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33" name="Text Placeholder 15">
              <a:extLst>
                <a:ext uri="{FF2B5EF4-FFF2-40B4-BE49-F238E27FC236}">
                  <a16:creationId xmlns:a16="http://schemas.microsoft.com/office/drawing/2014/main" id="{B2F19A35-26DE-49F0-2165-871CA52E449E}"/>
                </a:ext>
              </a:extLst>
            </p:cNvPr>
            <p:cNvSpPr txBox="1">
              <a:spLocks/>
            </p:cNvSpPr>
            <p:nvPr/>
          </p:nvSpPr>
          <p:spPr>
            <a:xfrm>
              <a:off x="9786953" y="4393590"/>
              <a:ext cx="918230"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46%</a:t>
              </a:r>
            </a:p>
          </p:txBody>
        </p:sp>
        <p:sp>
          <p:nvSpPr>
            <p:cNvPr id="148" name="Text Placeholder 15">
              <a:extLst>
                <a:ext uri="{FF2B5EF4-FFF2-40B4-BE49-F238E27FC236}">
                  <a16:creationId xmlns:a16="http://schemas.microsoft.com/office/drawing/2014/main" id="{547B41B4-E015-F249-F922-B3CF534631F3}"/>
                </a:ext>
              </a:extLst>
            </p:cNvPr>
            <p:cNvSpPr txBox="1">
              <a:spLocks/>
            </p:cNvSpPr>
            <p:nvPr/>
          </p:nvSpPr>
          <p:spPr>
            <a:xfrm>
              <a:off x="9786953" y="2847105"/>
              <a:ext cx="918230"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54%</a:t>
              </a:r>
            </a:p>
          </p:txBody>
        </p:sp>
      </p:grpSp>
      <p:grpSp>
        <p:nvGrpSpPr>
          <p:cNvPr id="180" name="Group 179">
            <a:extLst>
              <a:ext uri="{FF2B5EF4-FFF2-40B4-BE49-F238E27FC236}">
                <a16:creationId xmlns:a16="http://schemas.microsoft.com/office/drawing/2014/main" id="{8594B0B0-973B-BDF1-DEB9-D582ECE1C756}"/>
              </a:ext>
            </a:extLst>
          </p:cNvPr>
          <p:cNvGrpSpPr/>
          <p:nvPr/>
        </p:nvGrpSpPr>
        <p:grpSpPr>
          <a:xfrm>
            <a:off x="6999551" y="1913861"/>
            <a:ext cx="957809" cy="3675226"/>
            <a:chOff x="7236420" y="1913861"/>
            <a:chExt cx="918230" cy="3409720"/>
          </a:xfrm>
        </p:grpSpPr>
        <p:sp>
          <p:nvSpPr>
            <p:cNvPr id="92" name="Rectangle 91">
              <a:extLst>
                <a:ext uri="{FF2B5EF4-FFF2-40B4-BE49-F238E27FC236}">
                  <a16:creationId xmlns:a16="http://schemas.microsoft.com/office/drawing/2014/main" id="{660ED74C-EA04-E5B6-CF7F-93516BFC8833}"/>
                </a:ext>
              </a:extLst>
            </p:cNvPr>
            <p:cNvSpPr/>
            <p:nvPr/>
          </p:nvSpPr>
          <p:spPr>
            <a:xfrm flipV="1">
              <a:off x="7246192" y="3030278"/>
              <a:ext cx="907270" cy="2293303"/>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93" name="Rectangle 92">
              <a:extLst>
                <a:ext uri="{FF2B5EF4-FFF2-40B4-BE49-F238E27FC236}">
                  <a16:creationId xmlns:a16="http://schemas.microsoft.com/office/drawing/2014/main" id="{58FFC4E7-6238-1C03-EB9D-787FAB2D9B05}"/>
                </a:ext>
              </a:extLst>
            </p:cNvPr>
            <p:cNvSpPr/>
            <p:nvPr/>
          </p:nvSpPr>
          <p:spPr>
            <a:xfrm flipV="1">
              <a:off x="7246192" y="2190304"/>
              <a:ext cx="907270" cy="850607"/>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94" name="Rectangle 93">
              <a:extLst>
                <a:ext uri="{FF2B5EF4-FFF2-40B4-BE49-F238E27FC236}">
                  <a16:creationId xmlns:a16="http://schemas.microsoft.com/office/drawing/2014/main" id="{539022CA-609A-1A16-126B-B11D7F4C7001}"/>
                </a:ext>
              </a:extLst>
            </p:cNvPr>
            <p:cNvSpPr/>
            <p:nvPr/>
          </p:nvSpPr>
          <p:spPr>
            <a:xfrm flipV="1">
              <a:off x="7246192" y="2101097"/>
              <a:ext cx="907270" cy="11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31" name="Text Placeholder 15">
              <a:extLst>
                <a:ext uri="{FF2B5EF4-FFF2-40B4-BE49-F238E27FC236}">
                  <a16:creationId xmlns:a16="http://schemas.microsoft.com/office/drawing/2014/main" id="{AAA71857-9C92-09DB-713D-C869673135CE}"/>
                </a:ext>
              </a:extLst>
            </p:cNvPr>
            <p:cNvSpPr txBox="1">
              <a:spLocks/>
            </p:cNvSpPr>
            <p:nvPr/>
          </p:nvSpPr>
          <p:spPr>
            <a:xfrm>
              <a:off x="7236420" y="3869224"/>
              <a:ext cx="918230"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71%</a:t>
              </a:r>
            </a:p>
          </p:txBody>
        </p:sp>
        <p:sp>
          <p:nvSpPr>
            <p:cNvPr id="146" name="Text Placeholder 15">
              <a:extLst>
                <a:ext uri="{FF2B5EF4-FFF2-40B4-BE49-F238E27FC236}">
                  <a16:creationId xmlns:a16="http://schemas.microsoft.com/office/drawing/2014/main" id="{EC011DAA-00C4-A9F0-3D6A-C090A3806A7D}"/>
                </a:ext>
              </a:extLst>
            </p:cNvPr>
            <p:cNvSpPr txBox="1">
              <a:spLocks/>
            </p:cNvSpPr>
            <p:nvPr/>
          </p:nvSpPr>
          <p:spPr>
            <a:xfrm>
              <a:off x="7236420" y="2429064"/>
              <a:ext cx="918230"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26%</a:t>
              </a:r>
            </a:p>
          </p:txBody>
        </p:sp>
        <p:sp>
          <p:nvSpPr>
            <p:cNvPr id="149" name="Text Placeholder 15">
              <a:extLst>
                <a:ext uri="{FF2B5EF4-FFF2-40B4-BE49-F238E27FC236}">
                  <a16:creationId xmlns:a16="http://schemas.microsoft.com/office/drawing/2014/main" id="{4129B7FC-F59E-E866-E9A2-9FBA2869E2DA}"/>
                </a:ext>
              </a:extLst>
            </p:cNvPr>
            <p:cNvSpPr txBox="1">
              <a:spLocks/>
            </p:cNvSpPr>
            <p:nvPr/>
          </p:nvSpPr>
          <p:spPr>
            <a:xfrm>
              <a:off x="7236420" y="1913861"/>
              <a:ext cx="918230" cy="158401"/>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3%</a:t>
              </a:r>
            </a:p>
          </p:txBody>
        </p:sp>
      </p:grpSp>
      <p:grpSp>
        <p:nvGrpSpPr>
          <p:cNvPr id="159" name="Group 158">
            <a:extLst>
              <a:ext uri="{FF2B5EF4-FFF2-40B4-BE49-F238E27FC236}">
                <a16:creationId xmlns:a16="http://schemas.microsoft.com/office/drawing/2014/main" id="{15524157-2D1C-2E9D-0BDB-2EC21FEF0DC2}"/>
              </a:ext>
            </a:extLst>
          </p:cNvPr>
          <p:cNvGrpSpPr/>
          <p:nvPr/>
        </p:nvGrpSpPr>
        <p:grpSpPr>
          <a:xfrm>
            <a:off x="8642755" y="1948243"/>
            <a:ext cx="957809" cy="3640843"/>
            <a:chOff x="8509694" y="1945759"/>
            <a:chExt cx="918230" cy="3377821"/>
          </a:xfrm>
        </p:grpSpPr>
        <p:sp>
          <p:nvSpPr>
            <p:cNvPr id="128" name="Rectangle 127">
              <a:extLst>
                <a:ext uri="{FF2B5EF4-FFF2-40B4-BE49-F238E27FC236}">
                  <a16:creationId xmlns:a16="http://schemas.microsoft.com/office/drawing/2014/main" id="{DF53DF8C-51D1-F334-3DB7-326C3D69F117}"/>
                </a:ext>
              </a:extLst>
            </p:cNvPr>
            <p:cNvSpPr/>
            <p:nvPr/>
          </p:nvSpPr>
          <p:spPr>
            <a:xfrm flipV="1">
              <a:off x="8509694" y="4040371"/>
              <a:ext cx="907270" cy="1283209"/>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29" name="Rectangle 128">
              <a:extLst>
                <a:ext uri="{FF2B5EF4-FFF2-40B4-BE49-F238E27FC236}">
                  <a16:creationId xmlns:a16="http://schemas.microsoft.com/office/drawing/2014/main" id="{12CA199C-21C1-2010-648A-71E4E178654D}"/>
                </a:ext>
              </a:extLst>
            </p:cNvPr>
            <p:cNvSpPr/>
            <p:nvPr/>
          </p:nvSpPr>
          <p:spPr>
            <a:xfrm flipV="1">
              <a:off x="8509694" y="2137143"/>
              <a:ext cx="907270" cy="1939226"/>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30" name="Rectangle 129">
              <a:extLst>
                <a:ext uri="{FF2B5EF4-FFF2-40B4-BE49-F238E27FC236}">
                  <a16:creationId xmlns:a16="http://schemas.microsoft.com/office/drawing/2014/main" id="{AC0C7FA1-F590-51EF-64F9-5E3ED71DC1B3}"/>
                </a:ext>
              </a:extLst>
            </p:cNvPr>
            <p:cNvSpPr/>
            <p:nvPr/>
          </p:nvSpPr>
          <p:spPr>
            <a:xfrm flipV="1">
              <a:off x="8509694" y="2115878"/>
              <a:ext cx="90727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132" name="Text Placeholder 15">
              <a:extLst>
                <a:ext uri="{FF2B5EF4-FFF2-40B4-BE49-F238E27FC236}">
                  <a16:creationId xmlns:a16="http://schemas.microsoft.com/office/drawing/2014/main" id="{3C832796-536F-C21D-637A-5195078CE78B}"/>
                </a:ext>
              </a:extLst>
            </p:cNvPr>
            <p:cNvSpPr txBox="1">
              <a:spLocks/>
            </p:cNvSpPr>
            <p:nvPr/>
          </p:nvSpPr>
          <p:spPr>
            <a:xfrm>
              <a:off x="8509694" y="4499917"/>
              <a:ext cx="918230"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39%</a:t>
              </a:r>
            </a:p>
          </p:txBody>
        </p:sp>
        <p:sp>
          <p:nvSpPr>
            <p:cNvPr id="147" name="Text Placeholder 15">
              <a:extLst>
                <a:ext uri="{FF2B5EF4-FFF2-40B4-BE49-F238E27FC236}">
                  <a16:creationId xmlns:a16="http://schemas.microsoft.com/office/drawing/2014/main" id="{0D086829-1585-C1E4-4122-04B48190DD45}"/>
                </a:ext>
              </a:extLst>
            </p:cNvPr>
            <p:cNvSpPr txBox="1">
              <a:spLocks/>
            </p:cNvSpPr>
            <p:nvPr/>
          </p:nvSpPr>
          <p:spPr>
            <a:xfrm>
              <a:off x="8509694" y="2953432"/>
              <a:ext cx="918230"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60%</a:t>
              </a:r>
            </a:p>
          </p:txBody>
        </p:sp>
        <p:sp>
          <p:nvSpPr>
            <p:cNvPr id="150" name="Text Placeholder 15">
              <a:extLst>
                <a:ext uri="{FF2B5EF4-FFF2-40B4-BE49-F238E27FC236}">
                  <a16:creationId xmlns:a16="http://schemas.microsoft.com/office/drawing/2014/main" id="{4847E3FA-F53E-90D8-05FC-2EBC11079E85}"/>
                </a:ext>
              </a:extLst>
            </p:cNvPr>
            <p:cNvSpPr txBox="1">
              <a:spLocks/>
            </p:cNvSpPr>
            <p:nvPr/>
          </p:nvSpPr>
          <p:spPr>
            <a:xfrm>
              <a:off x="8509694" y="1945759"/>
              <a:ext cx="918230" cy="126503"/>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p>
          </p:txBody>
        </p:sp>
      </p:grpSp>
      <p:sp>
        <p:nvSpPr>
          <p:cNvPr id="3" name="Text Placeholder 12">
            <a:extLst>
              <a:ext uri="{FF2B5EF4-FFF2-40B4-BE49-F238E27FC236}">
                <a16:creationId xmlns:a16="http://schemas.microsoft.com/office/drawing/2014/main" id="{DB42555E-E9B8-C1B9-2F04-17B0347580E5}"/>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18 MONTHS OF A LABOUR GOVERNMENT – HOW IS IT GOING?</a:t>
            </a:r>
          </a:p>
        </p:txBody>
      </p:sp>
    </p:spTree>
    <p:extLst>
      <p:ext uri="{BB962C8B-B14F-4D97-AF65-F5344CB8AC3E}">
        <p14:creationId xmlns:p14="http://schemas.microsoft.com/office/powerpoint/2010/main" val="365559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FBF38-E020-7E05-D133-E52CF471166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8BB5D79-902C-7E21-1DE5-22A5F549906F}"/>
              </a:ext>
            </a:extLst>
          </p:cNvPr>
          <p:cNvSpPr>
            <a:spLocks noGrp="1"/>
          </p:cNvSpPr>
          <p:nvPr>
            <p:ph sz="quarter" idx="10"/>
          </p:nvPr>
        </p:nvSpPr>
        <p:spPr>
          <a:xfrm>
            <a:off x="719139" y="1982182"/>
            <a:ext cx="4081462" cy="2818418"/>
          </a:xfrm>
        </p:spPr>
        <p:txBody>
          <a:bodyPr/>
          <a:lstStyle/>
          <a:p>
            <a:pPr lvl="2">
              <a:spcAft>
                <a:spcPts val="1200"/>
              </a:spcAft>
            </a:pPr>
            <a:r>
              <a:rPr lang="en-GB" sz="1600" dirty="0"/>
              <a:t>The graph shows that </a:t>
            </a:r>
            <a:r>
              <a:rPr lang="en-GB" sz="1600" b="1" dirty="0"/>
              <a:t>162,440</a:t>
            </a:r>
            <a:r>
              <a:rPr lang="en-GB" sz="1600" dirty="0"/>
              <a:t> Checks were registered in England since the start of the 2023 rating list (1 April 2023 to 30 June 2025). Of these, </a:t>
            </a:r>
            <a:r>
              <a:rPr lang="en-GB" sz="1600" b="1" dirty="0"/>
              <a:t>145,120</a:t>
            </a:r>
            <a:r>
              <a:rPr lang="en-GB" sz="1600" dirty="0"/>
              <a:t> were resolved, and </a:t>
            </a:r>
            <a:r>
              <a:rPr lang="en-GB" sz="1600" b="1" dirty="0"/>
              <a:t>17,330</a:t>
            </a:r>
            <a:r>
              <a:rPr lang="en-GB" sz="1600" dirty="0"/>
              <a:t> remained outstanding.</a:t>
            </a:r>
          </a:p>
          <a:p>
            <a:pPr lvl="2">
              <a:spcAft>
                <a:spcPts val="1200"/>
              </a:spcAft>
            </a:pPr>
            <a:r>
              <a:rPr lang="en-GB" sz="1600" dirty="0"/>
              <a:t>Some of the resolved Checks will progress to Challenges and as such, </a:t>
            </a:r>
            <a:r>
              <a:rPr lang="en-GB" sz="1600" b="1" dirty="0"/>
              <a:t>35,910</a:t>
            </a:r>
            <a:r>
              <a:rPr lang="en-GB" sz="1600" dirty="0"/>
              <a:t> Challenges were registered since the start of the 2023 rating list (1 April 2023 to 30 June 2025). Of these, </a:t>
            </a:r>
            <a:r>
              <a:rPr lang="en-GB" sz="1600" b="1" dirty="0"/>
              <a:t>9,340</a:t>
            </a:r>
            <a:r>
              <a:rPr lang="en-GB" sz="1600" dirty="0"/>
              <a:t> were resolved, </a:t>
            </a:r>
            <a:r>
              <a:rPr lang="en-GB" sz="1600" b="1" dirty="0"/>
              <a:t>6,410</a:t>
            </a:r>
            <a:r>
              <a:rPr lang="en-GB" sz="1600" dirty="0"/>
              <a:t> were marked incomplete (does not contain all the detail required in legislation) and </a:t>
            </a:r>
            <a:r>
              <a:rPr lang="en-GB" sz="1600" b="1" dirty="0"/>
              <a:t>20,160</a:t>
            </a:r>
            <a:r>
              <a:rPr lang="en-GB" sz="1600" dirty="0"/>
              <a:t> remained outstanding.</a:t>
            </a:r>
          </a:p>
        </p:txBody>
      </p:sp>
      <p:sp>
        <p:nvSpPr>
          <p:cNvPr id="13" name="Text Placeholder 12">
            <a:extLst>
              <a:ext uri="{FF2B5EF4-FFF2-40B4-BE49-F238E27FC236}">
                <a16:creationId xmlns:a16="http://schemas.microsoft.com/office/drawing/2014/main" id="{29342206-7B84-3724-AA24-702F99701D8F}"/>
              </a:ext>
            </a:extLst>
          </p:cNvPr>
          <p:cNvSpPr>
            <a:spLocks noGrp="1"/>
          </p:cNvSpPr>
          <p:nvPr>
            <p:ph sz="quarter" idx="11"/>
          </p:nvPr>
        </p:nvSpPr>
        <p:spPr>
          <a:xfrm>
            <a:off x="719138" y="1262681"/>
            <a:ext cx="11882437" cy="312214"/>
          </a:xfrm>
          <a:prstGeom prst="rect">
            <a:avLst/>
          </a:prstGeom>
        </p:spPr>
        <p:txBody>
          <a:bodyPr/>
          <a:lstStyle/>
          <a:p>
            <a:r>
              <a:rPr lang="en-US" sz="1800">
                <a:solidFill>
                  <a:schemeClr val="tx2">
                    <a:lumMod val="40000"/>
                    <a:lumOff val="60000"/>
                  </a:schemeClr>
                </a:solidFill>
              </a:rPr>
              <a:t>Progress – Tsunami coming?</a:t>
            </a:r>
            <a:endParaRPr lang="en-GB" sz="1800">
              <a:solidFill>
                <a:schemeClr val="tx2">
                  <a:lumMod val="40000"/>
                  <a:lumOff val="60000"/>
                </a:schemeClr>
              </a:solidFill>
            </a:endParaRPr>
          </a:p>
          <a:p>
            <a:endParaRPr lang="en-GB" sz="1800">
              <a:solidFill>
                <a:schemeClr val="tx2">
                  <a:lumMod val="40000"/>
                  <a:lumOff val="60000"/>
                </a:schemeClr>
              </a:solidFill>
            </a:endParaRPr>
          </a:p>
          <a:p>
            <a:endParaRPr lang="en-GB" sz="1800" dirty="0">
              <a:solidFill>
                <a:schemeClr val="tx2">
                  <a:lumMod val="40000"/>
                  <a:lumOff val="60000"/>
                </a:schemeClr>
              </a:solidFill>
            </a:endParaRPr>
          </a:p>
        </p:txBody>
      </p:sp>
      <p:sp>
        <p:nvSpPr>
          <p:cNvPr id="2" name="Title 1">
            <a:extLst>
              <a:ext uri="{FF2B5EF4-FFF2-40B4-BE49-F238E27FC236}">
                <a16:creationId xmlns:a16="http://schemas.microsoft.com/office/drawing/2014/main" id="{12BC883A-49BC-55C3-69C9-EB1BEE0E8AF4}"/>
              </a:ext>
            </a:extLst>
          </p:cNvPr>
          <p:cNvSpPr>
            <a:spLocks noGrp="1"/>
          </p:cNvSpPr>
          <p:nvPr>
            <p:ph type="title"/>
          </p:nvPr>
        </p:nvSpPr>
        <p:spPr/>
        <p:txBody>
          <a:bodyPr/>
          <a:lstStyle/>
          <a:p>
            <a:r>
              <a:rPr lang="en-GB"/>
              <a:t>CCA – how are things going</a:t>
            </a:r>
            <a:endParaRPr lang="en-GB" dirty="0"/>
          </a:p>
        </p:txBody>
      </p:sp>
      <p:sp>
        <p:nvSpPr>
          <p:cNvPr id="8" name="Text Placeholder 15">
            <a:extLst>
              <a:ext uri="{FF2B5EF4-FFF2-40B4-BE49-F238E27FC236}">
                <a16:creationId xmlns:a16="http://schemas.microsoft.com/office/drawing/2014/main" id="{CFBE734A-6307-1460-A7F7-7DBE23D13177}"/>
              </a:ext>
            </a:extLst>
          </p:cNvPr>
          <p:cNvSpPr txBox="1">
            <a:spLocks/>
          </p:cNvSpPr>
          <p:nvPr/>
        </p:nvSpPr>
        <p:spPr>
          <a:xfrm>
            <a:off x="5837696" y="6146012"/>
            <a:ext cx="7282992"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b="0" i="1" dirty="0">
                <a:solidFill>
                  <a:schemeClr val="bg1"/>
                </a:solidFill>
                <a:latin typeface="Open Sans" panose="020B0606030504020204" pitchFamily="34" charset="0"/>
                <a:ea typeface="Open Sans" panose="020B0606030504020204" pitchFamily="34" charset="0"/>
                <a:cs typeface="Open Sans" panose="020B0606030504020204" pitchFamily="34" charset="0"/>
              </a:rPr>
              <a:t>Source: Checks, Challenges and Changes against the 2023 local rating list, England and Wales, Table EW23_1_1</a:t>
            </a:r>
          </a:p>
        </p:txBody>
      </p:sp>
      <p:sp>
        <p:nvSpPr>
          <p:cNvPr id="16" name="Text Placeholder 15">
            <a:extLst>
              <a:ext uri="{FF2B5EF4-FFF2-40B4-BE49-F238E27FC236}">
                <a16:creationId xmlns:a16="http://schemas.microsoft.com/office/drawing/2014/main" id="{505BA1EF-D723-2276-57E5-599B8F7206B0}"/>
              </a:ext>
            </a:extLst>
          </p:cNvPr>
          <p:cNvSpPr txBox="1">
            <a:spLocks/>
          </p:cNvSpPr>
          <p:nvPr/>
        </p:nvSpPr>
        <p:spPr>
          <a:xfrm>
            <a:off x="6881658" y="5649504"/>
            <a:ext cx="1943100"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Checks</a:t>
            </a:r>
          </a:p>
        </p:txBody>
      </p:sp>
      <p:cxnSp>
        <p:nvCxnSpPr>
          <p:cNvPr id="20" name="Straight Connector 19">
            <a:extLst>
              <a:ext uri="{FF2B5EF4-FFF2-40B4-BE49-F238E27FC236}">
                <a16:creationId xmlns:a16="http://schemas.microsoft.com/office/drawing/2014/main" id="{0995E03F-33EB-15BD-D0EC-AB968B9B41FF}"/>
              </a:ext>
            </a:extLst>
          </p:cNvPr>
          <p:cNvCxnSpPr>
            <a:cxnSpLocks/>
          </p:cNvCxnSpPr>
          <p:nvPr/>
        </p:nvCxnSpPr>
        <p:spPr>
          <a:xfrm>
            <a:off x="6698445" y="2168156"/>
            <a:ext cx="0" cy="345537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2D80B7-1285-5942-46ED-40DBB27FED2E}"/>
              </a:ext>
            </a:extLst>
          </p:cNvPr>
          <p:cNvCxnSpPr>
            <a:cxnSpLocks/>
          </p:cNvCxnSpPr>
          <p:nvPr/>
        </p:nvCxnSpPr>
        <p:spPr>
          <a:xfrm flipH="1">
            <a:off x="6645612" y="5619389"/>
            <a:ext cx="528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CC9E18-C42C-1D5B-39DE-BD6DB0B38D14}"/>
              </a:ext>
            </a:extLst>
          </p:cNvPr>
          <p:cNvCxnSpPr>
            <a:cxnSpLocks/>
          </p:cNvCxnSpPr>
          <p:nvPr/>
        </p:nvCxnSpPr>
        <p:spPr>
          <a:xfrm flipH="1">
            <a:off x="6703729" y="5623534"/>
            <a:ext cx="602814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D0F3F781-5AEF-575C-3474-E63190FBEB1D}"/>
              </a:ext>
            </a:extLst>
          </p:cNvPr>
          <p:cNvGrpSpPr/>
          <p:nvPr/>
        </p:nvGrpSpPr>
        <p:grpSpPr>
          <a:xfrm>
            <a:off x="6645612" y="2178318"/>
            <a:ext cx="52833" cy="3059213"/>
            <a:chOff x="6465430" y="2638425"/>
            <a:chExt cx="52833" cy="2867201"/>
          </a:xfrm>
        </p:grpSpPr>
        <p:cxnSp>
          <p:nvCxnSpPr>
            <p:cNvPr id="63" name="Straight Connector 62">
              <a:extLst>
                <a:ext uri="{FF2B5EF4-FFF2-40B4-BE49-F238E27FC236}">
                  <a16:creationId xmlns:a16="http://schemas.microsoft.com/office/drawing/2014/main" id="{0EC96F82-FA6C-3F87-C195-0F4FD3C6A4D6}"/>
                </a:ext>
              </a:extLst>
            </p:cNvPr>
            <p:cNvCxnSpPr>
              <a:cxnSpLocks/>
            </p:cNvCxnSpPr>
            <p:nvPr/>
          </p:nvCxnSpPr>
          <p:spPr>
            <a:xfrm flipH="1">
              <a:off x="6465430" y="4431947"/>
              <a:ext cx="528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24A1A5B-F316-D3B5-1E96-8A398E349DCF}"/>
                </a:ext>
              </a:extLst>
            </p:cNvPr>
            <p:cNvCxnSpPr>
              <a:cxnSpLocks/>
            </p:cNvCxnSpPr>
            <p:nvPr/>
          </p:nvCxnSpPr>
          <p:spPr>
            <a:xfrm flipH="1">
              <a:off x="6465430" y="4074054"/>
              <a:ext cx="528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46CC135-19FE-B5CB-A87E-68CBDA714B31}"/>
                </a:ext>
              </a:extLst>
            </p:cNvPr>
            <p:cNvCxnSpPr>
              <a:cxnSpLocks/>
            </p:cNvCxnSpPr>
            <p:nvPr/>
          </p:nvCxnSpPr>
          <p:spPr>
            <a:xfrm flipH="1">
              <a:off x="6465430" y="3716161"/>
              <a:ext cx="528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57BA5E28-5E8A-72A4-06C7-A189F17B5AE9}"/>
                </a:ext>
              </a:extLst>
            </p:cNvPr>
            <p:cNvGrpSpPr/>
            <p:nvPr/>
          </p:nvGrpSpPr>
          <p:grpSpPr>
            <a:xfrm>
              <a:off x="6465430" y="3000375"/>
              <a:ext cx="52832" cy="357893"/>
              <a:chOff x="6465430" y="3000375"/>
              <a:chExt cx="52832" cy="357893"/>
            </a:xfrm>
          </p:grpSpPr>
          <p:cxnSp>
            <p:nvCxnSpPr>
              <p:cNvPr id="73" name="Straight Connector 72">
                <a:extLst>
                  <a:ext uri="{FF2B5EF4-FFF2-40B4-BE49-F238E27FC236}">
                    <a16:creationId xmlns:a16="http://schemas.microsoft.com/office/drawing/2014/main" id="{6D85A466-9A52-E4AB-19A3-9F19D75CDE37}"/>
                  </a:ext>
                </a:extLst>
              </p:cNvPr>
              <p:cNvCxnSpPr>
                <a:cxnSpLocks/>
              </p:cNvCxnSpPr>
              <p:nvPr/>
            </p:nvCxnSpPr>
            <p:spPr>
              <a:xfrm flipH="1">
                <a:off x="6465430" y="3358268"/>
                <a:ext cx="528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0D885C7-9E86-8C60-3B05-B10A571C6355}"/>
                  </a:ext>
                </a:extLst>
              </p:cNvPr>
              <p:cNvCxnSpPr>
                <a:cxnSpLocks/>
              </p:cNvCxnSpPr>
              <p:nvPr/>
            </p:nvCxnSpPr>
            <p:spPr>
              <a:xfrm flipH="1">
                <a:off x="6465430" y="3000375"/>
                <a:ext cx="528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C75B3B07-1323-30B0-5C9D-DAA6B1050FC9}"/>
                </a:ext>
              </a:extLst>
            </p:cNvPr>
            <p:cNvCxnSpPr>
              <a:cxnSpLocks/>
            </p:cNvCxnSpPr>
            <p:nvPr/>
          </p:nvCxnSpPr>
          <p:spPr>
            <a:xfrm flipH="1">
              <a:off x="6465430" y="5505626"/>
              <a:ext cx="528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D76CF5A-1B3E-4C0C-5FF6-2B1586089E3E}"/>
                </a:ext>
              </a:extLst>
            </p:cNvPr>
            <p:cNvCxnSpPr>
              <a:cxnSpLocks/>
            </p:cNvCxnSpPr>
            <p:nvPr/>
          </p:nvCxnSpPr>
          <p:spPr>
            <a:xfrm flipH="1">
              <a:off x="6465430" y="5147733"/>
              <a:ext cx="528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7C8588C-EFFC-625A-BA06-798AFB2CC259}"/>
                </a:ext>
              </a:extLst>
            </p:cNvPr>
            <p:cNvCxnSpPr>
              <a:cxnSpLocks/>
            </p:cNvCxnSpPr>
            <p:nvPr/>
          </p:nvCxnSpPr>
          <p:spPr>
            <a:xfrm flipH="1">
              <a:off x="6465430" y="4789840"/>
              <a:ext cx="528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D81E8A1-2436-5901-95D6-224A3DCDE60F}"/>
                </a:ext>
              </a:extLst>
            </p:cNvPr>
            <p:cNvCxnSpPr>
              <a:cxnSpLocks/>
            </p:cNvCxnSpPr>
            <p:nvPr/>
          </p:nvCxnSpPr>
          <p:spPr>
            <a:xfrm flipH="1">
              <a:off x="6465431" y="2638425"/>
              <a:ext cx="5283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Text Placeholder 15">
            <a:extLst>
              <a:ext uri="{FF2B5EF4-FFF2-40B4-BE49-F238E27FC236}">
                <a16:creationId xmlns:a16="http://schemas.microsoft.com/office/drawing/2014/main" id="{269959EC-F4B9-5B23-BB42-FC9242BDB2F2}"/>
              </a:ext>
            </a:extLst>
          </p:cNvPr>
          <p:cNvSpPr txBox="1">
            <a:spLocks/>
          </p:cNvSpPr>
          <p:nvPr/>
        </p:nvSpPr>
        <p:spPr>
          <a:xfrm>
            <a:off x="5757424" y="2010273"/>
            <a:ext cx="833083"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180,000</a:t>
            </a:r>
          </a:p>
        </p:txBody>
      </p:sp>
      <p:sp>
        <p:nvSpPr>
          <p:cNvPr id="27" name="Text Placeholder 15">
            <a:extLst>
              <a:ext uri="{FF2B5EF4-FFF2-40B4-BE49-F238E27FC236}">
                <a16:creationId xmlns:a16="http://schemas.microsoft.com/office/drawing/2014/main" id="{BE3D1E14-9072-E54C-6F9F-9C7FDFB0EC28}"/>
              </a:ext>
            </a:extLst>
          </p:cNvPr>
          <p:cNvSpPr txBox="1">
            <a:spLocks/>
          </p:cNvSpPr>
          <p:nvPr/>
        </p:nvSpPr>
        <p:spPr>
          <a:xfrm>
            <a:off x="5757424" y="2377050"/>
            <a:ext cx="833083"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160,000</a:t>
            </a:r>
          </a:p>
        </p:txBody>
      </p:sp>
      <p:sp>
        <p:nvSpPr>
          <p:cNvPr id="28" name="Text Placeholder 15">
            <a:extLst>
              <a:ext uri="{FF2B5EF4-FFF2-40B4-BE49-F238E27FC236}">
                <a16:creationId xmlns:a16="http://schemas.microsoft.com/office/drawing/2014/main" id="{0B199F11-8967-A50B-FF50-BAEC6EB016F3}"/>
              </a:ext>
            </a:extLst>
          </p:cNvPr>
          <p:cNvSpPr txBox="1">
            <a:spLocks/>
          </p:cNvSpPr>
          <p:nvPr/>
        </p:nvSpPr>
        <p:spPr>
          <a:xfrm>
            <a:off x="5757424" y="2783048"/>
            <a:ext cx="833083"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140,000</a:t>
            </a:r>
          </a:p>
        </p:txBody>
      </p:sp>
      <p:sp>
        <p:nvSpPr>
          <p:cNvPr id="29" name="Text Placeholder 15">
            <a:extLst>
              <a:ext uri="{FF2B5EF4-FFF2-40B4-BE49-F238E27FC236}">
                <a16:creationId xmlns:a16="http://schemas.microsoft.com/office/drawing/2014/main" id="{F51F8CC0-6252-F2AC-F1DD-1E0DD2DFA91A}"/>
              </a:ext>
            </a:extLst>
          </p:cNvPr>
          <p:cNvSpPr txBox="1">
            <a:spLocks/>
          </p:cNvSpPr>
          <p:nvPr/>
        </p:nvSpPr>
        <p:spPr>
          <a:xfrm>
            <a:off x="5757424" y="3149825"/>
            <a:ext cx="833083"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120,000</a:t>
            </a:r>
          </a:p>
        </p:txBody>
      </p:sp>
      <p:sp>
        <p:nvSpPr>
          <p:cNvPr id="30" name="Text Placeholder 15">
            <a:extLst>
              <a:ext uri="{FF2B5EF4-FFF2-40B4-BE49-F238E27FC236}">
                <a16:creationId xmlns:a16="http://schemas.microsoft.com/office/drawing/2014/main" id="{495B4E52-9A96-1CE2-D13D-565A2725DF6A}"/>
              </a:ext>
            </a:extLst>
          </p:cNvPr>
          <p:cNvSpPr txBox="1">
            <a:spLocks/>
          </p:cNvSpPr>
          <p:nvPr/>
        </p:nvSpPr>
        <p:spPr>
          <a:xfrm>
            <a:off x="5757424" y="3536716"/>
            <a:ext cx="833083"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100,000</a:t>
            </a:r>
          </a:p>
        </p:txBody>
      </p:sp>
      <p:sp>
        <p:nvSpPr>
          <p:cNvPr id="31" name="Text Placeholder 15">
            <a:extLst>
              <a:ext uri="{FF2B5EF4-FFF2-40B4-BE49-F238E27FC236}">
                <a16:creationId xmlns:a16="http://schemas.microsoft.com/office/drawing/2014/main" id="{7B0F5CEA-350C-ED98-655A-F2E44C6CCF03}"/>
              </a:ext>
            </a:extLst>
          </p:cNvPr>
          <p:cNvSpPr txBox="1">
            <a:spLocks/>
          </p:cNvSpPr>
          <p:nvPr/>
        </p:nvSpPr>
        <p:spPr>
          <a:xfrm>
            <a:off x="5757424" y="3903492"/>
            <a:ext cx="833083"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80,000</a:t>
            </a:r>
          </a:p>
        </p:txBody>
      </p:sp>
      <p:sp>
        <p:nvSpPr>
          <p:cNvPr id="32" name="Text Placeholder 15">
            <a:extLst>
              <a:ext uri="{FF2B5EF4-FFF2-40B4-BE49-F238E27FC236}">
                <a16:creationId xmlns:a16="http://schemas.microsoft.com/office/drawing/2014/main" id="{9CA5FE1F-C335-CC83-E802-7AA053B81FC0}"/>
              </a:ext>
            </a:extLst>
          </p:cNvPr>
          <p:cNvSpPr txBox="1">
            <a:spLocks/>
          </p:cNvSpPr>
          <p:nvPr/>
        </p:nvSpPr>
        <p:spPr>
          <a:xfrm>
            <a:off x="5757424" y="4309491"/>
            <a:ext cx="833083"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60,000</a:t>
            </a:r>
          </a:p>
        </p:txBody>
      </p:sp>
      <p:sp>
        <p:nvSpPr>
          <p:cNvPr id="33" name="Text Placeholder 15">
            <a:extLst>
              <a:ext uri="{FF2B5EF4-FFF2-40B4-BE49-F238E27FC236}">
                <a16:creationId xmlns:a16="http://schemas.microsoft.com/office/drawing/2014/main" id="{88E2D959-354E-F969-940B-D5D203C700D5}"/>
              </a:ext>
            </a:extLst>
          </p:cNvPr>
          <p:cNvSpPr txBox="1">
            <a:spLocks/>
          </p:cNvSpPr>
          <p:nvPr/>
        </p:nvSpPr>
        <p:spPr>
          <a:xfrm>
            <a:off x="5757424" y="4676268"/>
            <a:ext cx="833083"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40,000</a:t>
            </a:r>
          </a:p>
        </p:txBody>
      </p:sp>
      <p:sp>
        <p:nvSpPr>
          <p:cNvPr id="34" name="Text Placeholder 15">
            <a:extLst>
              <a:ext uri="{FF2B5EF4-FFF2-40B4-BE49-F238E27FC236}">
                <a16:creationId xmlns:a16="http://schemas.microsoft.com/office/drawing/2014/main" id="{E46547D2-2923-9789-6DAE-7C7519DD3D8A}"/>
              </a:ext>
            </a:extLst>
          </p:cNvPr>
          <p:cNvSpPr txBox="1">
            <a:spLocks/>
          </p:cNvSpPr>
          <p:nvPr/>
        </p:nvSpPr>
        <p:spPr>
          <a:xfrm>
            <a:off x="5757424" y="5057468"/>
            <a:ext cx="833083"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20,000</a:t>
            </a:r>
          </a:p>
        </p:txBody>
      </p:sp>
      <p:sp>
        <p:nvSpPr>
          <p:cNvPr id="35" name="Text Placeholder 15">
            <a:extLst>
              <a:ext uri="{FF2B5EF4-FFF2-40B4-BE49-F238E27FC236}">
                <a16:creationId xmlns:a16="http://schemas.microsoft.com/office/drawing/2014/main" id="{A852816C-A538-DCD6-30BB-BCBD2ED9F552}"/>
              </a:ext>
            </a:extLst>
          </p:cNvPr>
          <p:cNvSpPr txBox="1">
            <a:spLocks/>
          </p:cNvSpPr>
          <p:nvPr/>
        </p:nvSpPr>
        <p:spPr>
          <a:xfrm>
            <a:off x="5757424" y="5424245"/>
            <a:ext cx="833083"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p:txBody>
      </p:sp>
      <p:sp>
        <p:nvSpPr>
          <p:cNvPr id="36" name="Text Placeholder 15">
            <a:extLst>
              <a:ext uri="{FF2B5EF4-FFF2-40B4-BE49-F238E27FC236}">
                <a16:creationId xmlns:a16="http://schemas.microsoft.com/office/drawing/2014/main" id="{6DA30E38-8696-9F06-CDAF-9060BB85D51D}"/>
              </a:ext>
            </a:extLst>
          </p:cNvPr>
          <p:cNvSpPr txBox="1">
            <a:spLocks/>
          </p:cNvSpPr>
          <p:nvPr/>
        </p:nvSpPr>
        <p:spPr>
          <a:xfrm rot="16200000">
            <a:off x="4475787" y="3844771"/>
            <a:ext cx="2586416" cy="338126"/>
          </a:xfrm>
          <a:prstGeom prst="rect">
            <a:avLst/>
          </a:prstGeom>
        </p:spPr>
        <p:txBody>
          <a:bodyPr vert="horz"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0" dirty="0">
                <a:solidFill>
                  <a:schemeClr val="bg1"/>
                </a:solidFill>
                <a:latin typeface="Open Sans" panose="020B0606030504020204" pitchFamily="34" charset="0"/>
                <a:ea typeface="Open Sans" panose="020B0606030504020204" pitchFamily="34" charset="0"/>
                <a:cs typeface="Open Sans" panose="020B0606030504020204" pitchFamily="34" charset="0"/>
              </a:rPr>
              <a:t>Number of CCA Registrations</a:t>
            </a:r>
          </a:p>
        </p:txBody>
      </p:sp>
      <p:sp>
        <p:nvSpPr>
          <p:cNvPr id="37" name="Text Placeholder 15">
            <a:extLst>
              <a:ext uri="{FF2B5EF4-FFF2-40B4-BE49-F238E27FC236}">
                <a16:creationId xmlns:a16="http://schemas.microsoft.com/office/drawing/2014/main" id="{F0EE7BEF-7BF4-64C6-7FAD-4EAEB0D04457}"/>
              </a:ext>
            </a:extLst>
          </p:cNvPr>
          <p:cNvSpPr txBox="1">
            <a:spLocks/>
          </p:cNvSpPr>
          <p:nvPr/>
        </p:nvSpPr>
        <p:spPr>
          <a:xfrm>
            <a:off x="10314484" y="5649504"/>
            <a:ext cx="1943100" cy="360770"/>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Challenges</a:t>
            </a:r>
          </a:p>
        </p:txBody>
      </p:sp>
      <p:grpSp>
        <p:nvGrpSpPr>
          <p:cNvPr id="38" name="Group 37">
            <a:extLst>
              <a:ext uri="{FF2B5EF4-FFF2-40B4-BE49-F238E27FC236}">
                <a16:creationId xmlns:a16="http://schemas.microsoft.com/office/drawing/2014/main" id="{80CEFB27-6009-B706-A927-3C29CFCA8102}"/>
              </a:ext>
            </a:extLst>
          </p:cNvPr>
          <p:cNvGrpSpPr/>
          <p:nvPr/>
        </p:nvGrpSpPr>
        <p:grpSpPr>
          <a:xfrm>
            <a:off x="6676233" y="2178318"/>
            <a:ext cx="6038850" cy="3059213"/>
            <a:chOff x="6465430" y="2638425"/>
            <a:chExt cx="52833" cy="2867201"/>
          </a:xfrm>
        </p:grpSpPr>
        <p:cxnSp>
          <p:nvCxnSpPr>
            <p:cNvPr id="52" name="Straight Connector 51">
              <a:extLst>
                <a:ext uri="{FF2B5EF4-FFF2-40B4-BE49-F238E27FC236}">
                  <a16:creationId xmlns:a16="http://schemas.microsoft.com/office/drawing/2014/main" id="{D5F084A5-15FA-8477-074B-5C3A152938FF}"/>
                </a:ext>
              </a:extLst>
            </p:cNvPr>
            <p:cNvCxnSpPr>
              <a:cxnSpLocks/>
            </p:cNvCxnSpPr>
            <p:nvPr/>
          </p:nvCxnSpPr>
          <p:spPr>
            <a:xfrm flipH="1">
              <a:off x="6465430" y="4431947"/>
              <a:ext cx="52832"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755278A-4636-67C3-C27D-A208B8898AD0}"/>
                </a:ext>
              </a:extLst>
            </p:cNvPr>
            <p:cNvCxnSpPr>
              <a:cxnSpLocks/>
            </p:cNvCxnSpPr>
            <p:nvPr/>
          </p:nvCxnSpPr>
          <p:spPr>
            <a:xfrm flipH="1">
              <a:off x="6465430" y="4074054"/>
              <a:ext cx="52832"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05C46D3-10A7-6EA1-0253-C8C2473B2BA7}"/>
                </a:ext>
              </a:extLst>
            </p:cNvPr>
            <p:cNvCxnSpPr>
              <a:cxnSpLocks/>
            </p:cNvCxnSpPr>
            <p:nvPr/>
          </p:nvCxnSpPr>
          <p:spPr>
            <a:xfrm flipH="1">
              <a:off x="6465430" y="3716161"/>
              <a:ext cx="52832"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A7E1F7E8-100D-99CC-44AE-1512ED6269D0}"/>
                </a:ext>
              </a:extLst>
            </p:cNvPr>
            <p:cNvGrpSpPr/>
            <p:nvPr/>
          </p:nvGrpSpPr>
          <p:grpSpPr>
            <a:xfrm>
              <a:off x="6465430" y="3000375"/>
              <a:ext cx="52832" cy="357893"/>
              <a:chOff x="6465430" y="3000375"/>
              <a:chExt cx="52832" cy="357893"/>
            </a:xfrm>
          </p:grpSpPr>
          <p:cxnSp>
            <p:nvCxnSpPr>
              <p:cNvPr id="61" name="Straight Connector 60">
                <a:extLst>
                  <a:ext uri="{FF2B5EF4-FFF2-40B4-BE49-F238E27FC236}">
                    <a16:creationId xmlns:a16="http://schemas.microsoft.com/office/drawing/2014/main" id="{C5ECA809-EB9D-9F3A-121A-434244297757}"/>
                  </a:ext>
                </a:extLst>
              </p:cNvPr>
              <p:cNvCxnSpPr>
                <a:cxnSpLocks/>
              </p:cNvCxnSpPr>
              <p:nvPr/>
            </p:nvCxnSpPr>
            <p:spPr>
              <a:xfrm flipH="1">
                <a:off x="6465430" y="3358268"/>
                <a:ext cx="52832"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7CF2297-0D92-A434-2AEC-0C07FA50BB89}"/>
                  </a:ext>
                </a:extLst>
              </p:cNvPr>
              <p:cNvCxnSpPr>
                <a:cxnSpLocks/>
              </p:cNvCxnSpPr>
              <p:nvPr/>
            </p:nvCxnSpPr>
            <p:spPr>
              <a:xfrm flipH="1">
                <a:off x="6465430" y="3000375"/>
                <a:ext cx="52832"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C27990AE-7EAD-2F91-EB21-2301A00C0B93}"/>
                </a:ext>
              </a:extLst>
            </p:cNvPr>
            <p:cNvCxnSpPr>
              <a:cxnSpLocks/>
            </p:cNvCxnSpPr>
            <p:nvPr/>
          </p:nvCxnSpPr>
          <p:spPr>
            <a:xfrm flipH="1">
              <a:off x="6465430" y="5505626"/>
              <a:ext cx="52832"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FD0A2DA-61BA-6258-1857-2163C269C129}"/>
                </a:ext>
              </a:extLst>
            </p:cNvPr>
            <p:cNvCxnSpPr>
              <a:cxnSpLocks/>
            </p:cNvCxnSpPr>
            <p:nvPr/>
          </p:nvCxnSpPr>
          <p:spPr>
            <a:xfrm flipH="1">
              <a:off x="6465430" y="5147733"/>
              <a:ext cx="52832"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584BB66-1B31-ADC4-65E8-A1AB7C6E6BE2}"/>
                </a:ext>
              </a:extLst>
            </p:cNvPr>
            <p:cNvCxnSpPr>
              <a:cxnSpLocks/>
            </p:cNvCxnSpPr>
            <p:nvPr/>
          </p:nvCxnSpPr>
          <p:spPr>
            <a:xfrm flipH="1">
              <a:off x="6465430" y="4789840"/>
              <a:ext cx="52832"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5B858CD-B5FD-CF99-B53D-0E36364515E3}"/>
                </a:ext>
              </a:extLst>
            </p:cNvPr>
            <p:cNvCxnSpPr>
              <a:cxnSpLocks/>
            </p:cNvCxnSpPr>
            <p:nvPr/>
          </p:nvCxnSpPr>
          <p:spPr>
            <a:xfrm flipH="1">
              <a:off x="6465431" y="2638425"/>
              <a:ext cx="52832" cy="0"/>
            </a:xfrm>
            <a:prstGeom prst="line">
              <a:avLst/>
            </a:prstGeom>
            <a:ln w="635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9DFC7E45-E172-1829-AFE7-52C4ECBD555A}"/>
              </a:ext>
            </a:extLst>
          </p:cNvPr>
          <p:cNvSpPr/>
          <p:nvPr/>
        </p:nvSpPr>
        <p:spPr>
          <a:xfrm flipV="1">
            <a:off x="7393612" y="2859231"/>
            <a:ext cx="907270" cy="275738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1" name="Rectangle 40">
            <a:extLst>
              <a:ext uri="{FF2B5EF4-FFF2-40B4-BE49-F238E27FC236}">
                <a16:creationId xmlns:a16="http://schemas.microsoft.com/office/drawing/2014/main" id="{27F22E22-CF59-138A-3EEF-358BC6568089}"/>
              </a:ext>
            </a:extLst>
          </p:cNvPr>
          <p:cNvSpPr/>
          <p:nvPr/>
        </p:nvSpPr>
        <p:spPr>
          <a:xfrm flipV="1">
            <a:off x="7393612" y="2513693"/>
            <a:ext cx="907270" cy="346317"/>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2" name="Rectangle 41">
            <a:extLst>
              <a:ext uri="{FF2B5EF4-FFF2-40B4-BE49-F238E27FC236}">
                <a16:creationId xmlns:a16="http://schemas.microsoft.com/office/drawing/2014/main" id="{0C39C78A-B836-8D40-1231-76D30AF0FBA6}"/>
              </a:ext>
            </a:extLst>
          </p:cNvPr>
          <p:cNvSpPr/>
          <p:nvPr/>
        </p:nvSpPr>
        <p:spPr>
          <a:xfrm flipV="1">
            <a:off x="10852845" y="5450763"/>
            <a:ext cx="907270" cy="165845"/>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3" name="Rectangle 42">
            <a:extLst>
              <a:ext uri="{FF2B5EF4-FFF2-40B4-BE49-F238E27FC236}">
                <a16:creationId xmlns:a16="http://schemas.microsoft.com/office/drawing/2014/main" id="{78A01E7F-90CA-2B63-78FD-9153922633A9}"/>
              </a:ext>
            </a:extLst>
          </p:cNvPr>
          <p:cNvSpPr/>
          <p:nvPr/>
        </p:nvSpPr>
        <p:spPr>
          <a:xfrm flipV="1">
            <a:off x="10852845" y="5046789"/>
            <a:ext cx="907270" cy="406514"/>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sp>
        <p:nvSpPr>
          <p:cNvPr id="44" name="Rectangle 43">
            <a:extLst>
              <a:ext uri="{FF2B5EF4-FFF2-40B4-BE49-F238E27FC236}">
                <a16:creationId xmlns:a16="http://schemas.microsoft.com/office/drawing/2014/main" id="{9B0ECEAA-120C-4137-6831-A3BACBB77B9A}"/>
              </a:ext>
            </a:extLst>
          </p:cNvPr>
          <p:cNvSpPr/>
          <p:nvPr/>
        </p:nvSpPr>
        <p:spPr>
          <a:xfrm flipV="1">
            <a:off x="10852845" y="4934997"/>
            <a:ext cx="907270" cy="10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grpSp>
        <p:nvGrpSpPr>
          <p:cNvPr id="96" name="Group 95">
            <a:extLst>
              <a:ext uri="{FF2B5EF4-FFF2-40B4-BE49-F238E27FC236}">
                <a16:creationId xmlns:a16="http://schemas.microsoft.com/office/drawing/2014/main" id="{437D2479-37F0-2386-587B-01E48AC7F895}"/>
              </a:ext>
            </a:extLst>
          </p:cNvPr>
          <p:cNvGrpSpPr/>
          <p:nvPr/>
        </p:nvGrpSpPr>
        <p:grpSpPr>
          <a:xfrm>
            <a:off x="8997213" y="2608372"/>
            <a:ext cx="3396263" cy="295702"/>
            <a:chOff x="7663713" y="770608"/>
            <a:chExt cx="4143597" cy="338126"/>
          </a:xfrm>
        </p:grpSpPr>
        <p:sp>
          <p:nvSpPr>
            <p:cNvPr id="45" name="Rectangle 44">
              <a:extLst>
                <a:ext uri="{FF2B5EF4-FFF2-40B4-BE49-F238E27FC236}">
                  <a16:creationId xmlns:a16="http://schemas.microsoft.com/office/drawing/2014/main" id="{6283D022-B180-9231-60B6-9E1D37EFBDAA}"/>
                </a:ext>
              </a:extLst>
            </p:cNvPr>
            <p:cNvSpPr/>
            <p:nvPr/>
          </p:nvSpPr>
          <p:spPr>
            <a:xfrm flipV="1">
              <a:off x="7663713" y="850861"/>
              <a:ext cx="208740" cy="190113"/>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46" name="Text Placeholder 15">
              <a:extLst>
                <a:ext uri="{FF2B5EF4-FFF2-40B4-BE49-F238E27FC236}">
                  <a16:creationId xmlns:a16="http://schemas.microsoft.com/office/drawing/2014/main" id="{223B8473-77A6-B615-9260-1B0B75AF7FD7}"/>
                </a:ext>
              </a:extLst>
            </p:cNvPr>
            <p:cNvSpPr txBox="1">
              <a:spLocks/>
            </p:cNvSpPr>
            <p:nvPr/>
          </p:nvSpPr>
          <p:spPr>
            <a:xfrm>
              <a:off x="7991172" y="770608"/>
              <a:ext cx="918230"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Resolved</a:t>
              </a:r>
            </a:p>
          </p:txBody>
        </p:sp>
        <p:sp>
          <p:nvSpPr>
            <p:cNvPr id="47" name="Rectangle 46">
              <a:extLst>
                <a:ext uri="{FF2B5EF4-FFF2-40B4-BE49-F238E27FC236}">
                  <a16:creationId xmlns:a16="http://schemas.microsoft.com/office/drawing/2014/main" id="{2D7B8769-65E1-E478-3F89-EFD66BBA2806}"/>
                </a:ext>
              </a:extLst>
            </p:cNvPr>
            <p:cNvSpPr/>
            <p:nvPr/>
          </p:nvSpPr>
          <p:spPr>
            <a:xfrm flipV="1">
              <a:off x="8994343" y="850861"/>
              <a:ext cx="208740" cy="190113"/>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48" name="Text Placeholder 15">
              <a:extLst>
                <a:ext uri="{FF2B5EF4-FFF2-40B4-BE49-F238E27FC236}">
                  <a16:creationId xmlns:a16="http://schemas.microsoft.com/office/drawing/2014/main" id="{331C5776-80A5-A96C-42B8-BC38B6A58EA6}"/>
                </a:ext>
              </a:extLst>
            </p:cNvPr>
            <p:cNvSpPr txBox="1">
              <a:spLocks/>
            </p:cNvSpPr>
            <p:nvPr/>
          </p:nvSpPr>
          <p:spPr>
            <a:xfrm>
              <a:off x="9321802" y="770608"/>
              <a:ext cx="973340"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Outstanding</a:t>
              </a:r>
            </a:p>
          </p:txBody>
        </p:sp>
        <p:sp>
          <p:nvSpPr>
            <p:cNvPr id="49" name="Rectangle 48">
              <a:extLst>
                <a:ext uri="{FF2B5EF4-FFF2-40B4-BE49-F238E27FC236}">
                  <a16:creationId xmlns:a16="http://schemas.microsoft.com/office/drawing/2014/main" id="{D6CAC959-73EE-4085-782E-E75957168049}"/>
                </a:ext>
              </a:extLst>
            </p:cNvPr>
            <p:cNvSpPr/>
            <p:nvPr/>
          </p:nvSpPr>
          <p:spPr>
            <a:xfrm flipV="1">
              <a:off x="10506511" y="850861"/>
              <a:ext cx="208740" cy="19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dirty="0" err="1"/>
            </a:p>
          </p:txBody>
        </p:sp>
        <p:sp>
          <p:nvSpPr>
            <p:cNvPr id="50" name="Text Placeholder 15">
              <a:extLst>
                <a:ext uri="{FF2B5EF4-FFF2-40B4-BE49-F238E27FC236}">
                  <a16:creationId xmlns:a16="http://schemas.microsoft.com/office/drawing/2014/main" id="{0D92219E-15AA-1890-C056-4DBBE5F24BB9}"/>
                </a:ext>
              </a:extLst>
            </p:cNvPr>
            <p:cNvSpPr txBox="1">
              <a:spLocks/>
            </p:cNvSpPr>
            <p:nvPr/>
          </p:nvSpPr>
          <p:spPr>
            <a:xfrm>
              <a:off x="10833970" y="770608"/>
              <a:ext cx="973340" cy="338126"/>
            </a:xfrm>
            <a:prstGeom prst="rect">
              <a:avLst/>
            </a:prstGeom>
          </p:spPr>
          <p:txBody>
            <a:bodyPr vert="horz" wrap="none" lIns="0" tIns="0" rIns="0" bIns="0" rtlCol="0" anchor="ctr"/>
            <a:lstStyle>
              <a:defPPr>
                <a:defRPr lang="en-US"/>
              </a:defPPr>
              <a:lvl1pPr marL="0" algn="r"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b="0" dirty="0">
                  <a:solidFill>
                    <a:schemeClr val="bg1"/>
                  </a:solidFill>
                  <a:latin typeface="Open Sans" panose="020B0606030504020204" pitchFamily="34" charset="0"/>
                  <a:ea typeface="Open Sans" panose="020B0606030504020204" pitchFamily="34" charset="0"/>
                  <a:cs typeface="Open Sans" panose="020B0606030504020204" pitchFamily="34" charset="0"/>
                </a:rPr>
                <a:t>Incomplete</a:t>
              </a:r>
            </a:p>
          </p:txBody>
        </p:sp>
      </p:grpSp>
      <p:sp>
        <p:nvSpPr>
          <p:cNvPr id="4" name="Text Placeholder 12">
            <a:extLst>
              <a:ext uri="{FF2B5EF4-FFF2-40B4-BE49-F238E27FC236}">
                <a16:creationId xmlns:a16="http://schemas.microsoft.com/office/drawing/2014/main" id="{A9D1C6CF-77FB-861C-7680-5AF10BAAD482}"/>
              </a:ext>
            </a:extLst>
          </p:cNvPr>
          <p:cNvSpPr txBox="1">
            <a:spLocks/>
          </p:cNvSpPr>
          <p:nvPr/>
        </p:nvSpPr>
        <p:spPr>
          <a:xfrm>
            <a:off x="719138" y="225451"/>
            <a:ext cx="11882437" cy="312214"/>
          </a:xfrm>
          <a:prstGeom prst="rect">
            <a:avLst/>
          </a:prstGeom>
        </p:spPr>
        <p:txBody>
          <a:bodyPr lIns="0" tIns="0" rIns="0" bIns="0"/>
          <a:lstStyle>
            <a:lvl1pPr marL="0" indent="0" algn="l" defTabSz="1149401" rtl="0" eaLnBrk="1" latinLnBrk="0" hangingPunct="1">
              <a:lnSpc>
                <a:spcPct val="110000"/>
              </a:lnSpc>
              <a:spcBef>
                <a:spcPts val="0"/>
              </a:spcBef>
              <a:spcAft>
                <a:spcPts val="300"/>
              </a:spcAft>
              <a:buFontTx/>
              <a:buNone/>
              <a:defRPr lang="en-GB" sz="2400" b="0" i="0" kern="1200" baseline="0">
                <a:solidFill>
                  <a:schemeClr val="tx2">
                    <a:lumMod val="40000"/>
                    <a:lumOff val="60000"/>
                  </a:schemeClr>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149401" rtl="0" eaLnBrk="1" latinLnBrk="0" hangingPunct="1">
              <a:lnSpc>
                <a:spcPct val="110000"/>
              </a:lnSpc>
              <a:spcBef>
                <a:spcPts val="0"/>
              </a:spcBef>
              <a:spcAft>
                <a:spcPts val="300"/>
              </a:spcAft>
              <a:buFontTx/>
              <a:buNone/>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65113" indent="-265113" algn="l" defTabSz="1149401" rtl="0" eaLnBrk="1" latinLnBrk="0" hangingPunct="1">
              <a:lnSpc>
                <a:spcPct val="110000"/>
              </a:lnSpc>
              <a:spcBef>
                <a:spcPts val="0"/>
              </a:spcBef>
              <a:spcAft>
                <a:spcPts val="300"/>
              </a:spcAft>
              <a:buClr>
                <a:schemeClr val="tx2"/>
              </a:buClr>
              <a:buSzPct val="82000"/>
              <a:buFont typeface="Wingdings" panose="05000000000000000000" pitchFamily="2" charset="2"/>
              <a:buChar char="n"/>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541338" indent="-276225" algn="l" defTabSz="1149401" rtl="0" eaLnBrk="1" latinLnBrk="0" hangingPunct="1">
              <a:lnSpc>
                <a:spcPct val="110000"/>
              </a:lnSpc>
              <a:spcBef>
                <a:spcPts val="0"/>
              </a:spcBef>
              <a:spcAft>
                <a:spcPts val="300"/>
              </a:spcAft>
              <a:buClr>
                <a:schemeClr val="tx2"/>
              </a:buClr>
              <a:buFont typeface="Calibri" panose="020F050202020403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895350" indent="-273050" algn="l" defTabSz="1149401" rtl="0" eaLnBrk="1" latinLnBrk="0" hangingPunct="1">
              <a:lnSpc>
                <a:spcPct val="90000"/>
              </a:lnSpc>
              <a:spcBef>
                <a:spcPts val="0"/>
              </a:spcBef>
              <a:spcAft>
                <a:spcPts val="1200"/>
              </a:spcAft>
              <a:buClr>
                <a:schemeClr val="bg1"/>
              </a:buClr>
              <a:buSzPct val="60000"/>
              <a:buFont typeface="Wingdings 3" panose="05040102010807070707" pitchFamily="18" charset="2"/>
              <a:buChar char=""/>
              <a:tabLst/>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160852"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6pPr>
            <a:lvl7pPr marL="37355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7pPr>
            <a:lvl8pPr marL="43102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8pPr>
            <a:lvl9pPr marL="4884953" indent="-287350" algn="l" defTabSz="1149401" rtl="0" eaLnBrk="1" latinLnBrk="0" hangingPunct="1">
              <a:lnSpc>
                <a:spcPct val="90000"/>
              </a:lnSpc>
              <a:spcBef>
                <a:spcPts val="629"/>
              </a:spcBef>
              <a:buFont typeface="Arial" panose="020B0604020202020204" pitchFamily="34" charset="0"/>
              <a:buChar char="•"/>
              <a:defRPr sz="2263" kern="1200">
                <a:solidFill>
                  <a:schemeClr val="tx1"/>
                </a:solidFill>
                <a:latin typeface="+mn-lt"/>
                <a:ea typeface="+mn-ea"/>
                <a:cs typeface="+mn-cs"/>
              </a:defRPr>
            </a:lvl9pPr>
          </a:lstStyle>
          <a:p>
            <a:r>
              <a:rPr lang="en-US" sz="1400" b="1" spc="110" dirty="0"/>
              <a:t>18 MONTHS OF A LABOUR GOVERNMENT – HOW IS IT GOING?</a:t>
            </a:r>
          </a:p>
        </p:txBody>
      </p:sp>
    </p:spTree>
    <p:extLst>
      <p:ext uri="{BB962C8B-B14F-4D97-AF65-F5344CB8AC3E}">
        <p14:creationId xmlns:p14="http://schemas.microsoft.com/office/powerpoint/2010/main" val="71659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Custom Design">
  <a:themeElements>
    <a:clrScheme name="Custom 5">
      <a:dk1>
        <a:srgbClr val="000000"/>
      </a:dk1>
      <a:lt1>
        <a:sysClr val="window" lastClr="FFFFFF"/>
      </a:lt1>
      <a:dk2>
        <a:srgbClr val="00A1D4"/>
      </a:dk2>
      <a:lt2>
        <a:srgbClr val="00294D"/>
      </a:lt2>
      <a:accent1>
        <a:srgbClr val="0077B3"/>
      </a:accent1>
      <a:accent2>
        <a:srgbClr val="767678"/>
      </a:accent2>
      <a:accent3>
        <a:srgbClr val="7A01C4"/>
      </a:accent3>
      <a:accent4>
        <a:srgbClr val="C6064B"/>
      </a:accent4>
      <a:accent5>
        <a:srgbClr val="D8D8D8"/>
      </a:accent5>
      <a:accent6>
        <a:srgbClr val="7B7B7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lite Partners Palette">
      <a:dk1>
        <a:sysClr val="windowText" lastClr="000000"/>
      </a:dk1>
      <a:lt1>
        <a:sysClr val="window" lastClr="FFFFFF"/>
      </a:lt1>
      <a:dk2>
        <a:srgbClr val="28223C"/>
      </a:dk2>
      <a:lt2>
        <a:srgbClr val="88744F"/>
      </a:lt2>
      <a:accent1>
        <a:srgbClr val="E9E7E2"/>
      </a:accent1>
      <a:accent2>
        <a:srgbClr val="938970"/>
      </a:accent2>
      <a:accent3>
        <a:srgbClr val="A5A5A5"/>
      </a:accent3>
      <a:accent4>
        <a:srgbClr val="292E33"/>
      </a:accent4>
      <a:accent5>
        <a:srgbClr val="D8D8D8"/>
      </a:accent5>
      <a:accent6>
        <a:srgbClr val="7B7B7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293815816958188","enableDocumentContentUpdater":true,"version":"1.1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7293815816958188","enableDocumentContentUpdater":true,"version":"1.10"}]]></TemplafySlideTemplateConfiguration>
</file>

<file path=customXml/itemProps1.xml><?xml version="1.0" encoding="utf-8"?>
<ds:datastoreItem xmlns:ds="http://schemas.openxmlformats.org/officeDocument/2006/customXml" ds:itemID="{EC7EF5B3-6FF6-4AAB-8667-F6D844383893}">
  <ds:schemaRefs/>
</ds:datastoreItem>
</file>

<file path=customXml/itemProps2.xml><?xml version="1.0" encoding="utf-8"?>
<ds:datastoreItem xmlns:ds="http://schemas.openxmlformats.org/officeDocument/2006/customXml" ds:itemID="{252AEB2C-C0A6-4B37-ACA4-EFD78AF3BD6F}">
  <ds:schemaRefs/>
</ds:datastoreItem>
</file>

<file path=customXml/itemProps3.xml><?xml version="1.0" encoding="utf-8"?>
<ds:datastoreItem xmlns:ds="http://schemas.openxmlformats.org/officeDocument/2006/customXml" ds:itemID="{E7CF2F6C-6143-4000-8272-02ED77076B88}">
  <ds:schemaRefs/>
</ds:datastoreItem>
</file>

<file path=customXml/itemProps4.xml><?xml version="1.0" encoding="utf-8"?>
<ds:datastoreItem xmlns:ds="http://schemas.openxmlformats.org/officeDocument/2006/customXml" ds:itemID="{B5B15186-4497-4C45-925D-4BED3C3B30D0}">
  <ds:schemaRefs/>
</ds:datastoreItem>
</file>

<file path=docMetadata/LabelInfo.xml><?xml version="1.0" encoding="utf-8"?>
<clbl:labelList xmlns:clbl="http://schemas.microsoft.com/office/2020/mipLabelMetadata">
  <clbl:label id="{8c970d48-f7b9-48b0-9606-072fbefb514d}" enabled="1" method="Standard" siteId="{049e3382-8cdc-477b-9317-951b04689668}" contentBits="2" removed="0"/>
</clbl:labelList>
</file>

<file path=docProps/app.xml><?xml version="1.0" encoding="utf-8"?>
<Properties xmlns="http://schemas.openxmlformats.org/officeDocument/2006/extended-properties" xmlns:vt="http://schemas.openxmlformats.org/officeDocument/2006/docPropsVTypes">
  <Template/>
  <TotalTime>4910</TotalTime>
  <Words>2114</Words>
  <Application>Microsoft Office PowerPoint</Application>
  <PresentationFormat>Custom</PresentationFormat>
  <Paragraphs>334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Open Sans</vt:lpstr>
      <vt:lpstr>Open Sans Light</vt:lpstr>
      <vt:lpstr>Wingdings</vt:lpstr>
      <vt:lpstr>Wingdings 3</vt:lpstr>
      <vt:lpstr>Custom Design</vt:lpstr>
      <vt:lpstr>PowerPoint Presentation</vt:lpstr>
      <vt:lpstr>Agenda</vt:lpstr>
      <vt:lpstr>Business Rates in the UK</vt:lpstr>
      <vt:lpstr>What they promised on Business Rates…</vt:lpstr>
      <vt:lpstr>What they delivered…</vt:lpstr>
      <vt:lpstr>What they delivered…</vt:lpstr>
      <vt:lpstr>CCA – how are things going</vt:lpstr>
      <vt:lpstr>CCA – how are things going</vt:lpstr>
      <vt:lpstr>CCA – how are things going</vt:lpstr>
      <vt:lpstr>PowerPoint Presentation</vt:lpstr>
      <vt:lpstr>1. Headline figures </vt:lpstr>
      <vt:lpstr>2. Total rateable value by sector </vt:lpstr>
      <vt:lpstr>2. Total rateable value by sector (cont.) </vt:lpstr>
      <vt:lpstr>3. Percentage change in rateable value by sector </vt:lpstr>
      <vt:lpstr>4. Total rateable value by region </vt:lpstr>
      <vt:lpstr>5. Percentage change in rateable value by region  </vt:lpstr>
      <vt:lpstr>New multipliers (England only)</vt:lpstr>
      <vt:lpstr>Transitional Relief</vt:lpstr>
      <vt:lpstr>Specific issues for charities</vt:lpstr>
      <vt:lpstr>What should ratepayers be preparing for and what actions do they need to take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Skumial, Norbert</dc:creator>
  <cp:lastModifiedBy>Webber, John</cp:lastModifiedBy>
  <cp:revision>287</cp:revision>
  <cp:lastPrinted>2021-06-30T10:43:08Z</cp:lastPrinted>
  <dcterms:created xsi:type="dcterms:W3CDTF">2019-02-06T14:25:49Z</dcterms:created>
  <dcterms:modified xsi:type="dcterms:W3CDTF">2026-01-15T09:17:15Z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970d48-f7b9-48b0-9606-072fbefb514d_Enabled">
    <vt:lpwstr>true</vt:lpwstr>
  </property>
  <property fmtid="{D5CDD505-2E9C-101B-9397-08002B2CF9AE}" pid="3" name="MSIP_Label_8c970d48-f7b9-48b0-9606-072fbefb514d_SetDate">
    <vt:lpwstr>2021-06-30T09:20:58Z</vt:lpwstr>
  </property>
  <property fmtid="{D5CDD505-2E9C-101B-9397-08002B2CF9AE}" pid="4" name="MSIP_Label_8c970d48-f7b9-48b0-9606-072fbefb514d_Method">
    <vt:lpwstr>Standard</vt:lpwstr>
  </property>
  <property fmtid="{D5CDD505-2E9C-101B-9397-08002B2CF9AE}" pid="5" name="MSIP_Label_8c970d48-f7b9-48b0-9606-072fbefb514d_Name">
    <vt:lpwstr>Business</vt:lpwstr>
  </property>
  <property fmtid="{D5CDD505-2E9C-101B-9397-08002B2CF9AE}" pid="6" name="MSIP_Label_8c970d48-f7b9-48b0-9606-072fbefb514d_SiteId">
    <vt:lpwstr>049e3382-8cdc-477b-9317-951b04689668</vt:lpwstr>
  </property>
  <property fmtid="{D5CDD505-2E9C-101B-9397-08002B2CF9AE}" pid="7" name="MSIP_Label_8c970d48-f7b9-48b0-9606-072fbefb514d_ActionId">
    <vt:lpwstr>5af9348e-37b1-4862-a7e4-4f502b8b2c47</vt:lpwstr>
  </property>
  <property fmtid="{D5CDD505-2E9C-101B-9397-08002B2CF9AE}" pid="8" name="MSIP_Label_8c970d48-f7b9-48b0-9606-072fbefb514d_ContentBits">
    <vt:lpwstr>2</vt:lpwstr>
  </property>
</Properties>
</file>