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  <p:sldMasterId id="2147484143" r:id="rId2"/>
    <p:sldMasterId id="2147484144" r:id="rId3"/>
    <p:sldMasterId id="2147484145" r:id="rId4"/>
    <p:sldMasterId id="2147484146" r:id="rId5"/>
    <p:sldMasterId id="2147484147" r:id="rId6"/>
    <p:sldMasterId id="2147484148" r:id="rId7"/>
    <p:sldMasterId id="2147484226" r:id="rId8"/>
    <p:sldMasterId id="2147484229" r:id="rId9"/>
    <p:sldMasterId id="2147484297" r:id="rId10"/>
    <p:sldMasterId id="2147484310" r:id="rId11"/>
  </p:sldMasterIdLst>
  <p:notesMasterIdLst>
    <p:notesMasterId r:id="rId37"/>
  </p:notesMasterIdLst>
  <p:handoutMasterIdLst>
    <p:handoutMasterId r:id="rId38"/>
  </p:handoutMasterIdLst>
  <p:sldIdLst>
    <p:sldId id="484" r:id="rId12"/>
    <p:sldId id="707" r:id="rId13"/>
    <p:sldId id="708" r:id="rId14"/>
    <p:sldId id="518" r:id="rId15"/>
    <p:sldId id="702" r:id="rId16"/>
    <p:sldId id="703" r:id="rId17"/>
    <p:sldId id="606" r:id="rId18"/>
    <p:sldId id="711" r:id="rId19"/>
    <p:sldId id="521" r:id="rId20"/>
    <p:sldId id="541" r:id="rId21"/>
    <p:sldId id="531" r:id="rId22"/>
    <p:sldId id="540" r:id="rId23"/>
    <p:sldId id="522" r:id="rId24"/>
    <p:sldId id="700" r:id="rId25"/>
    <p:sldId id="701" r:id="rId26"/>
    <p:sldId id="705" r:id="rId27"/>
    <p:sldId id="704" r:id="rId28"/>
    <p:sldId id="590" r:id="rId29"/>
    <p:sldId id="525" r:id="rId30"/>
    <p:sldId id="706" r:id="rId31"/>
    <p:sldId id="506" r:id="rId32"/>
    <p:sldId id="709" r:id="rId33"/>
    <p:sldId id="579" r:id="rId34"/>
    <p:sldId id="710" r:id="rId35"/>
    <p:sldId id="617" r:id="rId36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1" clrIdx="0"/>
  <p:cmAuthor id="2" name="Hatt, Julian (BT Change)" initials="J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F0F0"/>
    <a:srgbClr val="E2E2E2"/>
    <a:srgbClr val="2C2E2E"/>
    <a:srgbClr val="3399FF"/>
    <a:srgbClr val="66CCFF"/>
    <a:srgbClr val="FF9900"/>
    <a:srgbClr val="008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5" autoAdjust="0"/>
    <p:restoredTop sz="95110" autoAdjust="0"/>
  </p:normalViewPr>
  <p:slideViewPr>
    <p:cSldViewPr>
      <p:cViewPr varScale="1">
        <p:scale>
          <a:sx n="107" d="100"/>
          <a:sy n="107" d="100"/>
        </p:scale>
        <p:origin x="2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320AE78-D4CD-46D1-8075-2F1589F1A7E2}" type="datetimeFigureOut">
              <a:rPr lang="en-GB"/>
              <a:pPr>
                <a:defRPr/>
              </a:pPr>
              <a:t>03/05/2017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9765C12-5059-4729-B545-312CB28318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641D5E-5D79-4062-B479-463EBF5F58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0.w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6F16-440B-40CE-B497-2B73927C2C6D}" type="datetimeFigureOut">
              <a:rPr lang="en-GB" altLang="en-US"/>
              <a:pPr>
                <a:defRPr/>
              </a:pPr>
              <a:t>03/05/2017</a:t>
            </a:fld>
            <a:r>
              <a:rPr lang="en-GB" altLang="en-US"/>
              <a:t> - </a:t>
            </a:r>
            <a:fld id="{188BB611-BE44-4370-866B-765A0CB81B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02585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703C8-339E-4706-B437-43261E67CBEF}" type="datetimeFigureOut">
              <a:rPr lang="en-GB" altLang="en-US"/>
              <a:pPr>
                <a:defRPr/>
              </a:pPr>
              <a:t>03/05/2017</a:t>
            </a:fld>
            <a:r>
              <a:rPr lang="en-GB" altLang="en-US"/>
              <a:t> - </a:t>
            </a:r>
            <a:fld id="{11254601-BA34-4843-95BA-68BA0343FF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754516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9252"/>
            <a:ext cx="4038600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9252"/>
            <a:ext cx="4038600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53160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79617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03231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20940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489722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109926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22222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2"/>
            <a:ext cx="2057400" cy="5299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2"/>
            <a:ext cx="6019800" cy="5299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470096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01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19252"/>
            <a:ext cx="4038600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9252"/>
            <a:ext cx="4038600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35529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340350"/>
            <a:ext cx="9874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spect="1"/>
          </p:cNvSpPr>
          <p:nvPr userDrawn="1"/>
        </p:nvSpPr>
        <p:spPr>
          <a:xfrm>
            <a:off x="1933575" y="777875"/>
            <a:ext cx="6754813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79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98916-DF4C-4631-AF31-8FB86C332650}" type="datetimeFigureOut">
              <a:rPr lang="en-GB" altLang="en-US"/>
              <a:pPr>
                <a:defRPr/>
              </a:pPr>
              <a:t>03/05/2017</a:t>
            </a:fld>
            <a:r>
              <a:rPr lang="en-GB" altLang="en-US"/>
              <a:t> - </a:t>
            </a:r>
            <a:fld id="{38252C6A-1997-411E-933C-F6CF1ADDA5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3784490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340350"/>
            <a:ext cx="9874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880100"/>
            <a:ext cx="37798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77875"/>
            <a:ext cx="6753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67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340350"/>
            <a:ext cx="9874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133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880100"/>
            <a:ext cx="37798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6968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86968" y="2769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6435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-6350" y="2405063"/>
            <a:ext cx="9150350" cy="3349625"/>
            <a:chOff x="-6532" y="2405084"/>
            <a:chExt cx="9150532" cy="3349170"/>
          </a:xfrm>
        </p:grpSpPr>
        <p:sp>
          <p:nvSpPr>
            <p:cNvPr id="5" name="Freeform 8"/>
            <p:cNvSpPr>
              <a:spLocks/>
            </p:cNvSpPr>
            <p:nvPr userDrawn="1"/>
          </p:nvSpPr>
          <p:spPr bwMode="gray">
            <a:xfrm>
              <a:off x="2273163" y="2405084"/>
              <a:ext cx="6870837" cy="2495211"/>
            </a:xfrm>
            <a:custGeom>
              <a:avLst/>
              <a:gdLst>
                <a:gd name="T0" fmla="*/ 0 w 5081"/>
                <a:gd name="T1" fmla="*/ 1852 h 1852"/>
                <a:gd name="T2" fmla="*/ 5081 w 5081"/>
                <a:gd name="T3" fmla="*/ 0 h 1852"/>
                <a:gd name="T4" fmla="*/ 5081 w 5081"/>
                <a:gd name="T5" fmla="*/ 968 h 1852"/>
                <a:gd name="T6" fmla="*/ 0 w 5081"/>
                <a:gd name="T7" fmla="*/ 1852 h 18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9" descr="EY_Logo2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754688"/>
            <a:ext cx="990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0089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457200" y="1044575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2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2961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457200" y="1044575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2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4584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457200" y="1044575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2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6776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457200" y="1044575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9601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5821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457200" y="1044575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8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8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4693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575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7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7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70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25626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2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7191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gray">
          <a:xfrm>
            <a:off x="457200" y="1042988"/>
            <a:ext cx="8229600" cy="5184775"/>
          </a:xfrm>
          <a:custGeom>
            <a:avLst/>
            <a:gdLst>
              <a:gd name="T0" fmla="*/ 0 w 5184"/>
              <a:gd name="T1" fmla="*/ 0 h 3266"/>
              <a:gd name="T2" fmla="*/ 0 w 5184"/>
              <a:gd name="T3" fmla="*/ 3266 h 3266"/>
              <a:gd name="T4" fmla="*/ 5184 w 5184"/>
              <a:gd name="T5" fmla="*/ 2352 h 3266"/>
              <a:gd name="T6" fmla="*/ 5184 w 5184"/>
              <a:gd name="T7" fmla="*/ 0 h 3266"/>
              <a:gd name="T8" fmla="*/ 0 w 5184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4393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gray">
          <a:xfrm>
            <a:off x="457200" y="1042988"/>
            <a:ext cx="8229600" cy="5184775"/>
          </a:xfrm>
          <a:custGeom>
            <a:avLst/>
            <a:gdLst>
              <a:gd name="T0" fmla="*/ 0 w 5184"/>
              <a:gd name="T1" fmla="*/ 0 h 3266"/>
              <a:gd name="T2" fmla="*/ 0 w 5184"/>
              <a:gd name="T3" fmla="*/ 3266 h 3266"/>
              <a:gd name="T4" fmla="*/ 5184 w 5184"/>
              <a:gd name="T5" fmla="*/ 2352 h 3266"/>
              <a:gd name="T6" fmla="*/ 5184 w 5184"/>
              <a:gd name="T7" fmla="*/ 0 h 3266"/>
              <a:gd name="T8" fmla="*/ 0 w 5184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255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>
              <a:gd name="T0" fmla="*/ 0 w 5184"/>
              <a:gd name="T1" fmla="*/ 0 h 3266"/>
              <a:gd name="T2" fmla="*/ 0 w 5184"/>
              <a:gd name="T3" fmla="*/ 3266 h 3266"/>
              <a:gd name="T4" fmla="*/ 5184 w 5184"/>
              <a:gd name="T5" fmla="*/ 2352 h 3266"/>
              <a:gd name="T6" fmla="*/ 5184 w 5184"/>
              <a:gd name="T7" fmla="*/ 0 h 3266"/>
              <a:gd name="T8" fmla="*/ 0 w 5184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5687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144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10932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19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 userDrawn="1"/>
        </p:nvSpPr>
        <p:spPr bwMode="gray">
          <a:xfrm>
            <a:off x="468313" y="620713"/>
            <a:ext cx="4105275" cy="23510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239" eaLnBrk="1" fontAlgn="auto" hangingPunct="1"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  <a:defRPr/>
            </a:pPr>
            <a:r>
              <a:rPr lang="en-US" sz="1200" b="1" dirty="0">
                <a:solidFill>
                  <a:srgbClr val="646464"/>
                </a:solidFill>
                <a:latin typeface="Arial"/>
                <a:cs typeface="+mn-cs"/>
              </a:rPr>
              <a:t>EY</a:t>
            </a:r>
            <a:r>
              <a:rPr lang="en-GB" sz="1200" dirty="0">
                <a:solidFill>
                  <a:srgbClr val="646464"/>
                </a:solidFill>
                <a:latin typeface="Arial"/>
                <a:cs typeface="+mn-cs"/>
              </a:rPr>
              <a:t> | Assurance | Tax | Transactions | Advisory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1400"/>
              </a:spcAft>
              <a:buSzPct val="75000"/>
              <a:defRPr/>
            </a:pPr>
            <a:r>
              <a:rPr lang="en-GB" sz="1200" dirty="0">
                <a:solidFill>
                  <a:srgbClr val="646464"/>
                </a:solidFill>
                <a:latin typeface="Arial"/>
                <a:cs typeface="+mn-cs"/>
              </a:rPr>
              <a:t>Ernst &amp; Young LLP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800"/>
              </a:spcAft>
              <a:buSzPct val="75000"/>
              <a:defRPr/>
            </a:pPr>
            <a:r>
              <a:rPr lang="en-GB" sz="900" dirty="0">
                <a:solidFill>
                  <a:srgbClr val="646464"/>
                </a:solidFill>
                <a:latin typeface="Arial"/>
                <a:cs typeface="+mn-cs"/>
              </a:rPr>
              <a:t>© 2015 Ernst &amp; Young LLP. Published in the UK.</a:t>
            </a:r>
            <a:br>
              <a:rPr lang="en-GB" sz="900" dirty="0">
                <a:solidFill>
                  <a:srgbClr val="646464"/>
                </a:solidFill>
                <a:latin typeface="Arial"/>
                <a:cs typeface="+mn-cs"/>
              </a:rPr>
            </a:br>
            <a:r>
              <a:rPr lang="en-GB" sz="900" spc="-10" dirty="0">
                <a:solidFill>
                  <a:srgbClr val="646464"/>
                </a:solidFill>
                <a:latin typeface="Arial"/>
                <a:cs typeface="+mn-cs"/>
              </a:rPr>
              <a:t>All Rights Reserved.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800"/>
              </a:spcAft>
              <a:buSzPct val="75000"/>
              <a:defRPr/>
            </a:pPr>
            <a:r>
              <a:rPr lang="en-GB" sz="800" spc="-20" dirty="0">
                <a:solidFill>
                  <a:srgbClr val="646464"/>
                </a:solidFill>
                <a:latin typeface="Arial"/>
                <a:cs typeface="+mn-cs"/>
              </a:rPr>
              <a:t>The UK firm Ernst &amp; Young LLP is a limited liability partnership registered in England and Wales</a:t>
            </a:r>
            <a:br>
              <a:rPr lang="en-GB" sz="800" spc="-20" dirty="0">
                <a:solidFill>
                  <a:srgbClr val="646464"/>
                </a:solidFill>
                <a:latin typeface="Arial"/>
                <a:cs typeface="+mn-cs"/>
              </a:rPr>
            </a:br>
            <a:r>
              <a:rPr lang="en-GB" sz="800" spc="-20" dirty="0">
                <a:solidFill>
                  <a:srgbClr val="646464"/>
                </a:solidFill>
                <a:latin typeface="Arial"/>
                <a:cs typeface="+mn-cs"/>
              </a:rPr>
              <a:t>with registered number OC300001 and is a member firm of Ernst &amp; Young Global Limited.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800"/>
              </a:spcAft>
              <a:buSzPct val="75000"/>
              <a:defRPr/>
            </a:pPr>
            <a:r>
              <a:rPr lang="en-GB" sz="800" spc="-20" dirty="0">
                <a:solidFill>
                  <a:srgbClr val="646464"/>
                </a:solidFill>
                <a:latin typeface="Arial"/>
                <a:cs typeface="+mn-cs"/>
              </a:rPr>
              <a:t>Ernst &amp; Young LLP, 1 More London Place, London, SE1 2AF.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438"/>
              </a:spcAft>
              <a:buSzPct val="75000"/>
              <a:defRPr/>
            </a:pPr>
            <a:r>
              <a:rPr lang="en-GB" sz="1050" dirty="0">
                <a:solidFill>
                  <a:srgbClr val="646464"/>
                </a:solidFill>
                <a:latin typeface="Arial"/>
                <a:cs typeface="+mn-cs"/>
              </a:rPr>
              <a:t>ey.com</a:t>
            </a:r>
            <a:endParaRPr lang="en-GB" sz="900" dirty="0">
              <a:solidFill>
                <a:srgbClr val="646464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6310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gray">
          <a:xfrm rot="10800000">
            <a:off x="454025" y="477838"/>
            <a:ext cx="3495675" cy="2951162"/>
          </a:xfrm>
          <a:custGeom>
            <a:avLst/>
            <a:gdLst>
              <a:gd name="T0" fmla="*/ 2097 w 10000"/>
              <a:gd name="T1" fmla="*/ 0 h 10007"/>
              <a:gd name="T2" fmla="*/ 0 w 10000"/>
              <a:gd name="T3" fmla="*/ 2951162 h 10007"/>
              <a:gd name="T4" fmla="*/ 3495675 w 10000"/>
              <a:gd name="T5" fmla="*/ 2333031 h 10007"/>
              <a:gd name="T6" fmla="*/ 3495675 w 10000"/>
              <a:gd name="T7" fmla="*/ 2064 h 10007"/>
              <a:gd name="T8" fmla="*/ 2097 w 10000"/>
              <a:gd name="T9" fmla="*/ 0 h 10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340350"/>
            <a:ext cx="9874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78341" y="1406693"/>
            <a:ext cx="2847600" cy="555703"/>
          </a:xfrm>
        </p:spPr>
        <p:txBody>
          <a:bodyPr/>
          <a:lstStyle>
            <a:lvl1pPr>
              <a:defRPr sz="36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8341" y="2563602"/>
            <a:ext cx="2847600" cy="417062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3609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7934" y="643613"/>
            <a:ext cx="8127246" cy="5550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5"/>
          </p:nvPr>
        </p:nvSpPr>
        <p:spPr bwMode="gray">
          <a:xfrm>
            <a:off x="507935" y="1337620"/>
            <a:ext cx="4001857" cy="4832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15"/>
          <p:cNvSpPr>
            <a:spLocks noGrp="1"/>
          </p:cNvSpPr>
          <p:nvPr>
            <p:ph sz="quarter" idx="16"/>
          </p:nvPr>
        </p:nvSpPr>
        <p:spPr bwMode="gray">
          <a:xfrm>
            <a:off x="4624943" y="1337620"/>
            <a:ext cx="4003215" cy="4832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 bwMode="gray">
          <a:xfrm>
            <a:off x="3068638" y="6396038"/>
            <a:ext cx="5072062" cy="13017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 bwMode="gray">
          <a:xfrm>
            <a:off x="8221663" y="6396038"/>
            <a:ext cx="414337" cy="130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16730C-2FBA-4C11-8583-7CB5C0A917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925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99687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gray">
          <a:xfrm>
            <a:off x="504825" y="711200"/>
            <a:ext cx="3968750" cy="3854450"/>
          </a:xfrm>
          <a:custGeom>
            <a:avLst/>
            <a:gdLst>
              <a:gd name="connsiteX0" fmla="*/ 0 w 10031"/>
              <a:gd name="connsiteY0" fmla="*/ 0 h 14589"/>
              <a:gd name="connsiteX1" fmla="*/ 31 w 10031"/>
              <a:gd name="connsiteY1" fmla="*/ 14589 h 14589"/>
              <a:gd name="connsiteX2" fmla="*/ 10031 w 10031"/>
              <a:gd name="connsiteY2" fmla="*/ 11790 h 14589"/>
              <a:gd name="connsiteX3" fmla="*/ 10031 w 10031"/>
              <a:gd name="connsiteY3" fmla="*/ 4589 h 14589"/>
              <a:gd name="connsiteX4" fmla="*/ 0 w 10031"/>
              <a:gd name="connsiteY4" fmla="*/ 0 h 14589"/>
              <a:gd name="connsiteX0" fmla="*/ 0 w 10031"/>
              <a:gd name="connsiteY0" fmla="*/ 0 h 14589"/>
              <a:gd name="connsiteX1" fmla="*/ 31 w 10031"/>
              <a:gd name="connsiteY1" fmla="*/ 14589 h 14589"/>
              <a:gd name="connsiteX2" fmla="*/ 10031 w 10031"/>
              <a:gd name="connsiteY2" fmla="*/ 11790 h 14589"/>
              <a:gd name="connsiteX3" fmla="*/ 10031 w 10031"/>
              <a:gd name="connsiteY3" fmla="*/ 0 h 14589"/>
              <a:gd name="connsiteX4" fmla="*/ 0 w 10031"/>
              <a:gd name="connsiteY4" fmla="*/ 0 h 14589"/>
              <a:gd name="connsiteX0" fmla="*/ 2 w 10033"/>
              <a:gd name="connsiteY0" fmla="*/ 0 h 14589"/>
              <a:gd name="connsiteX1" fmla="*/ 2 w 10033"/>
              <a:gd name="connsiteY1" fmla="*/ 14589 h 14589"/>
              <a:gd name="connsiteX2" fmla="*/ 10033 w 10033"/>
              <a:gd name="connsiteY2" fmla="*/ 11790 h 14589"/>
              <a:gd name="connsiteX3" fmla="*/ 10033 w 10033"/>
              <a:gd name="connsiteY3" fmla="*/ 0 h 14589"/>
              <a:gd name="connsiteX4" fmla="*/ 2 w 10033"/>
              <a:gd name="connsiteY4" fmla="*/ 0 h 1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" h="14589">
                <a:moveTo>
                  <a:pt x="2" y="0"/>
                </a:moveTo>
                <a:cubicBezTo>
                  <a:pt x="12" y="4863"/>
                  <a:pt x="-8" y="9726"/>
                  <a:pt x="2" y="14589"/>
                </a:cubicBezTo>
                <a:lnTo>
                  <a:pt x="10033" y="11790"/>
                </a:lnTo>
                <a:lnTo>
                  <a:pt x="10033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68544" tIns="34272" rIns="68544" bIns="34272"/>
          <a:lstStyle/>
          <a:p>
            <a:pPr defTabSz="7818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74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 bwMode="gray">
          <a:xfrm>
            <a:off x="754391" y="1159163"/>
            <a:ext cx="3355439" cy="254067"/>
          </a:xfrm>
        </p:spPr>
        <p:txBody>
          <a:bodyPr wrap="none" anchor="ctr"/>
          <a:lstStyle>
            <a:lvl1pPr>
              <a:defRPr lang="en-US" sz="1049" b="1" kern="1200" dirty="0" smtClean="0">
                <a:solidFill>
                  <a:srgbClr val="404040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 bwMode="gray">
          <a:xfrm>
            <a:off x="754391" y="1434089"/>
            <a:ext cx="3355439" cy="708406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lang="en-GB" sz="2249" b="1" kern="1200" dirty="0" smtClean="0">
                <a:solidFill>
                  <a:srgbClr val="40404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508000" y="6399213"/>
            <a:ext cx="417513" cy="1317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6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77C2BD2F-BACA-450E-B8F7-70A41AADA81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357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41024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68427"/>
            <a:ext cx="3594100" cy="4714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68427"/>
            <a:ext cx="3595688" cy="4714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27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2645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6733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22400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42425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BFD4-C9FD-4D4B-AD19-91C5923EB651}" type="datetimeFigureOut">
              <a:rPr lang="en-GB" altLang="en-US"/>
              <a:pPr>
                <a:defRPr/>
              </a:pPr>
              <a:t>03/05/2017</a:t>
            </a:fld>
            <a:r>
              <a:rPr lang="en-GB" altLang="en-US"/>
              <a:t> - </a:t>
            </a:r>
            <a:fld id="{94525518-2822-45B4-93DB-B8218BED92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833186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16883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8822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38" y="431800"/>
            <a:ext cx="1835150" cy="5651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8426" y="431800"/>
            <a:ext cx="5357813" cy="5651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0276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2203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9556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37681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68427"/>
            <a:ext cx="3594100" cy="4714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68427"/>
            <a:ext cx="3595688" cy="4714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4867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8125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6698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7836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93BFE-820F-4BF6-A39A-70BFD19D712F}" type="datetimeFigureOut">
              <a:rPr lang="en-GB" altLang="en-US"/>
              <a:pPr>
                <a:defRPr/>
              </a:pPr>
              <a:t>03/05/2017</a:t>
            </a:fld>
            <a:r>
              <a:rPr lang="en-GB" altLang="en-US"/>
              <a:t> - </a:t>
            </a:r>
            <a:fld id="{C920EA99-ACCD-4A2A-9385-70D2650038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34350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9095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46590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9942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38" y="431800"/>
            <a:ext cx="1835150" cy="5651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8426" y="431800"/>
            <a:ext cx="5357813" cy="5651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64863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4644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4927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241662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68427"/>
            <a:ext cx="3594100" cy="4714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68427"/>
            <a:ext cx="3595688" cy="4714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0759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41804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5940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629D0-43D7-4C96-8ABE-CFD0D8CF575B}" type="datetimeFigureOut">
              <a:rPr lang="en-GB" altLang="en-US"/>
              <a:pPr>
                <a:defRPr/>
              </a:pPr>
              <a:t>03/05/2017</a:t>
            </a:fld>
            <a:r>
              <a:rPr lang="en-GB" altLang="en-US"/>
              <a:t> - </a:t>
            </a:r>
            <a:fld id="{EBE0628D-D825-466B-9CAA-64F5D32C3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835288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40604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5759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12901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3141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38" y="431800"/>
            <a:ext cx="1835150" cy="5651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8426" y="431800"/>
            <a:ext cx="5357813" cy="5651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0166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B0A4-0F4F-43AD-8C1E-FD33F95D6E7A}" type="datetimeFigureOut">
              <a:rPr lang="en-GB"/>
              <a:pPr>
                <a:defRPr/>
              </a:pPr>
              <a:t>03/05/2017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C9A9-9C02-4CD1-AD6D-8A12AFE753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095732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D953-EAD2-43AA-B7FE-FA0F8404DF4E}" type="datetimeFigureOut">
              <a:rPr lang="en-GB"/>
              <a:pPr>
                <a:defRPr/>
              </a:pPr>
              <a:t>03/05/2017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E7B26-0DFE-4757-9ED5-A1D8226AAC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0750893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6148-023C-48D8-A5E2-6FC781D33DBA}" type="datetimeFigureOut">
              <a:rPr lang="en-GB"/>
              <a:pPr>
                <a:defRPr/>
              </a:pPr>
              <a:t>03/05/2017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CB9B-8D21-46EF-91A6-1106224F20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8010870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68413"/>
            <a:ext cx="3962400" cy="4897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962400" cy="4897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CA10-5995-4326-BD21-9D7722A38195}" type="datetimeFigureOut">
              <a:rPr lang="en-GB"/>
              <a:pPr>
                <a:defRPr/>
              </a:pPr>
              <a:t>03/05/2017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DF24-1919-4E99-8A8E-E22A5DA0D1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923346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E9D9-768A-4D6C-9659-1E5EFAD33601}" type="datetimeFigureOut">
              <a:rPr lang="en-GB"/>
              <a:pPr>
                <a:defRPr/>
              </a:pPr>
              <a:t>03/05/2017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C8739-BD5C-4F5E-A7CA-0D60A9ABB4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379521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329C-9E2F-49BA-B9D5-761EFE4834CC}" type="datetimeFigureOut">
              <a:rPr lang="en-GB" altLang="en-US"/>
              <a:pPr>
                <a:defRPr/>
              </a:pPr>
              <a:t>03/05/2017</a:t>
            </a:fld>
            <a:r>
              <a:rPr lang="en-GB" altLang="en-US"/>
              <a:t> - </a:t>
            </a:r>
            <a:fld id="{F29DE165-06B0-4460-9FEC-E7F0618D11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4635472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9E38-223A-4383-AAC1-26F7F3D5170C}" type="datetimeFigureOut">
              <a:rPr lang="en-GB"/>
              <a:pPr>
                <a:defRPr/>
              </a:pPr>
              <a:t>03/05/2017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18EE9-8BEF-4CB3-8D6D-D73D388DC5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848051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C051-FF21-49D2-B852-3786015C456B}" type="datetimeFigureOut">
              <a:rPr lang="en-GB"/>
              <a:pPr>
                <a:defRPr/>
              </a:pPr>
              <a:t>03/05/2017</a:t>
            </a:fld>
            <a:endParaRPr lang="en-GB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36E2B-7D15-48A5-8D0F-F716112590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5213715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93FB2-6DE6-488F-9969-4F415C07499A}" type="datetimeFigureOut">
              <a:rPr lang="en-GB"/>
              <a:pPr>
                <a:defRPr/>
              </a:pPr>
              <a:t>03/05/2017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F2F03-5F47-4064-B5CC-B19D77F5B6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6826492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2F66-B92C-44D8-BA69-B60D34EF8499}" type="datetimeFigureOut">
              <a:rPr lang="en-GB"/>
              <a:pPr>
                <a:defRPr/>
              </a:pPr>
              <a:t>03/05/2017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4D3E-F894-4BE8-9EE4-185FB04EA6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6053093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6626-315E-41A2-8885-3233CE639CCE}" type="datetimeFigureOut">
              <a:rPr lang="en-GB"/>
              <a:pPr>
                <a:defRPr/>
              </a:pPr>
              <a:t>03/05/2017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3A38E-3D89-4D3B-8BC9-A041DD3D4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9433922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60350"/>
            <a:ext cx="2019300" cy="5905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60350"/>
            <a:ext cx="5905500" cy="5905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013A-A83B-4370-9353-3CDF4474A2C7}" type="datetimeFigureOut">
              <a:rPr lang="en-GB"/>
              <a:pPr>
                <a:defRPr/>
              </a:pPr>
              <a:t>03/05/2017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4E464-3B2D-4964-A4CA-9B0CD69E67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3798523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37103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786316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062653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960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106C-7B57-4EC9-9CB4-7FEFA0489EE2}" type="datetimeFigureOut">
              <a:rPr lang="en-GB" altLang="en-US"/>
              <a:pPr>
                <a:defRPr/>
              </a:pPr>
              <a:t>03/05/2017</a:t>
            </a:fld>
            <a:r>
              <a:rPr lang="en-GB" altLang="en-US"/>
              <a:t> - </a:t>
            </a:r>
            <a:fld id="{6CBB1FE0-5D2E-4396-8F3D-6347606816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4344308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49914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44743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17444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447183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14101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688469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193531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64255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52166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51480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68A5-200D-4EC1-8EC7-AD07145A37FC}" type="datetimeFigureOut">
              <a:rPr lang="en-GB" altLang="en-US"/>
              <a:pPr>
                <a:defRPr/>
              </a:pPr>
              <a:t>03/05/2017</a:t>
            </a:fld>
            <a:r>
              <a:rPr lang="en-GB" altLang="en-US"/>
              <a:t> - </a:t>
            </a:r>
            <a:fld id="{6D3C96D1-3B45-461A-940D-4DA4686CFA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189670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75209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993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43021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895943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829476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375464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514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8745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EFF0F0"/>
          </a:solidFill>
          <a:ln>
            <a:noFill/>
          </a:ln>
          <a:extLst/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398463"/>
            <a:ext cx="7048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>
            <a:cxnSpLocks noChangeShapeType="1"/>
          </p:cNvCxnSpPr>
          <p:nvPr/>
        </p:nvCxnSpPr>
        <p:spPr bwMode="auto">
          <a:xfrm>
            <a:off x="576263" y="1412875"/>
            <a:ext cx="8097837" cy="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EFF0F0"/>
          </a:solidFill>
          <a:ln>
            <a:noFill/>
          </a:ln>
          <a:extLst/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972" y="1843040"/>
            <a:ext cx="7185372" cy="1801984"/>
          </a:xfrm>
        </p:spPr>
        <p:txBody>
          <a:bodyPr anchor="b"/>
          <a:lstStyle>
            <a:lvl1pPr marL="0" indent="0" algn="l">
              <a:lnSpc>
                <a:spcPts val="7000"/>
              </a:lnSpc>
              <a:buNone/>
              <a:defRPr sz="6000" b="0" i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3065" y="3574802"/>
            <a:ext cx="7165280" cy="4318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The voice of charities on Tax</a:t>
            </a:r>
          </a:p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6102C6-20B2-4144-B77D-C7E40AE5C3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3198023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EFF0F0"/>
          </a:solidFill>
          <a:ln>
            <a:noFill/>
          </a:ln>
          <a:extLst/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398463"/>
            <a:ext cx="7048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>
            <a:cxnSpLocks noChangeShapeType="1"/>
          </p:cNvCxnSpPr>
          <p:nvPr/>
        </p:nvCxnSpPr>
        <p:spPr bwMode="auto">
          <a:xfrm>
            <a:off x="576263" y="1412875"/>
            <a:ext cx="8097837" cy="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EFF0F0"/>
          </a:solidFill>
          <a:ln>
            <a:noFill/>
          </a:ln>
          <a:extLst/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2000"/>
              </a:spcBef>
              <a:defRPr/>
            </a:lvl1pPr>
            <a:lvl2pPr>
              <a:lnSpc>
                <a:spcPct val="100000"/>
              </a:lnSpc>
              <a:spcBef>
                <a:spcPts val="1800"/>
              </a:spcBef>
              <a:defRPr/>
            </a:lvl2pPr>
            <a:lvl3pPr>
              <a:lnSpc>
                <a:spcPct val="100000"/>
              </a:lnSpc>
              <a:spcBef>
                <a:spcPts val="1600"/>
              </a:spcBef>
              <a:defRPr/>
            </a:lvl3pPr>
            <a:lvl4pPr>
              <a:lnSpc>
                <a:spcPct val="100000"/>
              </a:lnSpc>
              <a:spcBef>
                <a:spcPts val="1400"/>
              </a:spcBef>
              <a:defRPr/>
            </a:lvl4pPr>
            <a:lvl5pPr marL="1979613" indent="-150813">
              <a:lnSpc>
                <a:spcPct val="100000"/>
              </a:lnSpc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The voice of charities on Tax</a:t>
            </a:r>
          </a:p>
          <a:p>
            <a:pPr>
              <a:defRPr/>
            </a:pPr>
            <a:endParaRPr lang="en-GB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227C11-A590-43A4-BB9D-A2403B6525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658312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378D-3061-4BFA-8DC5-041D31164F57}" type="datetimeFigureOut">
              <a:rPr lang="en-GB" altLang="en-US"/>
              <a:pPr>
                <a:defRPr/>
              </a:pPr>
              <a:t>03/05/2017</a:t>
            </a:fld>
            <a:r>
              <a:rPr lang="en-GB" altLang="en-US"/>
              <a:t> - </a:t>
            </a:r>
            <a:fld id="{B844F269-2EDA-4E92-BF2F-FCA842ADCB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5357473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ity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-1588" y="0"/>
            <a:ext cx="9144001" cy="68849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" name="Picture 13" descr="red-cityscape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Approved-shield-30x15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0478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>
            <a:off x="125413" y="6551613"/>
            <a:ext cx="20701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/>
              <a:t>BUSINESS WITH CONFIDENCE</a:t>
            </a:r>
          </a:p>
        </p:txBody>
      </p:sp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7524750" y="6551613"/>
            <a:ext cx="14398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900" b="1" dirty="0"/>
              <a:t>icaew.com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4067175" y="6613525"/>
            <a:ext cx="1152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700" noProof="1">
                <a:solidFill>
                  <a:schemeClr val="bg1"/>
                </a:solidFill>
                <a:latin typeface="Arial" panose="020B0604020202020204" pitchFamily="34" charset="0"/>
              </a:rPr>
              <a:t>© ICAEW 2017</a:t>
            </a:r>
            <a:endParaRPr lang="en-GB" altLang="en-US" sz="700" b="1" noProof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/>
          <p:nvPr userDrawn="1"/>
        </p:nvSpPr>
        <p:spPr>
          <a:xfrm>
            <a:off x="0" y="6492875"/>
            <a:ext cx="9144000" cy="34925"/>
          </a:xfrm>
          <a:prstGeom prst="rect">
            <a:avLst/>
          </a:prstGeom>
          <a:gradFill>
            <a:gsLst>
              <a:gs pos="0">
                <a:srgbClr val="660000"/>
              </a:gs>
              <a:gs pos="10000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1" y="2662240"/>
            <a:ext cx="8064500" cy="1127125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1" y="3933827"/>
            <a:ext cx="8064500" cy="1008063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0893073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-1588" y="0"/>
            <a:ext cx="9144001" cy="68849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Approved-shield-30x15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0478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>
            <a:off x="125413" y="6551613"/>
            <a:ext cx="20701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/>
              <a:t>BUSINESS WITH CONFIDENCE</a:t>
            </a:r>
          </a:p>
        </p:txBody>
      </p:sp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7524750" y="6551613"/>
            <a:ext cx="14398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900" b="1" dirty="0"/>
              <a:t>icaew.com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4067175" y="6613525"/>
            <a:ext cx="1152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700" noProof="1">
                <a:solidFill>
                  <a:schemeClr val="bg1"/>
                </a:solidFill>
                <a:latin typeface="Arial" panose="020B0604020202020204" pitchFamily="34" charset="0"/>
              </a:rPr>
              <a:t>© ICAEW 2017</a:t>
            </a:r>
          </a:p>
        </p:txBody>
      </p:sp>
      <p:sp>
        <p:nvSpPr>
          <p:cNvPr id="10" name="Rectangle 10"/>
          <p:cNvSpPr/>
          <p:nvPr userDrawn="1"/>
        </p:nvSpPr>
        <p:spPr>
          <a:xfrm>
            <a:off x="0" y="6492875"/>
            <a:ext cx="9144000" cy="34925"/>
          </a:xfrm>
          <a:prstGeom prst="rect">
            <a:avLst/>
          </a:prstGeom>
          <a:gradFill>
            <a:gsLst>
              <a:gs pos="0">
                <a:srgbClr val="660000"/>
              </a:gs>
              <a:gs pos="10000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1" y="3957664"/>
            <a:ext cx="8064500" cy="1127125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1" y="5229251"/>
            <a:ext cx="8064500" cy="1008063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34867512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Board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-1588" y="0"/>
            <a:ext cx="9144001" cy="68849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" name="Picture 12" descr="T:\MKT\Internal\Interesting images\Asma 2\shutterstock_157446215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Approved-shield-30x15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0478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>
            <a:off x="125413" y="6551613"/>
            <a:ext cx="20701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/>
              <a:t>BUSINESS WITH CONFIDENCE</a:t>
            </a:r>
          </a:p>
        </p:txBody>
      </p:sp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7524750" y="6551613"/>
            <a:ext cx="14398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900" b="1" dirty="0"/>
              <a:t>icaew.com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4067175" y="6613525"/>
            <a:ext cx="1152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700" noProof="1">
                <a:solidFill>
                  <a:schemeClr val="bg1"/>
                </a:solidFill>
                <a:latin typeface="Arial" panose="020B0604020202020204" pitchFamily="34" charset="0"/>
              </a:rPr>
              <a:t>© ICAEW 2017</a:t>
            </a:r>
            <a:endParaRPr lang="en-GB" altLang="en-US" sz="700" b="1" noProof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/>
          <p:nvPr userDrawn="1"/>
        </p:nvSpPr>
        <p:spPr>
          <a:xfrm>
            <a:off x="0" y="6492875"/>
            <a:ext cx="9144000" cy="34925"/>
          </a:xfrm>
          <a:prstGeom prst="rect">
            <a:avLst/>
          </a:prstGeom>
          <a:gradFill>
            <a:gsLst>
              <a:gs pos="0">
                <a:srgbClr val="660000"/>
              </a:gs>
              <a:gs pos="10000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1" y="4173688"/>
            <a:ext cx="8064500" cy="1127125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1" y="5445275"/>
            <a:ext cx="8064500" cy="1008063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0238386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-1588" y="0"/>
            <a:ext cx="9144001" cy="68849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" name="Picture 11" descr="Approved-shield-30x15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0478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"/>
          <p:cNvSpPr txBox="1">
            <a:spLocks noChangeArrowheads="1"/>
          </p:cNvSpPr>
          <p:nvPr userDrawn="1"/>
        </p:nvSpPr>
        <p:spPr bwMode="auto">
          <a:xfrm>
            <a:off x="125413" y="6551613"/>
            <a:ext cx="20701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/>
              <a:t>BUSINESS WITH CONFIDENCE</a:t>
            </a:r>
          </a:p>
        </p:txBody>
      </p:sp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>
            <a:off x="7524750" y="6551613"/>
            <a:ext cx="14398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900" b="1" dirty="0"/>
              <a:t>icaew.com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067175" y="6613525"/>
            <a:ext cx="1152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700" noProof="1">
                <a:solidFill>
                  <a:schemeClr val="bg1"/>
                </a:solidFill>
                <a:latin typeface="Arial" panose="020B0604020202020204" pitchFamily="34" charset="0"/>
              </a:rPr>
              <a:t>© ICAEW 2017</a:t>
            </a:r>
            <a:endParaRPr lang="en-GB" altLang="en-US" sz="700" b="1" noProof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0" y="6492875"/>
            <a:ext cx="9144000" cy="34925"/>
          </a:xfrm>
          <a:prstGeom prst="rect">
            <a:avLst/>
          </a:prstGeom>
          <a:gradFill>
            <a:gsLst>
              <a:gs pos="0">
                <a:srgbClr val="660000"/>
              </a:gs>
              <a:gs pos="10000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1" y="3165576"/>
            <a:ext cx="8064500" cy="1127125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1" y="4437163"/>
            <a:ext cx="8064500" cy="1008063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0289208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763924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4000" y="0"/>
            <a:ext cx="3060000" cy="64944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Times" pitchFamily="18" charset="0"/>
              <a:buNone/>
              <a:tabLst/>
              <a:defRPr sz="160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552" y="1268762"/>
            <a:ext cx="5040312" cy="4463703"/>
          </a:xfrm>
        </p:spPr>
        <p:txBody>
          <a:bodyPr/>
          <a:lstStyle>
            <a:lvl1pPr marL="0" indent="0">
              <a:buNone/>
              <a:defRPr sz="2400"/>
            </a:lvl1pPr>
            <a:lvl2pPr marL="31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752" y="358777"/>
            <a:ext cx="5040361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833394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caew_quotes_gradient 30mm hig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530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4000" y="0"/>
            <a:ext cx="3060000" cy="64944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Times" pitchFamily="18" charset="0"/>
              <a:buNone/>
              <a:tabLst/>
              <a:defRPr sz="160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7624" y="1628802"/>
            <a:ext cx="4392240" cy="4103663"/>
          </a:xfrm>
        </p:spPr>
        <p:txBody>
          <a:bodyPr/>
          <a:lstStyle>
            <a:lvl1pPr marL="0" indent="0">
              <a:buNone/>
              <a:defRPr sz="2200"/>
            </a:lvl1pPr>
            <a:lvl2pPr marL="31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284631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8370" y="0"/>
            <a:ext cx="3060000" cy="64944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Times" pitchFamily="18" charset="0"/>
              <a:buNone/>
              <a:tabLst/>
              <a:defRPr sz="160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35896" y="1340768"/>
            <a:ext cx="5040312" cy="4463703"/>
          </a:xfrm>
        </p:spPr>
        <p:txBody>
          <a:bodyPr/>
          <a:lstStyle>
            <a:lvl1pPr marL="0" indent="0">
              <a:buNone/>
              <a:defRPr sz="2400"/>
            </a:lvl1pPr>
            <a:lvl2pPr marL="31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36096" y="430785"/>
            <a:ext cx="5040361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33347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58888"/>
            <a:ext cx="4027488" cy="4762500"/>
          </a:xfr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 sz="2800"/>
            </a:lvl1pPr>
            <a:lvl2pPr marL="504000" marR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CC0000"/>
              </a:buClr>
              <a:buSzTx/>
              <a:buFont typeface="Times" charset="0"/>
              <a:buChar char="–"/>
              <a:tabLst/>
              <a:defRPr sz="2400"/>
            </a:lvl2pPr>
            <a:lvl3pPr marL="756000" marR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CC0000"/>
              </a:buClr>
              <a:buSzTx/>
              <a:buFont typeface="Times" charset="0"/>
              <a:buChar char="–"/>
              <a:tabLst/>
              <a:defRPr sz="2000"/>
            </a:lvl3pPr>
            <a:lvl4pPr marL="1428750" marR="0" indent="-2286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None/>
              <a:tabLst/>
              <a:defRPr sz="1800"/>
            </a:lvl4pPr>
            <a:lvl5pPr marL="1771650" marR="0" indent="-2286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258888"/>
            <a:ext cx="4029075" cy="47625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 sz="2800"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CC0000"/>
              </a:buClr>
              <a:buSzTx/>
              <a:buFont typeface="Times" charset="0"/>
              <a:buChar char="–"/>
              <a:tabLst/>
              <a:defRPr sz="2400"/>
            </a:lvl2pPr>
            <a:lvl3pPr marL="108585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CC0000"/>
              </a:buClr>
              <a:buSzTx/>
              <a:buFont typeface="Times" charset="0"/>
              <a:buChar char="–"/>
              <a:tabLst/>
              <a:defRPr sz="2000"/>
            </a:lvl3pPr>
            <a:lvl4pPr marL="1428750" marR="0" indent="-2286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None/>
              <a:tabLst/>
              <a:defRPr sz="1800"/>
            </a:lvl4pPr>
            <a:lvl5pPr marL="1771650" marR="0" indent="-2286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514588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0789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75F86-0E65-4D0E-955A-CC5A8A8EBF55}" type="datetimeFigureOut">
              <a:rPr lang="en-GB" altLang="en-US"/>
              <a:pPr>
                <a:defRPr/>
              </a:pPr>
              <a:t>03/05/2017</a:t>
            </a:fld>
            <a:r>
              <a:rPr lang="en-GB" altLang="en-US"/>
              <a:t> - </a:t>
            </a:r>
            <a:fld id="{DCD26E89-2AE5-4A83-A60E-C62F140DB1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2940608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58790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583412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4" y="358777"/>
            <a:ext cx="2051050" cy="5662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1" y="358777"/>
            <a:ext cx="6005513" cy="5662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32243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58777"/>
            <a:ext cx="8208963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258888"/>
            <a:ext cx="4027488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258888"/>
            <a:ext cx="402907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86717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58777"/>
            <a:ext cx="8208963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258888"/>
            <a:ext cx="8208963" cy="47625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6363917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58777"/>
            <a:ext cx="8208963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9750" y="1258888"/>
            <a:ext cx="8208963" cy="47625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76227999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78728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22156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15871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4795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image" Target="../media/image17.wmf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9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41325" y="6451600"/>
            <a:ext cx="83851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14" descr="master panda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392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453188"/>
            <a:ext cx="1439863" cy="288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5D00B4-3B57-4F5B-9A37-20FDBB78DD6C}" type="datetimeFigureOut">
              <a:rPr lang="en-GB" altLang="en-US"/>
              <a:pPr>
                <a:defRPr/>
              </a:pPr>
              <a:t>03/05/2017</a:t>
            </a:fld>
            <a:r>
              <a:rPr lang="en-GB" altLang="en-US"/>
              <a:t> - </a:t>
            </a:r>
            <a:fld id="{5B5B02D9-B1A8-4FDC-AFD8-939B1C48F7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</p:sldLayoutIdLst>
  <p:transition spd="med">
    <p:fade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67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19250"/>
            <a:ext cx="82296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  <p:sldLayoutId id="2147484748" r:id="rId12"/>
  </p:sldLayoutIdLst>
  <p:transition spd="med">
    <p:fade/>
  </p:transition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347663" indent="-346075" algn="l" rtl="0" eaLnBrk="0" fontAlgn="base" hangingPunct="0">
        <a:lnSpc>
          <a:spcPts val="21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368300" algn="l" rtl="0" eaLnBrk="0" fontAlgn="base" hangingPunct="0">
        <a:lnSpc>
          <a:spcPts val="2100"/>
        </a:lnSpc>
        <a:spcBef>
          <a:spcPts val="400"/>
        </a:spcBef>
        <a:spcAft>
          <a:spcPts val="800"/>
        </a:spcAft>
        <a:buClr>
          <a:schemeClr val="tx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333375" algn="l" rtl="0" eaLnBrk="0" fontAlgn="base" hangingPunct="0">
        <a:lnSpc>
          <a:spcPts val="19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81000" algn="l" rtl="0" eaLnBrk="0" fontAlgn="base" hangingPunct="0">
        <a:spcBef>
          <a:spcPct val="0"/>
        </a:spcBef>
        <a:spcAft>
          <a:spcPct val="400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1613"/>
            <a:ext cx="8232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5575"/>
            <a:ext cx="82296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25" y="6496050"/>
            <a:ext cx="3435350" cy="2016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rgbClr val="646464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050"/>
            <a:ext cx="722313" cy="201613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100">
                <a:solidFill>
                  <a:srgbClr val="646464"/>
                </a:solidFill>
                <a:latin typeface="Arial" panose="020B0604020202020204" pitchFamily="34" charset="0"/>
              </a:rPr>
              <a:t>Page </a:t>
            </a:r>
            <a:fld id="{8F30C289-E428-4595-BF1D-987A9A5A358E}" type="slidenum">
              <a:rPr lang="en-GB" altLang="en-US" sz="1100" smtClean="0">
                <a:solidFill>
                  <a:srgbClr val="646464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GB" altLang="en-US" sz="1100">
              <a:solidFill>
                <a:srgbClr val="646464"/>
              </a:solidFill>
              <a:latin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6496050"/>
            <a:ext cx="1189037" cy="20161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rgbClr val="646464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367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6327775"/>
            <a:ext cx="39846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  <p:sldLayoutId id="2147484792" r:id="rId12"/>
    <p:sldLayoutId id="2147484793" r:id="rId13"/>
    <p:sldLayoutId id="2147484794" r:id="rId14"/>
    <p:sldLayoutId id="2147484795" r:id="rId15"/>
    <p:sldLayoutId id="2147484796" r:id="rId16"/>
    <p:sldLayoutId id="2147484797" r:id="rId17"/>
    <p:sldLayoutId id="2147484798" r:id="rId18"/>
    <p:sldLayoutId id="2147484799" r:id="rId19"/>
    <p:sldLayoutId id="2147484800" r:id="rId20"/>
    <p:sldLayoutId id="2147484801" r:id="rId21"/>
    <p:sldLayoutId id="2147484802" r:id="rId22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55600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788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388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575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2763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875"/>
            <a:ext cx="6858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/>
          <p:nvPr/>
        </p:nvSpPr>
        <p:spPr>
          <a:xfrm>
            <a:off x="1371600" y="3816350"/>
            <a:ext cx="7342188" cy="2374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2311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3" name="Object 56"/>
          <p:cNvGraphicFramePr>
            <a:graphicFrameLocks/>
          </p:cNvGraphicFramePr>
          <p:nvPr/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16" imgW="6656999" imgH="866955" progId="">
                  <p:embed/>
                </p:oleObj>
              </mc:Choice>
              <mc:Fallback>
                <p:oleObj name="Document" r:id="rId16" imgW="6656999" imgH="866955" progId="">
                  <p:embed/>
                  <p:pic>
                    <p:nvPicPr>
                      <p:cNvPr id="0" name="Object 56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368425" y="431800"/>
            <a:ext cx="73437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8425"/>
            <a:ext cx="7342188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425" y="1371600"/>
            <a:ext cx="7343775" cy="4824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19850"/>
            <a:ext cx="12446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00775"/>
            <a:ext cx="4778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7" name="Object 56"/>
          <p:cNvGraphicFramePr>
            <a:graphicFrameLocks/>
          </p:cNvGraphicFramePr>
          <p:nvPr/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16" imgW="6656999" imgH="866955" progId="">
                  <p:embed/>
                </p:oleObj>
              </mc:Choice>
              <mc:Fallback>
                <p:oleObj name="Document" r:id="rId16" imgW="6656999" imgH="866955" progId="">
                  <p:embed/>
                  <p:pic>
                    <p:nvPicPr>
                      <p:cNvPr id="0" name="Object 56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1368425" y="431800"/>
            <a:ext cx="73437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8425"/>
            <a:ext cx="7342188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096000"/>
            <a:ext cx="7342188" cy="107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9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19850"/>
            <a:ext cx="12446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00775"/>
            <a:ext cx="4778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1368425" y="431800"/>
            <a:ext cx="73437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8425"/>
            <a:ext cx="7342188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8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3" name="Line 8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124" name="Picture 10" descr="Treasury_1805_DIGI_AW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381750"/>
            <a:ext cx="1570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1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6035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8413"/>
            <a:ext cx="80772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364DF3-00DD-45C9-94BA-F020AEDF8BA5}" type="datetimeFigureOut">
              <a:rPr lang="en-GB"/>
              <a:pPr>
                <a:defRPr/>
              </a:pPr>
              <a:t>03/05/2017</a:t>
            </a:fld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153400" y="6400800"/>
            <a:ext cx="609600" cy="196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C412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5F0297-51D7-4E1B-BA18-F1BF337E7A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transition spd="med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C41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514350" indent="-514350" algn="l" rtl="0" eaLnBrk="0" fontAlgn="base" hangingPunct="0">
        <a:lnSpc>
          <a:spcPts val="2400"/>
        </a:lnSpc>
        <a:spcBef>
          <a:spcPct val="50000"/>
        </a:spcBef>
        <a:spcAft>
          <a:spcPct val="0"/>
        </a:spcAft>
        <a:buSzPct val="85000"/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085850" indent="-381000"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8300" indent="-457200" algn="l" rtl="0" eaLnBrk="0" fontAlgn="base" hangingPunct="0">
        <a:lnSpc>
          <a:spcPts val="2400"/>
        </a:lnSpc>
        <a:spcBef>
          <a:spcPct val="5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9800" indent="-381000" algn="l" rtl="0" eaLnBrk="0" fontAlgn="base" hangingPunct="0">
        <a:lnSpc>
          <a:spcPts val="2400"/>
        </a:lnSpc>
        <a:spcBef>
          <a:spcPct val="5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781300" indent="-381000" algn="l" rtl="0" eaLnBrk="0" fontAlgn="base" hangingPunct="0">
        <a:lnSpc>
          <a:spcPts val="2400"/>
        </a:lnSpc>
        <a:spcBef>
          <a:spcPct val="5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01 CRUK Full Colour 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6154738"/>
            <a:ext cx="962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</p:sldLayoutIdLst>
  <p:transition spd="med">
    <p:fade/>
  </p:transition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</p:sldLayoutIdLst>
  <p:transition spd="med">
    <p:fade/>
  </p:transition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721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089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6804025" y="6245225"/>
            <a:ext cx="1165225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Lato Light" panose="020F050202020403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482600" y="6245225"/>
            <a:ext cx="3513138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accent2"/>
                </a:solidFill>
                <a:latin typeface="Lato Light" panose="020F0502020204030203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The voice of charities on Tax</a:t>
            </a:r>
          </a:p>
          <a:p>
            <a:pPr>
              <a:defRPr/>
            </a:pPr>
            <a:endParaRPr lang="en-GB" alt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7969250" y="6245225"/>
            <a:ext cx="696913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Lato Light"/>
              </a:defRPr>
            </a:lvl1pPr>
          </a:lstStyle>
          <a:p>
            <a:pPr>
              <a:defRPr/>
            </a:pPr>
            <a:fld id="{060A9F3D-9BA2-46A8-AD92-9147824973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</p:sldLayoutIdLst>
  <p:transition spd="med"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46063" indent="-246063" algn="l" rtl="0" eaLnBrk="0" fontAlgn="base" hangingPunct="0">
        <a:spcBef>
          <a:spcPts val="2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668338" indent="-211138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1092200" indent="-177800" algn="l" rtl="0" eaLnBrk="0" fontAlgn="base" hangingPunct="0">
        <a:spcBef>
          <a:spcPts val="16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555750" indent="-184150" algn="l" rtl="0" eaLnBrk="0" fontAlgn="base" hangingPunct="0">
        <a:spcBef>
          <a:spcPts val="14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58775"/>
            <a:ext cx="82089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58888"/>
            <a:ext cx="82089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 </a:t>
            </a:r>
            <a:fld id="{71AD1848-66BC-4A80-89B5-93F4F1109DDE}" type="datetime1">
              <a:rPr lang="en-GB" altLang="en-US" smtClean="0"/>
              <a:pPr lvl="2"/>
              <a:t>​</a:t>
            </a:fld>
            <a:r>
              <a:rPr lang="en-GB" altLang="en-US"/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07950" y="6551613"/>
            <a:ext cx="20701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chemeClr val="tx1"/>
                </a:solidFill>
              </a:rPr>
              <a:t>BUSINESS WITH CONFIDENCE</a:t>
            </a:r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8101013" y="6551613"/>
            <a:ext cx="89693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900" b="1" dirty="0">
                <a:solidFill>
                  <a:schemeClr val="tx1"/>
                </a:solidFill>
              </a:rPr>
              <a:t>icaew.com</a:t>
            </a: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4084638" y="6577013"/>
            <a:ext cx="113506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700" noProof="1">
                <a:solidFill>
                  <a:schemeClr val="tx1"/>
                </a:solidFill>
              </a:rPr>
              <a:t>© ICAEW </a:t>
            </a:r>
            <a:r>
              <a:rPr lang="en-GB" sz="7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92875"/>
            <a:ext cx="9144000" cy="34925"/>
          </a:xfrm>
          <a:prstGeom prst="rect">
            <a:avLst/>
          </a:prstGeom>
          <a:gradFill>
            <a:gsLst>
              <a:gs pos="0">
                <a:srgbClr val="660000"/>
              </a:gs>
              <a:gs pos="10000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05" r:id="rId5"/>
    <p:sldLayoutId id="2147484706" r:id="rId6"/>
    <p:sldLayoutId id="2147484755" r:id="rId7"/>
    <p:sldLayoutId id="2147484707" r:id="rId8"/>
    <p:sldLayoutId id="2147484708" r:id="rId9"/>
    <p:sldLayoutId id="2147484709" r:id="rId10"/>
    <p:sldLayoutId id="2147484710" r:id="rId11"/>
    <p:sldLayoutId id="2147484711" r:id="rId12"/>
    <p:sldLayoutId id="2147484712" r:id="rId13"/>
    <p:sldLayoutId id="2147484713" r:id="rId14"/>
    <p:sldLayoutId id="2147484714" r:id="rId15"/>
    <p:sldLayoutId id="2147484715" r:id="rId16"/>
    <p:sldLayoutId id="2147484716" r:id="rId17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9pPr>
    </p:titleStyle>
    <p:bodyStyle>
      <a:lvl1pPr marL="250825" indent="-25082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755650" indent="-25082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Times" panose="02020603050405020304" pitchFamily="18" charset="0"/>
        <a:buChar char="–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panose="02020603050405020304" pitchFamily="18" charset="0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panose="02020603050405020304" pitchFamily="18" charset="0"/>
        <a:defRPr sz="20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charset="0"/>
        <a:defRPr sz="20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charset="0"/>
        <a:defRPr sz="20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charset="0"/>
        <a:defRPr sz="20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aritytaxgroup.org.uk/" TargetMode="External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itytaxgroup.org.uk/" TargetMode="External"/><Relationship Id="rId2" Type="http://schemas.openxmlformats.org/officeDocument/2006/relationships/hyperlink" Target="mailto:info@charitytaxgroup.org.uk" TargetMode="External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ubtitle 1"/>
          <p:cNvSpPr>
            <a:spLocks noGrp="1"/>
          </p:cNvSpPr>
          <p:nvPr>
            <p:ph type="subTitle" idx="1"/>
          </p:nvPr>
        </p:nvSpPr>
        <p:spPr>
          <a:xfrm>
            <a:off x="482600" y="1843088"/>
            <a:ext cx="7545784" cy="1801812"/>
          </a:xfrm>
        </p:spPr>
        <p:txBody>
          <a:bodyPr/>
          <a:lstStyle/>
          <a:p>
            <a:r>
              <a:rPr lang="en-GB" altLang="en-US" sz="4000" b="1" dirty="0">
                <a:latin typeface="Lato"/>
                <a:ea typeface="Lato"/>
                <a:cs typeface="Lato"/>
              </a:rPr>
              <a:t>CTG Regional Meeting – Leeds 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3238" y="3575050"/>
            <a:ext cx="7164387" cy="431800"/>
          </a:xfrm>
        </p:spPr>
        <p:txBody>
          <a:bodyPr/>
          <a:lstStyle/>
          <a:p>
            <a:r>
              <a:rPr lang="en-GB" altLang="en-US" dirty="0">
                <a:latin typeface="Lato Light"/>
                <a:ea typeface="Lato Light"/>
                <a:cs typeface="Lato Light"/>
              </a:rPr>
              <a:t>4 May 2017</a:t>
            </a:r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03238" y="4694238"/>
            <a:ext cx="2628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68338" indent="-21113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092200" indent="-1778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555750" indent="-184150" algn="l" rtl="0" eaLnBrk="0" fontAlgn="base" hangingPunct="0">
              <a:spcBef>
                <a:spcPts val="14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altLang="en-US" sz="2000" b="1" kern="0" dirty="0">
              <a:latin typeface="Lato Light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084888" y="4694238"/>
            <a:ext cx="2484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68338" indent="-21113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092200" indent="-1778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555750" indent="-184150" algn="l" rtl="0" eaLnBrk="0" fontAlgn="base" hangingPunct="0">
              <a:spcBef>
                <a:spcPts val="14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en-GB" altLang="en-US" sz="2000" b="1" kern="0" dirty="0">
                <a:latin typeface="Lato Light" pitchFamily="34" charset="0"/>
              </a:rPr>
              <a:t>#</a:t>
            </a:r>
            <a:r>
              <a:rPr lang="en-GB" altLang="en-US" sz="2000" b="1" kern="0" dirty="0" err="1">
                <a:latin typeface="Lato Light" pitchFamily="34" charset="0"/>
              </a:rPr>
              <a:t>CTGleeds</a:t>
            </a:r>
            <a:endParaRPr lang="en-GB" altLang="en-US" sz="2000" b="1" kern="0" dirty="0">
              <a:latin typeface="Lato Light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03238" y="4694238"/>
            <a:ext cx="25558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68338" indent="-21113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092200" indent="-1778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555750" indent="-184150" algn="l" rtl="0" eaLnBrk="0" fontAlgn="base" hangingPunct="0">
              <a:spcBef>
                <a:spcPts val="14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B3E4"/>
              </a:buClr>
              <a:defRPr/>
            </a:pPr>
            <a:r>
              <a:rPr lang="en-GB" altLang="en-US" sz="2000" b="1" kern="0" dirty="0">
                <a:solidFill>
                  <a:srgbClr val="2C2E2E"/>
                </a:solidFill>
                <a:latin typeface="Lato Light" pitchFamily="34" charset="0"/>
              </a:rPr>
              <a:t>@</a:t>
            </a:r>
            <a:r>
              <a:rPr lang="en-GB" altLang="en-US" sz="2000" b="1" kern="0" dirty="0" err="1">
                <a:solidFill>
                  <a:srgbClr val="2C2E2E"/>
                </a:solidFill>
                <a:latin typeface="Lato Light" pitchFamily="34" charset="0"/>
              </a:rPr>
              <a:t>CharityTaxGroup</a:t>
            </a:r>
            <a:endParaRPr lang="en-GB" altLang="en-US" sz="2000" b="1" kern="0" dirty="0">
              <a:solidFill>
                <a:srgbClr val="2C2E2E"/>
              </a:solidFill>
              <a:latin typeface="Lato Light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CTG’s work on VAT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>
                <a:latin typeface="Lato Light"/>
                <a:ea typeface="Lato Light"/>
                <a:cs typeface="Lato Light"/>
              </a:rPr>
              <a:t>VAT Expert Group</a:t>
            </a:r>
          </a:p>
          <a:p>
            <a:r>
              <a:rPr lang="en-GB" altLang="en-US" sz="2400">
                <a:latin typeface="Lato Light"/>
                <a:ea typeface="Lato Light"/>
                <a:cs typeface="Lato Light"/>
              </a:rPr>
              <a:t>Representation on the JVCC</a:t>
            </a:r>
          </a:p>
          <a:p>
            <a:r>
              <a:rPr lang="en-GB" altLang="en-US" sz="2400">
                <a:latin typeface="Lato Light"/>
                <a:ea typeface="Lato Light"/>
                <a:cs typeface="Lato Light"/>
              </a:rPr>
              <a:t>Work with HMRC to update grants/contracts and sponsorship guidance notes</a:t>
            </a:r>
          </a:p>
          <a:p>
            <a:r>
              <a:rPr lang="en-GB" altLang="en-US" sz="2400">
                <a:latin typeface="Lato Light"/>
                <a:ea typeface="Lato Light"/>
                <a:cs typeface="Lato Light"/>
              </a:rPr>
              <a:t>VAT case law tracker</a:t>
            </a:r>
          </a:p>
        </p:txBody>
      </p:sp>
      <p:sp>
        <p:nvSpPr>
          <p:cNvPr id="7987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>
                <a:latin typeface="Lato"/>
                <a:ea typeface="Lato"/>
                <a:cs typeface="Lato"/>
              </a:rPr>
              <a:t>VAT cases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28775"/>
            <a:ext cx="8208962" cy="4216400"/>
          </a:xfrm>
        </p:spPr>
        <p:txBody>
          <a:bodyPr/>
          <a:lstStyle/>
          <a:p>
            <a:r>
              <a:rPr lang="en-GB" altLang="en-US" i="1" dirty="0">
                <a:latin typeface="Lato Light"/>
                <a:ea typeface="Lato Light"/>
                <a:cs typeface="Lato Light"/>
              </a:rPr>
              <a:t>Longridge on the Thames and Gravel Road Records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  <a:p>
            <a:r>
              <a:rPr lang="en-GB" altLang="en-US" i="1" dirty="0">
                <a:latin typeface="Lato Light"/>
                <a:ea typeface="Lato Light"/>
                <a:cs typeface="Lato Light"/>
              </a:rPr>
              <a:t>Adecco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  <a:p>
            <a:r>
              <a:rPr lang="en-GB" altLang="en-US" i="1" dirty="0">
                <a:latin typeface="Lato Light"/>
                <a:ea typeface="Lato Light"/>
                <a:cs typeface="Lato Light"/>
              </a:rPr>
              <a:t>British Film Institute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  <a:p>
            <a:r>
              <a:rPr lang="en-GB" altLang="en-US" i="1" dirty="0">
                <a:latin typeface="Lato Light"/>
                <a:ea typeface="Lato Light"/>
                <a:cs typeface="Lato Light"/>
              </a:rPr>
              <a:t>Aviva, DNB Banka, Luxembourg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  <a:p>
            <a:r>
              <a:rPr lang="en-GB" altLang="en-US" i="1" dirty="0" err="1">
                <a:latin typeface="Lato Light"/>
                <a:ea typeface="Lato Light"/>
                <a:cs typeface="Lato Light"/>
              </a:rPr>
              <a:t>Sveda</a:t>
            </a:r>
            <a:r>
              <a:rPr lang="en-GB" altLang="en-US" i="1" dirty="0">
                <a:latin typeface="Lato Light"/>
                <a:ea typeface="Lato Light"/>
                <a:cs typeface="Lato Light"/>
              </a:rPr>
              <a:t>, Durham Cathedral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  <a:p>
            <a:r>
              <a:rPr lang="en-GB" altLang="en-US" i="1" dirty="0">
                <a:latin typeface="Lato Light"/>
                <a:ea typeface="Lato Light"/>
                <a:cs typeface="Lato Light"/>
              </a:rPr>
              <a:t>Newcastle University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  <a:p>
            <a:r>
              <a:rPr lang="en-GB" altLang="en-US" i="1" dirty="0">
                <a:latin typeface="Lato Light"/>
                <a:ea typeface="Lato Light"/>
                <a:cs typeface="Lato Light"/>
              </a:rPr>
              <a:t>Halle Concerts Society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80900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>
                <a:latin typeface="Lato"/>
                <a:ea typeface="Lato"/>
                <a:cs typeface="Lato"/>
              </a:rPr>
              <a:t>Other VAT updates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i="1" dirty="0">
                <a:latin typeface="Lato Light"/>
                <a:ea typeface="Lato Light"/>
                <a:cs typeface="Lato Light"/>
              </a:rPr>
              <a:t>University of Cambridge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 case on VAT and investment management fees delayed</a:t>
            </a:r>
          </a:p>
          <a:p>
            <a:r>
              <a:rPr lang="en-GB" altLang="en-US" sz="2400" i="1" dirty="0" err="1">
                <a:latin typeface="Lato Light"/>
                <a:ea typeface="Lato Light"/>
                <a:cs typeface="Lato Light"/>
              </a:rPr>
              <a:t>Brockenhurst</a:t>
            </a:r>
            <a:r>
              <a:rPr lang="en-GB" altLang="en-US" sz="2400" i="1" dirty="0">
                <a:latin typeface="Lato Light"/>
                <a:ea typeface="Lato Light"/>
                <a:cs typeface="Lato Light"/>
              </a:rPr>
              <a:t> –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AG Opinion published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Group registration review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Direct mail – feedback requested on HMRC assessments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VAT treatment of e-books reviewed</a:t>
            </a: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ubtitle 1"/>
          <p:cNvSpPr>
            <a:spLocks noGrp="1"/>
          </p:cNvSpPr>
          <p:nvPr>
            <p:ph type="subTitle" idx="1"/>
          </p:nvPr>
        </p:nvSpPr>
        <p:spPr>
          <a:xfrm>
            <a:off x="482600" y="1843088"/>
            <a:ext cx="8337550" cy="1801812"/>
          </a:xfrm>
        </p:spPr>
        <p:txBody>
          <a:bodyPr/>
          <a:lstStyle/>
          <a:p>
            <a:r>
              <a:rPr lang="en-GB" altLang="en-US" sz="4000" dirty="0">
                <a:latin typeface="Lato"/>
                <a:ea typeface="Lato"/>
                <a:cs typeface="Lato"/>
              </a:rPr>
              <a:t>Gift Aid practical and policy issues</a:t>
            </a: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Gift Aid and online fundraising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HMRC aiming to improve donor education – clarifying process for online fundraising donations in particular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High number of non-eligible donations – £1m/month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More detailed eligibility test designed in collaboration with and being implemented by major online platforms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Aim also to improve quality of donor fundraising packs</a:t>
            </a: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0561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Gift Aid and online fundraising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New questions make clear: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Money donated is completely donor’s </a:t>
            </a:r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own money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Not proceeds of sale of goods, services or tickets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Donor did not receive something in return for donation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Donations from close family – “Christmas card test”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HMRC operating light touch, but stressing importance of getting this right – updated guidance 3.44</a:t>
            </a:r>
          </a:p>
          <a:p>
            <a:pPr lvl="1"/>
            <a:endParaRPr lang="en-GB" altLang="en-US" sz="22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3423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Other Gift Aid policy developments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New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GASDS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 provisions in place, increasing accessibility and aiming to future-proof the scheme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Government decision on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donor benefits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simplification still awaited – CTG in favour of two-tier “spliced” system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Gift Aid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practical issues working group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continuing research into treatment of Gift Aid and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“gone </a:t>
            </a:r>
            <a:r>
              <a:rPr lang="en-GB" altLang="en-US" sz="2400" b="1" dirty="0" err="1">
                <a:latin typeface="Lato Light"/>
                <a:ea typeface="Lato Light"/>
                <a:cs typeface="Lato Light"/>
              </a:rPr>
              <a:t>aways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”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and the implications of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GDPR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 for Gift Aid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New rules for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intermediaries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 – Annual Statements and annual positive renewal of Gift Aid eligibility</a:t>
            </a:r>
          </a:p>
        </p:txBody>
      </p:sp>
      <p:sp>
        <p:nvSpPr>
          <p:cNvPr id="149508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83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ubtitle 1"/>
          <p:cNvSpPr>
            <a:spLocks noGrp="1"/>
          </p:cNvSpPr>
          <p:nvPr>
            <p:ph type="subTitle" idx="1"/>
          </p:nvPr>
        </p:nvSpPr>
        <p:spPr>
          <a:xfrm>
            <a:off x="493713" y="1700213"/>
            <a:ext cx="8337550" cy="1801812"/>
          </a:xfrm>
        </p:spPr>
        <p:txBody>
          <a:bodyPr/>
          <a:lstStyle/>
          <a:p>
            <a:r>
              <a:rPr lang="en-GB" altLang="en-US" sz="4000" dirty="0">
                <a:latin typeface="Lato"/>
                <a:ea typeface="Lato"/>
                <a:cs typeface="Lato"/>
              </a:rPr>
              <a:t>Business Rates</a:t>
            </a:r>
          </a:p>
        </p:txBody>
      </p:sp>
      <p:sp>
        <p:nvSpPr>
          <p:cNvPr id="13926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3238" y="3575050"/>
            <a:ext cx="8316912" cy="431800"/>
          </a:xfrm>
        </p:spPr>
        <p:txBody>
          <a:bodyPr/>
          <a:lstStyle/>
          <a:p>
            <a:endParaRPr lang="en-GB" altLang="en-US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39268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9447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>
                <a:latin typeface="Lato"/>
                <a:ea typeface="Lato"/>
                <a:cs typeface="Lato"/>
              </a:rPr>
              <a:t>Business rates – England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2" y="1628775"/>
            <a:ext cx="8424167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Government committed to protecting mandatory relief – vitally important worth up to £1.8bn a year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Local Authorities to gain full control – puts further pressure on discretionary relief leading to “postcode lottery”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Budget announcement gives LAs £300m budget for further discretionary relief to those affected by revaluation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Proposal for CTG members’ business rates network to collate and share knowledge in one place</a:t>
            </a:r>
          </a:p>
        </p:txBody>
      </p:sp>
      <p:sp>
        <p:nvSpPr>
          <p:cNvPr id="149508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ubtitle 1"/>
          <p:cNvSpPr>
            <a:spLocks noGrp="1"/>
          </p:cNvSpPr>
          <p:nvPr>
            <p:ph type="subTitle" idx="1"/>
          </p:nvPr>
        </p:nvSpPr>
        <p:spPr>
          <a:xfrm>
            <a:off x="493713" y="1700213"/>
            <a:ext cx="8337550" cy="1801812"/>
          </a:xfrm>
        </p:spPr>
        <p:txBody>
          <a:bodyPr/>
          <a:lstStyle/>
          <a:p>
            <a:r>
              <a:rPr lang="en-GB" altLang="en-US" sz="4000" dirty="0">
                <a:latin typeface="Lato"/>
                <a:ea typeface="Lato"/>
                <a:cs typeface="Lato"/>
              </a:rPr>
              <a:t>Other Tax issues</a:t>
            </a:r>
          </a:p>
        </p:txBody>
      </p:sp>
      <p:sp>
        <p:nvSpPr>
          <p:cNvPr id="13926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3238" y="3575050"/>
            <a:ext cx="8316912" cy="431800"/>
          </a:xfrm>
        </p:spPr>
        <p:txBody>
          <a:bodyPr/>
          <a:lstStyle/>
          <a:p>
            <a:endParaRPr lang="en-GB" altLang="en-US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39268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Charity Tax Group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Leading representative body for charities on tax issues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Over 500 Charity and “Observer” members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Lobbying and information provision role 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New website </a:t>
            </a:r>
            <a:r>
              <a:rPr lang="en-GB" altLang="en-US" sz="2400" dirty="0">
                <a:latin typeface="Lato Light"/>
                <a:ea typeface="Lato Light"/>
                <a:cs typeface="Lato Light"/>
                <a:hlinkClick r:id="rId2"/>
              </a:rPr>
              <a:t>www.charitytaxgroup.org.uk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 with regular newsletters and consultation &amp; case law trackers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Join today!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5709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Making Tax Digital (MTD)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Proposals aim to simplify tax system to minimise incorrect payments of tax for individuals and businesses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Charities to be exempt from MTD requirements (though able to participate if they have the resources)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However, charitable trading subsidiaries not included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to work with HMRC on MTD pilot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Legislation for MTD removed from this Finance Bill</a:t>
            </a:r>
          </a:p>
        </p:txBody>
      </p:sp>
      <p:sp>
        <p:nvSpPr>
          <p:cNvPr id="149508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74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Other tax issues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2" y="1628775"/>
            <a:ext cx="8424167" cy="4216400"/>
          </a:xfrm>
        </p:spPr>
        <p:txBody>
          <a:bodyPr/>
          <a:lstStyle/>
          <a:p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Insurance Premium Tax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to rise to 12% in June – cost of latest increase at over £1m this year (100 charities). Government has no intention to allow special rates</a:t>
            </a:r>
          </a:p>
          <a:p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Community Infrastructure Levy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not raising enough revenue – recommended replacement to have no (or few) exemptions. Government expected to respond in Autumn Budget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Consultation on tax treatment of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employer-provided living accommodation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 awaited – exemption is of vital importance to many charities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45412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Other tax issues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323528" y="1556792"/>
            <a:ext cx="8568952" cy="4392488"/>
          </a:xfrm>
        </p:spPr>
        <p:txBody>
          <a:bodyPr/>
          <a:lstStyle/>
          <a:p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Apprenticeship Levy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– Now in operation for employers with £3m+ </a:t>
            </a:r>
            <a:r>
              <a:rPr lang="en-GB" altLang="en-US" sz="2200" dirty="0" err="1">
                <a:latin typeface="Lato Light"/>
                <a:ea typeface="Lato Light"/>
                <a:cs typeface="Lato Light"/>
              </a:rPr>
              <a:t>paybill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. Effective or just another payroll tax for charities? CTG wants to extend it to volunteer training</a:t>
            </a:r>
            <a:endParaRPr lang="en-GB" altLang="en-US" sz="2200" b="1" dirty="0">
              <a:latin typeface="Lato Light"/>
              <a:ea typeface="Lato Light"/>
              <a:cs typeface="Lato Light"/>
            </a:endParaRPr>
          </a:p>
          <a:p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Common Reporting Standard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–</a:t>
            </a:r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First filing deadline 31 May 2017. Charitable companies exempt but trusts affected</a:t>
            </a:r>
          </a:p>
          <a:p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RDEC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–</a:t>
            </a:r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CTG working with AMRC to reinstate charity eligibility for R&amp;D tax credits</a:t>
            </a:r>
          </a:p>
          <a:p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Donations from subsidiaries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– Gift Aid payments distributions</a:t>
            </a:r>
          </a:p>
          <a:p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Restitution interest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–</a:t>
            </a:r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CTG secures valuable charity exemption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45412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Tax changes for 2017-18</a:t>
            </a:r>
          </a:p>
        </p:txBody>
      </p:sp>
      <p:sp>
        <p:nvSpPr>
          <p:cNvPr id="218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3959225" cy="4216400"/>
          </a:xfrm>
        </p:spPr>
        <p:txBody>
          <a:bodyPr/>
          <a:lstStyle/>
          <a:p>
            <a:r>
              <a:rPr lang="en-GB" altLang="en-US" b="1" dirty="0">
                <a:latin typeface="Lato Light"/>
                <a:ea typeface="Lato Light"/>
                <a:cs typeface="Lato Light"/>
              </a:rPr>
              <a:t>1 April 2017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New rules for VAT on adapted motor vehicles for disabled 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VAT thresholds increase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National Minimum Wage increases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Museum and Galleries Tax Relief in force</a:t>
            </a:r>
          </a:p>
        </p:txBody>
      </p:sp>
      <p:sp>
        <p:nvSpPr>
          <p:cNvPr id="218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18117" name="Content Placeholder 2"/>
          <p:cNvSpPr>
            <a:spLocks noGrp="1"/>
          </p:cNvSpPr>
          <p:nvPr>
            <p:ph idx="4294967295"/>
          </p:nvPr>
        </p:nvSpPr>
        <p:spPr>
          <a:xfrm>
            <a:off x="4427538" y="1628775"/>
            <a:ext cx="4248150" cy="4216400"/>
          </a:xfrm>
        </p:spPr>
        <p:txBody>
          <a:bodyPr/>
          <a:lstStyle/>
          <a:p>
            <a:r>
              <a:rPr lang="en-GB" altLang="en-US" b="1" dirty="0">
                <a:latin typeface="Lato Light"/>
                <a:ea typeface="Lato Light"/>
                <a:cs typeface="Lato Light"/>
              </a:rPr>
              <a:t>6 April 2017 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Off-payroll workers rules start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Apprenticeship Levy begins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Changes to the GASDS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Gift Aid and intermediaries rules change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SITR enlarged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Changes to </a:t>
            </a:r>
            <a:r>
              <a:rPr lang="en-GB" altLang="en-US" dirty="0" err="1">
                <a:latin typeface="Lato Light"/>
                <a:ea typeface="Lato Light"/>
                <a:cs typeface="Lato Light"/>
              </a:rPr>
              <a:t>BiK</a:t>
            </a:r>
            <a:r>
              <a:rPr lang="en-GB" altLang="en-US" dirty="0">
                <a:latin typeface="Lato Light"/>
                <a:ea typeface="Lato Light"/>
                <a:cs typeface="Lato Light"/>
              </a:rPr>
              <a:t> under a salary sacrifice scheme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Charity Tax Group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For more information or to register for the CTG newsletter contact us at: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020 7222 1265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  <a:hlinkClick r:id="rId2"/>
              </a:rPr>
              <a:t>info@charitytaxgroup.org.uk</a:t>
            </a:r>
            <a:endParaRPr lang="en-GB" altLang="en-US" sz="2200" dirty="0">
              <a:latin typeface="Lato Light"/>
              <a:ea typeface="Lato Light"/>
              <a:cs typeface="Lato Light"/>
            </a:endParaRP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  <a:hlinkClick r:id="rId3"/>
              </a:rPr>
              <a:t>www.charitytaxgroup.org.uk</a:t>
            </a:r>
            <a:endParaRPr lang="en-GB" altLang="en-US" sz="2200" dirty="0">
              <a:latin typeface="Lato Light"/>
              <a:ea typeface="Lato Light"/>
              <a:cs typeface="Lato Light"/>
            </a:endParaRP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@</a:t>
            </a:r>
            <a:r>
              <a:rPr lang="en-GB" altLang="en-US" sz="2200" dirty="0" err="1">
                <a:latin typeface="Lato Light"/>
                <a:ea typeface="Lato Light"/>
                <a:cs typeface="Lato Light"/>
              </a:rPr>
              <a:t>CharityTaxGroup</a:t>
            </a:r>
            <a:endParaRPr lang="en-GB" altLang="en-US" sz="2200" dirty="0">
              <a:latin typeface="Lato Light"/>
              <a:ea typeface="Lato Light"/>
              <a:cs typeface="Lato Light"/>
            </a:endParaRP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Support CTG in 2017!</a:t>
            </a:r>
          </a:p>
          <a:p>
            <a:pPr lvl="1"/>
            <a:endParaRPr lang="en-GB" altLang="en-US" sz="22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49508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57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ubtitle 1"/>
          <p:cNvSpPr>
            <a:spLocks noGrp="1"/>
          </p:cNvSpPr>
          <p:nvPr>
            <p:ph type="subTitle" idx="1"/>
          </p:nvPr>
        </p:nvSpPr>
        <p:spPr>
          <a:xfrm>
            <a:off x="482600" y="1843088"/>
            <a:ext cx="7401768" cy="1801812"/>
          </a:xfrm>
        </p:spPr>
        <p:txBody>
          <a:bodyPr/>
          <a:lstStyle/>
          <a:p>
            <a:r>
              <a:rPr lang="en-GB" altLang="en-US" sz="4000" b="1" dirty="0">
                <a:latin typeface="Lato"/>
                <a:ea typeface="Lato"/>
                <a:cs typeface="Lato"/>
              </a:rPr>
              <a:t>CTG Regional Meeting - Leeds</a:t>
            </a:r>
          </a:p>
        </p:txBody>
      </p:sp>
      <p:sp>
        <p:nvSpPr>
          <p:cNvPr id="21913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3238" y="3575050"/>
            <a:ext cx="7164387" cy="431800"/>
          </a:xfrm>
        </p:spPr>
        <p:txBody>
          <a:bodyPr/>
          <a:lstStyle/>
          <a:p>
            <a:r>
              <a:rPr lang="en-GB" altLang="en-US" dirty="0">
                <a:latin typeface="Lato Light"/>
                <a:ea typeface="Lato Light"/>
                <a:cs typeface="Lato Light"/>
              </a:rPr>
              <a:t>4 May 2017</a:t>
            </a:r>
          </a:p>
        </p:txBody>
      </p:sp>
      <p:sp>
        <p:nvSpPr>
          <p:cNvPr id="219140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B3E4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rgbClr val="00B3E4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03238" y="4694238"/>
            <a:ext cx="25558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68338" indent="-21113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092200" indent="-1778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555750" indent="-184150" algn="l" rtl="0" eaLnBrk="0" fontAlgn="base" hangingPunct="0">
              <a:spcBef>
                <a:spcPts val="14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B3E4"/>
              </a:buClr>
              <a:defRPr/>
            </a:pPr>
            <a:r>
              <a:rPr lang="en-GB" altLang="en-US" sz="2000" b="1" kern="0" dirty="0">
                <a:solidFill>
                  <a:srgbClr val="2C2E2E"/>
                </a:solidFill>
                <a:latin typeface="Lato Light" pitchFamily="34" charset="0"/>
              </a:rPr>
              <a:t>@</a:t>
            </a:r>
            <a:r>
              <a:rPr lang="en-GB" altLang="en-US" sz="2000" b="1" kern="0" dirty="0" err="1">
                <a:solidFill>
                  <a:srgbClr val="2C2E2E"/>
                </a:solidFill>
                <a:latin typeface="Lato Light" pitchFamily="34" charset="0"/>
              </a:rPr>
              <a:t>CharityTaxGroup</a:t>
            </a:r>
            <a:endParaRPr lang="en-GB" altLang="en-US" sz="2000" b="1" kern="0" dirty="0">
              <a:solidFill>
                <a:srgbClr val="2C2E2E"/>
              </a:solidFill>
              <a:latin typeface="Lato Light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084888" y="4694238"/>
            <a:ext cx="2484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68338" indent="-21113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092200" indent="-1778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555750" indent="-184150" algn="l" rtl="0" eaLnBrk="0" fontAlgn="base" hangingPunct="0">
              <a:spcBef>
                <a:spcPts val="14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B3E4"/>
              </a:buClr>
              <a:defRPr/>
            </a:pPr>
            <a:r>
              <a:rPr lang="en-GB" altLang="en-US" sz="2000" b="1" kern="0" dirty="0">
                <a:solidFill>
                  <a:srgbClr val="2C2E2E"/>
                </a:solidFill>
                <a:latin typeface="Lato Light" pitchFamily="34" charset="0"/>
              </a:rPr>
              <a:t>#</a:t>
            </a:r>
            <a:r>
              <a:rPr lang="en-GB" altLang="en-US" sz="2000" b="1" kern="0" dirty="0" err="1">
                <a:solidFill>
                  <a:srgbClr val="2C2E2E"/>
                </a:solidFill>
                <a:latin typeface="Lato Light" pitchFamily="34" charset="0"/>
              </a:rPr>
              <a:t>CTGleeds</a:t>
            </a:r>
            <a:endParaRPr lang="en-GB" altLang="en-US" sz="2000" b="1" kern="0" dirty="0">
              <a:solidFill>
                <a:srgbClr val="2C2E2E"/>
              </a:solidFill>
              <a:latin typeface="Lato Light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Charity Tax Group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Future of VAT – Brexit, EC and OTS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Topical VAT updates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Gift Aid practical and policy issues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Business rates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Other tax issues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5032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ubtitle 1"/>
          <p:cNvSpPr>
            <a:spLocks noGrp="1"/>
          </p:cNvSpPr>
          <p:nvPr>
            <p:ph type="subTitle" idx="1"/>
          </p:nvPr>
        </p:nvSpPr>
        <p:spPr>
          <a:xfrm>
            <a:off x="482600" y="1843088"/>
            <a:ext cx="8337550" cy="1801812"/>
          </a:xfrm>
        </p:spPr>
        <p:txBody>
          <a:bodyPr/>
          <a:lstStyle/>
          <a:p>
            <a:r>
              <a:rPr lang="en-GB" altLang="en-US" sz="4000" dirty="0">
                <a:latin typeface="Lato"/>
                <a:ea typeface="Lato"/>
                <a:cs typeface="Lato"/>
              </a:rPr>
              <a:t>Future of VAT – Brexit, EC and OTS</a:t>
            </a:r>
          </a:p>
        </p:txBody>
      </p:sp>
      <p:sp>
        <p:nvSpPr>
          <p:cNvPr id="11469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600" y="3632200"/>
            <a:ext cx="8316913" cy="431800"/>
          </a:xfrm>
        </p:spPr>
        <p:txBody>
          <a:bodyPr/>
          <a:lstStyle/>
          <a:p>
            <a:endParaRPr lang="en-GB" altLang="en-US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14692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VAT and Brexit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Brexit presents significant opportunities on VAT, but also potential threats to valuable reliefs/exemptions 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in ongoing dialogue with HMRC/HMT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However, great deal of uncertainty at present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intends to submit a clear set of pragmatic and costed reform proposals to Government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planning economic research project to inform the debate around charity taxation/reliefs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2046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European Commission VAT review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EC consulted on two options for permanent VAT system: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GB" altLang="en-US" sz="2200" dirty="0">
                <a:latin typeface="Lato Light"/>
                <a:ea typeface="Lato Light"/>
                <a:cs typeface="Lato Light"/>
              </a:rPr>
              <a:t>Maintain minimum standard rate at 15%, update list of goods and services eligible for reduced/zero rates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GB" altLang="en-US" sz="2200" dirty="0">
                <a:latin typeface="Lato Light"/>
                <a:ea typeface="Lato Light"/>
                <a:cs typeface="Lato Light"/>
              </a:rPr>
              <a:t>Remove minimum rate, abolish list and allow Member States greater discretion in fixing their own rates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led formulation of ECCVAT response, welcoming flexibility of option 2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BUT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noting need for safeguards 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outside of EC VAT system but still likely to be persuasive. 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8308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Office of Tax Simplification VAT review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Report included charities as key area of complexity because of increase in size and diversity of the sector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asked to respond on focus areas, including: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Implications of a high registration threshold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Complexity of multiple rates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Possibility of simplifications to partial exemption, option to tax and capital goods scheme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VAT implications of MTD agenda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37220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Office of Tax Simplification VAT review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recently met the review team and highlighted important simplifications that could benefit charities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OTS officials made clear Review was roadmap for post-Brexit VAT system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Review remit now extended to consider policy changes that would achieve simplification and could include extension of zero rating and refund schemes</a:t>
            </a:r>
            <a:endParaRPr lang="en-GB" altLang="en-US" sz="2200" dirty="0">
              <a:latin typeface="Lato Light"/>
              <a:ea typeface="Lato Light"/>
              <a:cs typeface="Lato Light"/>
            </a:endParaRP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37220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78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ubtitle 1"/>
          <p:cNvSpPr>
            <a:spLocks noGrp="1"/>
          </p:cNvSpPr>
          <p:nvPr>
            <p:ph type="subTitle" idx="1"/>
          </p:nvPr>
        </p:nvSpPr>
        <p:spPr>
          <a:xfrm>
            <a:off x="482600" y="1843088"/>
            <a:ext cx="8337550" cy="1801812"/>
          </a:xfrm>
        </p:spPr>
        <p:txBody>
          <a:bodyPr/>
          <a:lstStyle/>
          <a:p>
            <a:r>
              <a:rPr lang="en-GB" altLang="en-US" sz="4000">
                <a:latin typeface="Lato"/>
                <a:ea typeface="Lato"/>
                <a:cs typeface="Lato"/>
              </a:rPr>
              <a:t>Topical VAT updates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3238" y="3575050"/>
            <a:ext cx="8316912" cy="431800"/>
          </a:xfrm>
        </p:spPr>
        <p:txBody>
          <a:bodyPr/>
          <a:lstStyle/>
          <a:p>
            <a:endParaRPr lang="en-GB" altLang="en-US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4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9D7115EE-08D6-4A6A-A7D4-AD008CB89DB5}"/>
    </a:ext>
  </a:extLst>
</a:theme>
</file>

<file path=ppt/theme/theme10.xml><?xml version="1.0" encoding="utf-8"?>
<a:theme xmlns:a="http://schemas.openxmlformats.org/drawingml/2006/main" name="No_Logo_Standard">
  <a:themeElements>
    <a:clrScheme name="">
      <a:dk1>
        <a:srgbClr val="3B3A3D"/>
      </a:dk1>
      <a:lt1>
        <a:srgbClr val="FFFFFF"/>
      </a:lt1>
      <a:dk2>
        <a:srgbClr val="008D8E"/>
      </a:dk2>
      <a:lt2>
        <a:srgbClr val="3B3A3D"/>
      </a:lt2>
      <a:accent1>
        <a:srgbClr val="594884"/>
      </a:accent1>
      <a:accent2>
        <a:srgbClr val="C8B51B"/>
      </a:accent2>
      <a:accent3>
        <a:srgbClr val="FFFFFF"/>
      </a:accent3>
      <a:accent4>
        <a:srgbClr val="313033"/>
      </a:accent4>
      <a:accent5>
        <a:srgbClr val="B5B1C2"/>
      </a:accent5>
      <a:accent6>
        <a:srgbClr val="B5A417"/>
      </a:accent6>
      <a:hlink>
        <a:srgbClr val="576B00"/>
      </a:hlink>
      <a:folHlink>
        <a:srgbClr val="ED7C59"/>
      </a:folHlink>
    </a:clrScheme>
    <a:fontScheme name="No_Logo_Standar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No_Logo_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13">
        <a:dk1>
          <a:srgbClr val="000000"/>
        </a:dk1>
        <a:lt1>
          <a:srgbClr val="FFFFFF"/>
        </a:lt1>
        <a:dk2>
          <a:srgbClr val="008D8E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14">
        <a:dk1>
          <a:srgbClr val="000000"/>
        </a:dk1>
        <a:lt1>
          <a:srgbClr val="FFFFFF"/>
        </a:lt1>
        <a:dk2>
          <a:srgbClr val="008D8E"/>
        </a:dk2>
        <a:lt2>
          <a:srgbClr val="594884"/>
        </a:lt2>
        <a:accent1>
          <a:srgbClr val="576B00"/>
        </a:accent1>
        <a:accent2>
          <a:srgbClr val="C8B51B"/>
        </a:accent2>
        <a:accent3>
          <a:srgbClr val="FFFFFF"/>
        </a:accent3>
        <a:accent4>
          <a:srgbClr val="000000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15">
        <a:dk1>
          <a:srgbClr val="594884"/>
        </a:dk1>
        <a:lt1>
          <a:srgbClr val="FFFFFF"/>
        </a:lt1>
        <a:dk2>
          <a:srgbClr val="B7000D"/>
        </a:dk2>
        <a:lt2>
          <a:srgbClr val="F3CB84"/>
        </a:lt2>
        <a:accent1>
          <a:srgbClr val="576B00"/>
        </a:accent1>
        <a:accent2>
          <a:srgbClr val="C8B51B"/>
        </a:accent2>
        <a:accent3>
          <a:srgbClr val="D8AAAA"/>
        </a:accent3>
        <a:accent4>
          <a:srgbClr val="DADADA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16">
        <a:dk1>
          <a:srgbClr val="000000"/>
        </a:dk1>
        <a:lt1>
          <a:srgbClr val="FFFFFF"/>
        </a:lt1>
        <a:dk2>
          <a:srgbClr val="576B00"/>
        </a:dk2>
        <a:lt2>
          <a:srgbClr val="594884"/>
        </a:lt2>
        <a:accent1>
          <a:srgbClr val="576B00"/>
        </a:accent1>
        <a:accent2>
          <a:srgbClr val="C8B51B"/>
        </a:accent2>
        <a:accent3>
          <a:srgbClr val="FFFFFF"/>
        </a:accent3>
        <a:accent4>
          <a:srgbClr val="000000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50119_Special purpose share schemes_Presentation.ppt [Compatibility Mode]" id="{FD352D32-54E3-4A3E-AAAA-509165D32134}" vid="{42CE81D4-388B-466E-9C63-0127DCD09D22}"/>
    </a:ext>
  </a:extLst>
</a:theme>
</file>

<file path=ppt/theme/theme11.xml><?xml version="1.0" encoding="utf-8"?>
<a:theme xmlns:a="http://schemas.openxmlformats.org/drawingml/2006/main" name="EY PowerPoint Onscreen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&amp;H Cornflower">
  <a:themeElements>
    <a:clrScheme name="T&amp;H Cornflower 1">
      <a:dk1>
        <a:srgbClr val="5987C5"/>
      </a:dk1>
      <a:lt1>
        <a:srgbClr val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FFFFFF"/>
      </a:accent3>
      <a:accent4>
        <a:srgbClr val="4B72A8"/>
      </a:accent4>
      <a:accent5>
        <a:srgbClr val="B5C3DF"/>
      </a:accent5>
      <a:accent6>
        <a:srgbClr val="7695C0"/>
      </a:accent6>
      <a:hlink>
        <a:srgbClr val="0000FF"/>
      </a:hlink>
      <a:folHlink>
        <a:srgbClr val="800080"/>
      </a:folHlink>
    </a:clrScheme>
    <a:fontScheme name="T&amp;H Cornflow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&amp;H Cornflower 1">
        <a:dk1>
          <a:srgbClr val="5987C5"/>
        </a:dk1>
        <a:lt1>
          <a:srgbClr val="FFFFFF"/>
        </a:lt1>
        <a:dk2>
          <a:srgbClr val="5987C5"/>
        </a:dk2>
        <a:lt2>
          <a:srgbClr val="FFFFFF"/>
        </a:lt2>
        <a:accent1>
          <a:srgbClr val="5987C5"/>
        </a:accent1>
        <a:accent2>
          <a:srgbClr val="83A5D4"/>
        </a:accent2>
        <a:accent3>
          <a:srgbClr val="FFFFFF"/>
        </a:accent3>
        <a:accent4>
          <a:srgbClr val="4B72A8"/>
        </a:accent4>
        <a:accent5>
          <a:srgbClr val="B5C3DF"/>
        </a:accent5>
        <a:accent6>
          <a:srgbClr val="7695C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4FA11F2B-C496-4E1A-B31C-228093683D94}"/>
    </a:ext>
  </a:extLst>
</a:theme>
</file>

<file path=ppt/theme/theme3.xml><?xml version="1.0" encoding="utf-8"?>
<a:theme xmlns:a="http://schemas.openxmlformats.org/drawingml/2006/main" name="1_T&amp;H Cornflower">
  <a:themeElements>
    <a:clrScheme name="1_T&amp;H Cornflower 1">
      <a:dk1>
        <a:srgbClr val="5987C5"/>
      </a:dk1>
      <a:lt1>
        <a:srgbClr val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FFFFFF"/>
      </a:accent3>
      <a:accent4>
        <a:srgbClr val="4B72A8"/>
      </a:accent4>
      <a:accent5>
        <a:srgbClr val="B5C3DF"/>
      </a:accent5>
      <a:accent6>
        <a:srgbClr val="7695C0"/>
      </a:accent6>
      <a:hlink>
        <a:srgbClr val="0000FF"/>
      </a:hlink>
      <a:folHlink>
        <a:srgbClr val="800080"/>
      </a:folHlink>
    </a:clrScheme>
    <a:fontScheme name="1_T&amp;H Cornflow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T&amp;H Cornflower 1">
        <a:dk1>
          <a:srgbClr val="5987C5"/>
        </a:dk1>
        <a:lt1>
          <a:srgbClr val="FFFFFF"/>
        </a:lt1>
        <a:dk2>
          <a:srgbClr val="5987C5"/>
        </a:dk2>
        <a:lt2>
          <a:srgbClr val="FFFFFF"/>
        </a:lt2>
        <a:accent1>
          <a:srgbClr val="5987C5"/>
        </a:accent1>
        <a:accent2>
          <a:srgbClr val="83A5D4"/>
        </a:accent2>
        <a:accent3>
          <a:srgbClr val="FFFFFF"/>
        </a:accent3>
        <a:accent4>
          <a:srgbClr val="4B72A8"/>
        </a:accent4>
        <a:accent5>
          <a:srgbClr val="B5C3DF"/>
        </a:accent5>
        <a:accent6>
          <a:srgbClr val="7695C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9B45838B-E26D-4186-97E0-11F6F2D06079}"/>
    </a:ext>
  </a:extLst>
</a:theme>
</file>

<file path=ppt/theme/theme4.xml><?xml version="1.0" encoding="utf-8"?>
<a:theme xmlns:a="http://schemas.openxmlformats.org/drawingml/2006/main" name="2_T&amp;H Cornflower">
  <a:themeElements>
    <a:clrScheme name="2_T&amp;H Cornflower 1">
      <a:dk1>
        <a:srgbClr val="5987C5"/>
      </a:dk1>
      <a:lt1>
        <a:srgbClr val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FFFFFF"/>
      </a:accent3>
      <a:accent4>
        <a:srgbClr val="4B72A8"/>
      </a:accent4>
      <a:accent5>
        <a:srgbClr val="B5C3DF"/>
      </a:accent5>
      <a:accent6>
        <a:srgbClr val="7695C0"/>
      </a:accent6>
      <a:hlink>
        <a:srgbClr val="0000FF"/>
      </a:hlink>
      <a:folHlink>
        <a:srgbClr val="800080"/>
      </a:folHlink>
    </a:clrScheme>
    <a:fontScheme name="2_T&amp;H Cornflow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T&amp;H Cornflower 1">
        <a:dk1>
          <a:srgbClr val="5987C5"/>
        </a:dk1>
        <a:lt1>
          <a:srgbClr val="FFFFFF"/>
        </a:lt1>
        <a:dk2>
          <a:srgbClr val="5987C5"/>
        </a:dk2>
        <a:lt2>
          <a:srgbClr val="FFFFFF"/>
        </a:lt2>
        <a:accent1>
          <a:srgbClr val="5987C5"/>
        </a:accent1>
        <a:accent2>
          <a:srgbClr val="83A5D4"/>
        </a:accent2>
        <a:accent3>
          <a:srgbClr val="FFFFFF"/>
        </a:accent3>
        <a:accent4>
          <a:srgbClr val="4B72A8"/>
        </a:accent4>
        <a:accent5>
          <a:srgbClr val="B5C3DF"/>
        </a:accent5>
        <a:accent6>
          <a:srgbClr val="7695C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E6C7601B-B20C-4193-98A9-937C80F9E3F6}"/>
    </a:ext>
  </a:extLst>
</a:theme>
</file>

<file path=ppt/theme/theme5.xml><?xml version="1.0" encoding="utf-8"?>
<a:theme xmlns:a="http://schemas.openxmlformats.org/drawingml/2006/main" name="1_HMT powerpoint presentation">
  <a:themeElements>
    <a:clrScheme name="">
      <a:dk1>
        <a:srgbClr val="000000"/>
      </a:dk1>
      <a:lt1>
        <a:srgbClr val="FFFFFF"/>
      </a:lt1>
      <a:dk2>
        <a:srgbClr val="C41200"/>
      </a:dk2>
      <a:lt2>
        <a:srgbClr val="333333"/>
      </a:lt2>
      <a:accent1>
        <a:srgbClr val="C41200"/>
      </a:accent1>
      <a:accent2>
        <a:srgbClr val="262D4C"/>
      </a:accent2>
      <a:accent3>
        <a:srgbClr val="FFFFFF"/>
      </a:accent3>
      <a:accent4>
        <a:srgbClr val="000000"/>
      </a:accent4>
      <a:accent5>
        <a:srgbClr val="DEAAAA"/>
      </a:accent5>
      <a:accent6>
        <a:srgbClr val="212844"/>
      </a:accent6>
      <a:hlink>
        <a:srgbClr val="598BBD"/>
      </a:hlink>
      <a:folHlink>
        <a:srgbClr val="DDDDDD"/>
      </a:folHlink>
    </a:clrScheme>
    <a:fontScheme name="1_HMT powerpoint pre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HMT powerpoint presentation 1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MT powerpoint presentation 2">
        <a:dk1>
          <a:srgbClr val="000000"/>
        </a:dk1>
        <a:lt1>
          <a:srgbClr val="FFFFFF"/>
        </a:lt1>
        <a:dk2>
          <a:srgbClr val="C40012"/>
        </a:dk2>
        <a:lt2>
          <a:srgbClr val="333333"/>
        </a:lt2>
        <a:accent1>
          <a:srgbClr val="C40012"/>
        </a:accent1>
        <a:accent2>
          <a:srgbClr val="262D4C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MT powerpoint presentation 3">
        <a:dk1>
          <a:srgbClr val="000000"/>
        </a:dk1>
        <a:lt1>
          <a:srgbClr val="FFFFFF"/>
        </a:lt1>
        <a:dk2>
          <a:srgbClr val="C40012"/>
        </a:dk2>
        <a:lt2>
          <a:srgbClr val="333333"/>
        </a:lt2>
        <a:accent1>
          <a:srgbClr val="C40012"/>
        </a:accent1>
        <a:accent2>
          <a:srgbClr val="262D4C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212844"/>
        </a:accent6>
        <a:hlink>
          <a:srgbClr val="598BB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MT powerpoint presentation 4">
        <a:dk1>
          <a:srgbClr val="000000"/>
        </a:dk1>
        <a:lt1>
          <a:srgbClr val="FFFFFF"/>
        </a:lt1>
        <a:dk2>
          <a:srgbClr val="C40012"/>
        </a:dk2>
        <a:lt2>
          <a:srgbClr val="333333"/>
        </a:lt2>
        <a:accent1>
          <a:srgbClr val="C40012"/>
        </a:accent1>
        <a:accent2>
          <a:srgbClr val="262D4C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212844"/>
        </a:accent6>
        <a:hlink>
          <a:srgbClr val="598BB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AE692DC8-8112-403D-ABA7-48AE9CE3D051}"/>
    </a:ext>
  </a:extLst>
</a:theme>
</file>

<file path=ppt/theme/theme6.xml><?xml version="1.0" encoding="utf-8"?>
<a:theme xmlns:a="http://schemas.openxmlformats.org/drawingml/2006/main" name="Logo cover page">
  <a:themeElements>
    <a:clrScheme name="Logo cover pag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ogo cover pa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ogo cover pag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AE819B61-20DE-4B74-8B12-A25808F382C2}"/>
    </a:ext>
  </a:extLst>
</a:theme>
</file>

<file path=ppt/theme/theme7.xml><?xml version="1.0" encoding="utf-8"?>
<a:theme xmlns:a="http://schemas.openxmlformats.org/drawingml/2006/main" name="Text slide">
  <a:themeElements>
    <a:clrScheme name="Text slide 1">
      <a:dk1>
        <a:srgbClr val="2E008B"/>
      </a:dk1>
      <a:lt1>
        <a:srgbClr val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FFFFFF"/>
      </a:accent3>
      <a:accent4>
        <a:srgbClr val="260076"/>
      </a:accent4>
      <a:accent5>
        <a:srgbClr val="AAD7F4"/>
      </a:accent5>
      <a:accent6>
        <a:srgbClr val="97989A"/>
      </a:accent6>
      <a:hlink>
        <a:srgbClr val="FFFFFF"/>
      </a:hlink>
      <a:folHlink>
        <a:srgbClr val="FFFFFF"/>
      </a:folHlink>
    </a:clrScheme>
    <a:fontScheme name="Text sli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 slide 1">
        <a:dk1>
          <a:srgbClr val="2E008B"/>
        </a:dk1>
        <a:lt1>
          <a:srgbClr val="FFFFFF"/>
        </a:lt1>
        <a:dk2>
          <a:srgbClr val="2E008B"/>
        </a:dk2>
        <a:lt2>
          <a:srgbClr val="EC008C"/>
        </a:lt2>
        <a:accent1>
          <a:srgbClr val="00B6ED"/>
        </a:accent1>
        <a:accent2>
          <a:srgbClr val="A7A8AA"/>
        </a:accent2>
        <a:accent3>
          <a:srgbClr val="FFFFFF"/>
        </a:accent3>
        <a:accent4>
          <a:srgbClr val="260076"/>
        </a:accent4>
        <a:accent5>
          <a:srgbClr val="AAD7F4"/>
        </a:accent5>
        <a:accent6>
          <a:srgbClr val="97989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DBA4D86C-C5DB-4CDF-8681-9A90EF55FA14}"/>
    </a:ext>
  </a:extLst>
</a:theme>
</file>

<file path=ppt/theme/theme8.xml><?xml version="1.0" encoding="utf-8"?>
<a:theme xmlns:a="http://schemas.openxmlformats.org/drawingml/2006/main" name="4_Default Design">
  <a:themeElements>
    <a:clrScheme name="Custom 9">
      <a:dk1>
        <a:srgbClr val="2C2E2E"/>
      </a:dk1>
      <a:lt1>
        <a:srgbClr val="FFFFFF"/>
      </a:lt1>
      <a:dk2>
        <a:srgbClr val="E6364D"/>
      </a:dk2>
      <a:lt2>
        <a:srgbClr val="FDFAD2"/>
      </a:lt2>
      <a:accent1>
        <a:srgbClr val="BBE0E3"/>
      </a:accent1>
      <a:accent2>
        <a:srgbClr val="00B3E4"/>
      </a:accent2>
      <a:accent3>
        <a:srgbClr val="FCEE47"/>
      </a:accent3>
      <a:accent4>
        <a:srgbClr val="FBD9D3"/>
      </a:accent4>
      <a:accent5>
        <a:srgbClr val="F3755B"/>
      </a:accent5>
      <a:accent6>
        <a:srgbClr val="72C7F0"/>
      </a:accent6>
      <a:hlink>
        <a:srgbClr val="E6364D"/>
      </a:hlink>
      <a:folHlink>
        <a:srgbClr val="62616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95350" marR="0" indent="-8953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95350" marR="0" indent="-8953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200" dirty="0" smtClean="0">
            <a:solidFill>
              <a:schemeClr val="accent6"/>
            </a:solidFill>
            <a:latin typeface="Lato Light" charset="0"/>
            <a:ea typeface="Lato Light" charset="0"/>
            <a:cs typeface="Lato Light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E04DE3FD-50CC-4AD2-AFD7-18A58C17F41F}"/>
    </a:ext>
  </a:extLst>
</a:theme>
</file>

<file path=ppt/theme/theme9.xml><?xml version="1.0" encoding="utf-8"?>
<a:theme xmlns:a="http://schemas.openxmlformats.org/drawingml/2006/main" name="ICAEW_Powerpoint Template">
  <a:themeElements>
    <a:clrScheme name="ICAEW presentation 3">
      <a:dk1>
        <a:srgbClr val="000000"/>
      </a:dk1>
      <a:lt1>
        <a:srgbClr val="FFFFFF"/>
      </a:lt1>
      <a:dk2>
        <a:srgbClr val="CC0000"/>
      </a:dk2>
      <a:lt2>
        <a:srgbClr val="999999"/>
      </a:lt2>
      <a:accent1>
        <a:srgbClr val="CC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E2AAAA"/>
      </a:accent5>
      <a:accent6>
        <a:srgbClr val="AEAEAE"/>
      </a:accent6>
      <a:hlink>
        <a:srgbClr val="660000"/>
      </a:hlink>
      <a:folHlink>
        <a:srgbClr val="006A8D"/>
      </a:folHlink>
    </a:clrScheme>
    <a:fontScheme name="ICAEW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2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ICAEW presentation 1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CC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C8C8C8"/>
        </a:accent6>
        <a:hlink>
          <a:srgbClr val="66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AEW presentation 2">
        <a:dk1>
          <a:srgbClr val="000000"/>
        </a:dk1>
        <a:lt1>
          <a:srgbClr val="FFFFFF"/>
        </a:lt1>
        <a:dk2>
          <a:srgbClr val="CC0000"/>
        </a:dk2>
        <a:lt2>
          <a:srgbClr val="999999"/>
        </a:lt2>
        <a:accent1>
          <a:srgbClr val="CC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AEAEAE"/>
        </a:accent6>
        <a:hlink>
          <a:srgbClr val="660000"/>
        </a:hlink>
        <a:folHlink>
          <a:srgbClr val="007C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AEW presentation 3">
        <a:dk1>
          <a:srgbClr val="000000"/>
        </a:dk1>
        <a:lt1>
          <a:srgbClr val="FFFFFF"/>
        </a:lt1>
        <a:dk2>
          <a:srgbClr val="CC0000"/>
        </a:dk2>
        <a:lt2>
          <a:srgbClr val="999999"/>
        </a:lt2>
        <a:accent1>
          <a:srgbClr val="CC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AEAEAE"/>
        </a:accent6>
        <a:hlink>
          <a:srgbClr val="660000"/>
        </a:hlink>
        <a:folHlink>
          <a:srgbClr val="006A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EF69767-320B-44C2-B456-D563E7A8150E}" vid="{1C6580F5-ABDB-4E06-BB60-CD534CDAF0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CTG Presentation</Template>
  <TotalTime>1061</TotalTime>
  <Words>1213</Words>
  <Application>Microsoft Office PowerPoint</Application>
  <PresentationFormat>On-screen Show (4:3)</PresentationFormat>
  <Paragraphs>150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Arial</vt:lpstr>
      <vt:lpstr>Arial Black</vt:lpstr>
      <vt:lpstr>Calibri</vt:lpstr>
      <vt:lpstr>Lato</vt:lpstr>
      <vt:lpstr>Lato Light</vt:lpstr>
      <vt:lpstr>Times</vt:lpstr>
      <vt:lpstr>Wingdings</vt:lpstr>
      <vt:lpstr>4_Custom Design</vt:lpstr>
      <vt:lpstr>T&amp;H Cornflower</vt:lpstr>
      <vt:lpstr>1_T&amp;H Cornflower</vt:lpstr>
      <vt:lpstr>2_T&amp;H Cornflower</vt:lpstr>
      <vt:lpstr>1_HMT powerpoint presentation</vt:lpstr>
      <vt:lpstr>Logo cover page</vt:lpstr>
      <vt:lpstr>Text slide</vt:lpstr>
      <vt:lpstr>4_Default Design</vt:lpstr>
      <vt:lpstr>ICAEW_Powerpoint Template</vt:lpstr>
      <vt:lpstr>No_Logo_Standard</vt:lpstr>
      <vt:lpstr>EY PowerPoint Onscreen</vt:lpstr>
      <vt:lpstr>Document</vt:lpstr>
      <vt:lpstr>PowerPoint Presentation</vt:lpstr>
      <vt:lpstr>Charity Tax Group</vt:lpstr>
      <vt:lpstr>Charity Tax Group</vt:lpstr>
      <vt:lpstr>PowerPoint Presentation</vt:lpstr>
      <vt:lpstr>VAT and Brexit</vt:lpstr>
      <vt:lpstr>European Commission VAT review</vt:lpstr>
      <vt:lpstr>Office of Tax Simplification VAT review</vt:lpstr>
      <vt:lpstr>Office of Tax Simplification VAT review</vt:lpstr>
      <vt:lpstr>PowerPoint Presentation</vt:lpstr>
      <vt:lpstr>CTG’s work on VAT</vt:lpstr>
      <vt:lpstr>VAT cases</vt:lpstr>
      <vt:lpstr>Other VAT updates</vt:lpstr>
      <vt:lpstr>PowerPoint Presentation</vt:lpstr>
      <vt:lpstr>Gift Aid and online fundraising</vt:lpstr>
      <vt:lpstr>Gift Aid and online fundraising</vt:lpstr>
      <vt:lpstr>Other Gift Aid policy developments</vt:lpstr>
      <vt:lpstr>PowerPoint Presentation</vt:lpstr>
      <vt:lpstr>Business rates – England </vt:lpstr>
      <vt:lpstr>PowerPoint Presentation</vt:lpstr>
      <vt:lpstr>Making Tax Digital (MTD)</vt:lpstr>
      <vt:lpstr>Other tax issues</vt:lpstr>
      <vt:lpstr>Other tax issues</vt:lpstr>
      <vt:lpstr>Tax changes for 2017-18</vt:lpstr>
      <vt:lpstr>Charity Tax Group</vt:lpstr>
      <vt:lpstr>PowerPoint Presentation</vt:lpstr>
    </vt:vector>
  </TitlesOfParts>
  <Company>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Kenchington</dc:creator>
  <cp:lastModifiedBy>Nick Kenchington</cp:lastModifiedBy>
  <cp:revision>78</cp:revision>
  <cp:lastPrinted>2017-05-03T14:43:37Z</cp:lastPrinted>
  <dcterms:created xsi:type="dcterms:W3CDTF">2017-03-16T17:10:38Z</dcterms:created>
  <dcterms:modified xsi:type="dcterms:W3CDTF">2017-05-03T15:02:29Z</dcterms:modified>
</cp:coreProperties>
</file>