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3"/>
  </p:notesMasterIdLst>
  <p:sldIdLst>
    <p:sldId id="256" r:id="rId3"/>
    <p:sldId id="257" r:id="rId4"/>
    <p:sldId id="258" r:id="rId5"/>
    <p:sldId id="277" r:id="rId6"/>
    <p:sldId id="280" r:id="rId7"/>
    <p:sldId id="279" r:id="rId8"/>
    <p:sldId id="272" r:id="rId9"/>
    <p:sldId id="276" r:id="rId10"/>
    <p:sldId id="275" r:id="rId11"/>
    <p:sldId id="283" r:id="rId12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Poppins" panose="020B0604020202020204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  <p:embeddedFont>
      <p:font typeface="Roboto Light" panose="02000000000000000000" pitchFamily="2" charset="0"/>
      <p:regular r:id="rId26"/>
      <p:bold r:id="rId27"/>
      <p:italic r:id="rId28"/>
      <p:boldItalic r:id="rId29"/>
    </p:embeddedFont>
    <p:embeddedFont>
      <p:font typeface="Source Sans Pro Light" panose="020B0403030403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2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A42183-FC8C-1933-3B2A-129D0C45F9BF}" v="3" dt="2021-05-21T11:59:01.713"/>
    <p1510:client id="{1281E55A-949C-272A-0860-67B0070807EB}" v="453" dt="2021-05-25T12:26:10.236"/>
    <p1510:client id="{28A9A634-162D-67F7-74C7-95B1D36CAC15}" v="181" dt="2021-05-26T15:51:20.295"/>
    <p1510:client id="{2EE589C5-8151-6598-DEF2-2A67EE5ACF2D}" v="199" dt="2021-05-25T09:23:59.223"/>
    <p1510:client id="{46C8FEF5-7547-EDB5-A816-C6416D720604}" v="92" dt="2021-05-25T13:56:35.985"/>
    <p1510:client id="{7F88BFC7-328B-63AC-2677-2FBE5EE9B461}" v="812" dt="2021-05-25T13:47:35.708"/>
    <p1510:client id="{80C6829A-1173-8994-0BB6-B58CD38E2A42}" v="29" dt="2021-05-24T14:42:55.992"/>
    <p1510:client id="{AB092AB3-AD21-ED42-BFA9-EB99A5C2698D}" v="65" dt="2021-05-25T14:58:46.125"/>
    <p1510:client id="{ABC4CFE3-A5AA-4514-A461-3B39361957FB}" v="16" dt="2021-05-25T12:11:50.494"/>
    <p1510:client id="{B435169E-C0D0-10F5-4FE5-6B94B2BC10A2}" v="11" dt="2021-05-26T15:40:43.654"/>
    <p1510:client id="{B70DEEE5-A94E-5F40-0B64-667786560804}" v="5" dt="2021-05-21T12:18:16.302"/>
    <p1510:client id="{D773B2DD-F982-D859-7048-C720836C0687}" v="4" dt="2021-05-24T12:16:33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b43326dd3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b43326dd3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b43326d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b43326d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The problem hasn't gone away.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£197 million missed Gift Aid on Direct Debits.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b43326dd3_0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b43326dd3_0_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b43326dd3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b43326dd3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03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b43326dd3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b43326dd3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4861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b43326dd3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b43326dd3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8080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63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 Medium"/>
              <a:buNone/>
              <a:defRPr sz="2400" b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311700" y="2565175"/>
            <a:ext cx="8520600" cy="10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 Light"/>
              <a:buNone/>
              <a:defRPr sz="18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467658" y="47276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311700" y="19960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8467658" y="47276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467658" y="47276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467658" y="47276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8467658" y="47276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4387500" cy="45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311700" y="1256925"/>
            <a:ext cx="53493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ldNum" idx="12"/>
          </p:nvPr>
        </p:nvSpPr>
        <p:spPr>
          <a:xfrm>
            <a:off x="8467658" y="47276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sldNum" idx="12"/>
          </p:nvPr>
        </p:nvSpPr>
        <p:spPr>
          <a:xfrm>
            <a:off x="8467658" y="47276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265500" y="94570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ubTitle" idx="1"/>
          </p:nvPr>
        </p:nvSpPr>
        <p:spPr>
          <a:xfrm>
            <a:off x="265500" y="251560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ldNum" idx="12"/>
          </p:nvPr>
        </p:nvSpPr>
        <p:spPr>
          <a:xfrm>
            <a:off x="8467658" y="47276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sldNum" idx="12"/>
          </p:nvPr>
        </p:nvSpPr>
        <p:spPr>
          <a:xfrm>
            <a:off x="8467658" y="47276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292100" algn="ctr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algn="ctr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algn="ctr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algn="ctr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algn="ctr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algn="ctr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algn="ctr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algn="ctr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sldNum" idx="12"/>
          </p:nvPr>
        </p:nvSpPr>
        <p:spPr>
          <a:xfrm>
            <a:off x="8467658" y="47276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sldNum" idx="12"/>
          </p:nvPr>
        </p:nvSpPr>
        <p:spPr>
          <a:xfrm>
            <a:off x="8467658" y="47276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8CA50-AF68-493A-8F61-A331B95E8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71475"/>
            <a:ext cx="8229600" cy="742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Type Slide Headline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7E7228-7384-42EB-9135-D8E5CDAE8A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7D146-2FFD-4132-9E5A-DD5649C94A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A121E5-46D7-4569-BC8C-A0A4B9CB2B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7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oboto"/>
              <a:buChar char="○"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oboto"/>
              <a:buChar char="■"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oboto"/>
              <a:buChar char="●"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oboto"/>
              <a:buChar char="○"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oboto"/>
              <a:buChar char="■"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oboto"/>
              <a:buChar char="●"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oboto"/>
              <a:buChar char="○"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000"/>
              <a:buFont typeface="Roboto"/>
              <a:buChar char="■"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67658" y="47276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Google Shape;54;p13"/>
          <p:cNvSpPr txBox="1"/>
          <p:nvPr/>
        </p:nvSpPr>
        <p:spPr>
          <a:xfrm>
            <a:off x="962900" y="4787550"/>
            <a:ext cx="3129000" cy="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rPr>
              <a:t>© Copyright 2021. Streeva - All Rights Reserved</a:t>
            </a:r>
            <a:endParaRPr sz="700">
              <a:solidFill>
                <a:srgbClr val="CCCCCC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85700" y="4839026"/>
            <a:ext cx="683575" cy="1708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www.gov.uk/government/uploads/system/uploads/attachment_data/file/690609/HMRC_Report_482__GiftAid_Research_Report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5"/>
          <p:cNvPicPr preferRelativeResize="0"/>
          <p:nvPr/>
        </p:nvPicPr>
        <p:blipFill rotWithShape="1">
          <a:blip r:embed="rId3">
            <a:alphaModFix/>
          </a:blip>
          <a:srcRect t="1912"/>
          <a:stretch/>
        </p:blipFill>
        <p:spPr>
          <a:xfrm>
            <a:off x="4305025" y="0"/>
            <a:ext cx="4838975" cy="473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5"/>
          <p:cNvPicPr preferRelativeResize="0"/>
          <p:nvPr/>
        </p:nvPicPr>
        <p:blipFill rotWithShape="1">
          <a:blip r:embed="rId4">
            <a:alphaModFix/>
          </a:blip>
          <a:srcRect l="8917" t="11948"/>
          <a:stretch/>
        </p:blipFill>
        <p:spPr>
          <a:xfrm rot="3">
            <a:off x="0" y="2"/>
            <a:ext cx="5557300" cy="466877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5"/>
          <p:cNvSpPr txBox="1"/>
          <p:nvPr/>
        </p:nvSpPr>
        <p:spPr>
          <a:xfrm>
            <a:off x="631661" y="2867601"/>
            <a:ext cx="2487791" cy="17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GB" sz="1200">
                <a:solidFill>
                  <a:srgbClr val="002D43"/>
                </a:solidFill>
                <a:latin typeface="Open sans"/>
                <a:ea typeface="Roboto"/>
                <a:cs typeface="Roboto"/>
                <a:sym typeface="Roboto"/>
              </a:rPr>
              <a:t>It's estimated, over £1.5 million in Gift Aid missed every day!</a:t>
            </a:r>
            <a:endParaRPr lang="en-US" sz="1200">
              <a:solidFill>
                <a:srgbClr val="002D43"/>
              </a:solidFill>
              <a:latin typeface="Open sans"/>
              <a:ea typeface="Roboto"/>
              <a:cs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2D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700" b="1">
              <a:solidFill>
                <a:srgbClr val="002D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" name="Google Shape;104;p25"/>
          <p:cNvSpPr txBox="1"/>
          <p:nvPr/>
        </p:nvSpPr>
        <p:spPr>
          <a:xfrm>
            <a:off x="631403" y="1532236"/>
            <a:ext cx="3644924" cy="125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400" b="1">
                <a:solidFill>
                  <a:srgbClr val="002D43"/>
                </a:solidFill>
                <a:latin typeface="Poppins"/>
                <a:ea typeface="Roboto"/>
                <a:cs typeface="Roboto"/>
                <a:sym typeface="Roboto"/>
              </a:rPr>
              <a:t>Together we can help charities all across the UK claim Gift Aid more easily</a:t>
            </a:r>
            <a:endParaRPr lang="en-US" sz="1200">
              <a:solidFill>
                <a:srgbClr val="002D43"/>
              </a:solidFill>
              <a:latin typeface="Poppins"/>
              <a:ea typeface="Roboto"/>
              <a:cs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55387-B2E1-489F-8B9A-4B175763F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1475"/>
            <a:ext cx="8229600" cy="4260909"/>
          </a:xfrm>
        </p:spPr>
        <p:txBody>
          <a:bodyPr/>
          <a:lstStyle/>
          <a:p>
            <a:r>
              <a:rPr lang="en-GB"/>
              <a:t>Thank you, any questions?</a:t>
            </a: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F114C8-825F-4AF7-BBAB-81F94D720F4F}"/>
              </a:ext>
            </a:extLst>
          </p:cNvPr>
          <p:cNvSpPr txBox="1"/>
          <p:nvPr/>
        </p:nvSpPr>
        <p:spPr>
          <a:xfrm>
            <a:off x="3200400" y="2343150"/>
            <a:ext cx="274319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827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" y="0"/>
            <a:ext cx="91422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6"/>
          <p:cNvSpPr txBox="1">
            <a:spLocks noGrp="1"/>
          </p:cNvSpPr>
          <p:nvPr>
            <p:ph type="ctrTitle"/>
          </p:nvPr>
        </p:nvSpPr>
        <p:spPr>
          <a:xfrm>
            <a:off x="6395275" y="1510325"/>
            <a:ext cx="2054700" cy="11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-GB" sz="2000" b="1">
                <a:solidFill>
                  <a:srgbClr val="002D43"/>
                </a:solidFill>
                <a:latin typeface="Poppins"/>
              </a:rPr>
              <a:t>£197m</a:t>
            </a:r>
            <a:br>
              <a:rPr lang="en-GB" sz="1000">
                <a:solidFill>
                  <a:srgbClr val="002D43"/>
                </a:solidFill>
              </a:rPr>
            </a:br>
            <a:r>
              <a:rPr lang="en-GB" sz="1000" b="0">
                <a:solidFill>
                  <a:srgbClr val="002D43"/>
                </a:solidFill>
                <a:latin typeface="Open Sans"/>
              </a:rPr>
              <a:t>Direct Debits</a:t>
            </a:r>
            <a:endParaRPr lang="en-GB" sz="1800">
              <a:latin typeface="Open Sans"/>
            </a:endParaRPr>
          </a:p>
        </p:txBody>
      </p:sp>
      <p:sp>
        <p:nvSpPr>
          <p:cNvPr id="111" name="Google Shape;111;p26"/>
          <p:cNvSpPr txBox="1">
            <a:spLocks noGrp="1"/>
          </p:cNvSpPr>
          <p:nvPr>
            <p:ph type="ctrTitle"/>
          </p:nvPr>
        </p:nvSpPr>
        <p:spPr>
          <a:xfrm>
            <a:off x="1245100" y="727675"/>
            <a:ext cx="2054700" cy="7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-GB" sz="2000" b="1">
                <a:solidFill>
                  <a:srgbClr val="FFFFFF"/>
                </a:solidFill>
                <a:latin typeface="Poppins"/>
              </a:rPr>
              <a:t>£88m</a:t>
            </a:r>
            <a:br>
              <a:rPr lang="en-GB" sz="2000" b="1">
                <a:solidFill>
                  <a:srgbClr val="FFFFFF"/>
                </a:solidFill>
                <a:latin typeface="Poppins"/>
              </a:rPr>
            </a:br>
            <a:r>
              <a:rPr lang="en-GB" sz="1000">
                <a:solidFill>
                  <a:srgbClr val="FFFFFF"/>
                </a:solidFill>
                <a:latin typeface="Open Sans"/>
              </a:rPr>
              <a:t>Tins &amp; Buckets</a:t>
            </a:r>
            <a:endParaRPr lang="en-GB" sz="1000">
              <a:latin typeface="Open Sans"/>
            </a:endParaRPr>
          </a:p>
          <a:p>
            <a:endParaRPr lang="en-GB" sz="2000" b="1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112" name="Google Shape;112;p26"/>
          <p:cNvSpPr txBox="1">
            <a:spLocks noGrp="1"/>
          </p:cNvSpPr>
          <p:nvPr>
            <p:ph type="ctrTitle"/>
          </p:nvPr>
        </p:nvSpPr>
        <p:spPr>
          <a:xfrm>
            <a:off x="5205600" y="4029575"/>
            <a:ext cx="2054700" cy="11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-GB" sz="2000" b="1">
                <a:solidFill>
                  <a:srgbClr val="FFFFFF"/>
                </a:solidFill>
                <a:latin typeface="Poppins"/>
              </a:rPr>
              <a:t>£96m</a:t>
            </a:r>
            <a:br>
              <a:rPr lang="en-GB" sz="2000" b="1">
                <a:solidFill>
                  <a:srgbClr val="FFFFFF"/>
                </a:solidFill>
                <a:latin typeface="Poppins"/>
              </a:rPr>
            </a:br>
            <a:r>
              <a:rPr lang="en-GB" sz="1000">
                <a:solidFill>
                  <a:srgbClr val="FFFFFF"/>
                </a:solidFill>
                <a:latin typeface="Open Sans"/>
              </a:rPr>
              <a:t>Cash collection</a:t>
            </a:r>
            <a:br>
              <a:rPr lang="en-GB" sz="1400">
                <a:latin typeface="Open Sans"/>
              </a:rPr>
            </a:br>
            <a:br>
              <a:rPr lang="en-GB" sz="2000" b="1">
                <a:latin typeface="Poppins"/>
              </a:rPr>
            </a:br>
            <a:endParaRPr lang="en-US" sz="2000" b="1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113" name="Google Shape;113;p26"/>
          <p:cNvSpPr txBox="1">
            <a:spLocks noGrp="1"/>
          </p:cNvSpPr>
          <p:nvPr>
            <p:ph type="ctrTitle"/>
          </p:nvPr>
        </p:nvSpPr>
        <p:spPr>
          <a:xfrm>
            <a:off x="2979300" y="4189675"/>
            <a:ext cx="2388600" cy="11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-GB" sz="2000" b="1">
                <a:solidFill>
                  <a:srgbClr val="FFFFFF"/>
                </a:solidFill>
                <a:latin typeface="Poppins"/>
              </a:rPr>
              <a:t>£75m</a:t>
            </a:r>
            <a:br>
              <a:rPr lang="en-GB" sz="2000" b="1">
                <a:solidFill>
                  <a:srgbClr val="FFFFFF"/>
                </a:solidFill>
                <a:latin typeface="Poppins"/>
              </a:rPr>
            </a:br>
            <a:r>
              <a:rPr lang="en-GB" sz="1000">
                <a:solidFill>
                  <a:srgbClr val="FFFFFF"/>
                </a:solidFill>
                <a:latin typeface="Open Sans"/>
              </a:rPr>
              <a:t>Envelope / Cheque</a:t>
            </a:r>
            <a:endParaRPr lang="en-US" sz="1000" b="1">
              <a:solidFill>
                <a:srgbClr val="FFFFFF"/>
              </a:solidFill>
              <a:latin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>
              <a:solidFill>
                <a:srgbClr val="FFFFFF"/>
              </a:solidFill>
            </a:endParaRPr>
          </a:p>
        </p:txBody>
      </p:sp>
      <p:sp>
        <p:nvSpPr>
          <p:cNvPr id="114" name="Google Shape;114;p26"/>
          <p:cNvSpPr txBox="1">
            <a:spLocks noGrp="1"/>
          </p:cNvSpPr>
          <p:nvPr>
            <p:ph type="ctrTitle"/>
          </p:nvPr>
        </p:nvSpPr>
        <p:spPr>
          <a:xfrm>
            <a:off x="1764650" y="4106350"/>
            <a:ext cx="2054700" cy="11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-GB" sz="1800" b="1">
                <a:solidFill>
                  <a:srgbClr val="002D43"/>
                </a:solidFill>
                <a:latin typeface="Poppins"/>
              </a:rPr>
              <a:t>£42m</a:t>
            </a:r>
            <a:br>
              <a:rPr lang="en-GB" sz="1800" b="1">
                <a:solidFill>
                  <a:srgbClr val="002D43"/>
                </a:solidFill>
                <a:latin typeface="Poppins"/>
              </a:rPr>
            </a:br>
            <a:r>
              <a:rPr lang="en-GB" sz="1000">
                <a:solidFill>
                  <a:srgbClr val="002D43"/>
                </a:solidFill>
                <a:latin typeface="Open Sans"/>
              </a:rPr>
              <a:t>Sponsorship</a:t>
            </a:r>
            <a:endParaRPr lang="en-GB" sz="1000">
              <a:latin typeface="Open Sans"/>
            </a:endParaRPr>
          </a:p>
          <a:p>
            <a:endParaRPr lang="en-GB" sz="1800" b="1">
              <a:latin typeface="Poppins"/>
            </a:endParaRPr>
          </a:p>
        </p:txBody>
      </p:sp>
      <p:sp>
        <p:nvSpPr>
          <p:cNvPr id="115" name="Google Shape;115;p26"/>
          <p:cNvSpPr txBox="1">
            <a:spLocks noGrp="1"/>
          </p:cNvSpPr>
          <p:nvPr>
            <p:ph type="ctrTitle"/>
          </p:nvPr>
        </p:nvSpPr>
        <p:spPr>
          <a:xfrm>
            <a:off x="523825" y="3775963"/>
            <a:ext cx="1637982" cy="11834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-GB" sz="2000" b="1">
                <a:solidFill>
                  <a:srgbClr val="FFFFFF"/>
                </a:solidFill>
                <a:latin typeface="Poppins"/>
              </a:rPr>
              <a:t>£24m</a:t>
            </a:r>
            <a:br>
              <a:rPr lang="en-GB" sz="2000" b="1">
                <a:solidFill>
                  <a:srgbClr val="FFFFFF"/>
                </a:solidFill>
                <a:latin typeface="Poppins"/>
              </a:rPr>
            </a:br>
            <a:r>
              <a:rPr lang="en-GB" sz="1000">
                <a:solidFill>
                  <a:srgbClr val="FFFFFF"/>
                </a:solidFill>
                <a:latin typeface="Open Sans"/>
              </a:rPr>
              <a:t>Online Sponsorship</a:t>
            </a:r>
            <a:endParaRPr lang="en-GB" sz="1000">
              <a:latin typeface="Open Sans"/>
            </a:endParaRPr>
          </a:p>
          <a:p>
            <a:endParaRPr lang="en-GB" sz="2000" b="1">
              <a:latin typeface="Poppins"/>
            </a:endParaRPr>
          </a:p>
        </p:txBody>
      </p:sp>
      <p:sp>
        <p:nvSpPr>
          <p:cNvPr id="116" name="Google Shape;116;p26"/>
          <p:cNvSpPr txBox="1">
            <a:spLocks noGrp="1"/>
          </p:cNvSpPr>
          <p:nvPr>
            <p:ph type="ctrTitle"/>
          </p:nvPr>
        </p:nvSpPr>
        <p:spPr>
          <a:xfrm>
            <a:off x="110225" y="2830607"/>
            <a:ext cx="20547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-GB" sz="2000" b="1">
                <a:solidFill>
                  <a:srgbClr val="002D43"/>
                </a:solidFill>
                <a:latin typeface="Poppins"/>
              </a:rPr>
              <a:t>£21m</a:t>
            </a:r>
            <a:br>
              <a:rPr lang="en-GB" sz="2000" b="1">
                <a:solidFill>
                  <a:srgbClr val="002D43"/>
                </a:solidFill>
                <a:latin typeface="Poppins"/>
              </a:rPr>
            </a:br>
            <a:r>
              <a:rPr lang="en-GB" sz="1000">
                <a:solidFill>
                  <a:srgbClr val="002D43"/>
                </a:solidFill>
                <a:latin typeface="Open Sans"/>
              </a:rPr>
              <a:t>Charity websites</a:t>
            </a:r>
            <a:endParaRPr lang="en-GB" sz="1000">
              <a:latin typeface="Open Sans"/>
            </a:endParaRPr>
          </a:p>
          <a:p>
            <a:endParaRPr lang="en-GB" sz="2000" b="1">
              <a:latin typeface="Poppins"/>
            </a:endParaRPr>
          </a:p>
        </p:txBody>
      </p:sp>
      <p:sp>
        <p:nvSpPr>
          <p:cNvPr id="117" name="Google Shape;117;p26"/>
          <p:cNvSpPr txBox="1">
            <a:spLocks noGrp="1"/>
          </p:cNvSpPr>
          <p:nvPr>
            <p:ph type="ctrTitle"/>
          </p:nvPr>
        </p:nvSpPr>
        <p:spPr>
          <a:xfrm>
            <a:off x="317850" y="1885244"/>
            <a:ext cx="20547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-GB" sz="2000" b="1">
                <a:solidFill>
                  <a:srgbClr val="002D43"/>
                </a:solidFill>
                <a:latin typeface="Poppins"/>
              </a:rPr>
              <a:t>£12m</a:t>
            </a:r>
            <a:br>
              <a:rPr lang="en-GB" sz="2000" b="1">
                <a:solidFill>
                  <a:srgbClr val="002D43"/>
                </a:solidFill>
                <a:latin typeface="Poppins"/>
              </a:rPr>
            </a:br>
            <a:r>
              <a:rPr lang="en-GB" sz="1000">
                <a:solidFill>
                  <a:srgbClr val="002D43"/>
                </a:solidFill>
                <a:latin typeface="Open Sans"/>
              </a:rPr>
              <a:t>SMS</a:t>
            </a:r>
            <a:endParaRPr lang="en-US" sz="1000" b="1">
              <a:solidFill>
                <a:srgbClr val="002D43"/>
              </a:solidFill>
              <a:latin typeface="Open Sans"/>
            </a:endParaRPr>
          </a:p>
        </p:txBody>
      </p:sp>
      <p:sp>
        <p:nvSpPr>
          <p:cNvPr id="118" name="Google Shape;118;p26"/>
          <p:cNvSpPr txBox="1">
            <a:spLocks noGrp="1"/>
          </p:cNvSpPr>
          <p:nvPr>
            <p:ph type="ctrTitle"/>
          </p:nvPr>
        </p:nvSpPr>
        <p:spPr>
          <a:xfrm>
            <a:off x="3662694" y="208678"/>
            <a:ext cx="1055100" cy="7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-GB" sz="2000" b="1">
                <a:solidFill>
                  <a:srgbClr val="FFFFFF"/>
                </a:solidFill>
                <a:latin typeface="Poppins"/>
              </a:rPr>
              <a:t>£7m</a:t>
            </a:r>
            <a:br>
              <a:rPr lang="en-GB" sz="2000" b="1">
                <a:solidFill>
                  <a:srgbClr val="FFFFFF"/>
                </a:solidFill>
                <a:latin typeface="Poppins"/>
              </a:rPr>
            </a:br>
            <a:r>
              <a:rPr lang="en-GB" sz="1000">
                <a:solidFill>
                  <a:srgbClr val="FFFFFF"/>
                </a:solidFill>
                <a:latin typeface="Open Sans"/>
              </a:rPr>
              <a:t>Phone / ATM</a:t>
            </a:r>
            <a:endParaRPr lang="en-US" sz="1000" b="1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19" name="Google Shape;119;p26"/>
          <p:cNvSpPr txBox="1">
            <a:spLocks noGrp="1"/>
          </p:cNvSpPr>
          <p:nvPr>
            <p:ph type="ctrTitle"/>
          </p:nvPr>
        </p:nvSpPr>
        <p:spPr>
          <a:xfrm>
            <a:off x="3172949" y="1807574"/>
            <a:ext cx="2798100" cy="16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 b="1">
                <a:solidFill>
                  <a:srgbClr val="002D43"/>
                </a:solidFill>
                <a:latin typeface="Poppins"/>
              </a:rPr>
              <a:t>~£564</a:t>
            </a:r>
            <a:br>
              <a:rPr lang="en-GB" sz="4200" b="1">
                <a:latin typeface="Poppins"/>
              </a:rPr>
            </a:br>
            <a:r>
              <a:rPr lang="en-GB" sz="3400" b="1">
                <a:solidFill>
                  <a:srgbClr val="002D43"/>
                </a:solidFill>
                <a:latin typeface="Poppins"/>
              </a:rPr>
              <a:t>MILLION</a:t>
            </a:r>
            <a:endParaRPr lang="en-US" sz="3400" b="1">
              <a:solidFill>
                <a:srgbClr val="002D43"/>
              </a:solidFill>
              <a:latin typeface="Poppins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 b="1">
                <a:solidFill>
                  <a:srgbClr val="002D43"/>
                </a:solidFill>
                <a:latin typeface="Poppins"/>
              </a:rPr>
              <a:t>MISSED</a:t>
            </a:r>
            <a:br>
              <a:rPr lang="en-GB" sz="3700" b="1">
                <a:latin typeface="Poppins"/>
              </a:rPr>
            </a:br>
            <a:r>
              <a:rPr lang="en-GB" sz="2300" b="1">
                <a:solidFill>
                  <a:srgbClr val="002D43"/>
                </a:solidFill>
                <a:latin typeface="Poppins"/>
              </a:rPr>
              <a:t>EVERY YEAR</a:t>
            </a:r>
            <a:endParaRPr sz="2300" b="1">
              <a:solidFill>
                <a:srgbClr val="002D43"/>
              </a:solidFill>
              <a:latin typeface="Poppins"/>
            </a:endParaRPr>
          </a:p>
        </p:txBody>
      </p:sp>
      <p:sp>
        <p:nvSpPr>
          <p:cNvPr id="120" name="Google Shape;120;p26"/>
          <p:cNvSpPr txBox="1">
            <a:spLocks noGrp="1"/>
          </p:cNvSpPr>
          <p:nvPr>
            <p:ph type="ctrTitle"/>
          </p:nvPr>
        </p:nvSpPr>
        <p:spPr>
          <a:xfrm>
            <a:off x="3726600" y="3365525"/>
            <a:ext cx="1690800" cy="471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u="sng">
                <a:solidFill>
                  <a:schemeClr val="accent1"/>
                </a:solidFill>
                <a:highlight>
                  <a:srgbClr val="FFFFFF"/>
                </a:highlight>
                <a:latin typeface="Roboto Light"/>
                <a:ea typeface="Roboto Light"/>
                <a:cs typeface="Roboto Light"/>
                <a:sym typeface="Roboto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Charitable Giving and Gift Aid research report</a:t>
            </a:r>
            <a:endParaRPr lang="en-GB" sz="800" b="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1" name="Google Shape;121;p26"/>
          <p:cNvSpPr txBox="1"/>
          <p:nvPr/>
        </p:nvSpPr>
        <p:spPr>
          <a:xfrm>
            <a:off x="312625" y="4755650"/>
            <a:ext cx="86166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0" u="none" strike="noStrike" cap="none"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23" name="Google Shape;123;p26"/>
          <p:cNvSpPr/>
          <p:nvPr/>
        </p:nvSpPr>
        <p:spPr>
          <a:xfrm>
            <a:off x="0" y="4783200"/>
            <a:ext cx="2642100" cy="360300"/>
          </a:xfrm>
          <a:prstGeom prst="rect">
            <a:avLst/>
          </a:prstGeom>
          <a:solidFill>
            <a:srgbClr val="0B2D42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Another £180 million claimed in error</a:t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BD6C427A-59E5-4233-9FD6-8233C7E81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207" y="1377206"/>
            <a:ext cx="761586" cy="2614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7"/>
          <p:cNvPicPr preferRelativeResize="0"/>
          <p:nvPr/>
        </p:nvPicPr>
        <p:blipFill rotWithShape="1">
          <a:blip r:embed="rId3">
            <a:alphaModFix/>
          </a:blip>
          <a:srcRect l="-5383" t="-1503" r="-5383" b="-1483"/>
          <a:stretch/>
        </p:blipFill>
        <p:spPr>
          <a:xfrm>
            <a:off x="116939" y="677456"/>
            <a:ext cx="8909995" cy="3935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7"/>
          <p:cNvSpPr txBox="1">
            <a:spLocks noGrp="1"/>
          </p:cNvSpPr>
          <p:nvPr>
            <p:ph type="title"/>
          </p:nvPr>
        </p:nvSpPr>
        <p:spPr>
          <a:xfrm>
            <a:off x="2340988" y="157489"/>
            <a:ext cx="4097400" cy="3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400" err="1"/>
              <a:t>Swiftaid</a:t>
            </a:r>
            <a:r>
              <a:rPr lang="en-GB" sz="1400"/>
              <a:t> - The Gift Aid Network</a:t>
            </a:r>
            <a:endParaRPr lang="en-US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/>
          <p:nvPr/>
        </p:nvSpPr>
        <p:spPr>
          <a:xfrm>
            <a:off x="0" y="0"/>
            <a:ext cx="93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7946C9-F056-4496-BE08-B9B6465AB246}"/>
              </a:ext>
            </a:extLst>
          </p:cNvPr>
          <p:cNvSpPr txBox="1"/>
          <p:nvPr/>
        </p:nvSpPr>
        <p:spPr>
          <a:xfrm>
            <a:off x="1006754" y="2025546"/>
            <a:ext cx="2088622" cy="130893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numCol="1" spcCol="1828800" rtlCol="0" anchor="t">
            <a:noAutofit/>
          </a:bodyPr>
          <a:lstStyle/>
          <a:p>
            <a:pPr>
              <a:spcAft>
                <a:spcPts val="450"/>
              </a:spcAft>
              <a:defRPr/>
            </a:pPr>
            <a:r>
              <a:rPr lang="en-GB" sz="1600">
                <a:solidFill>
                  <a:schemeClr val="tx1"/>
                </a:solidFill>
                <a:latin typeface="Open Sans"/>
                <a:ea typeface="Roboto"/>
                <a:cs typeface="Open Sans"/>
              </a:rPr>
              <a:t>Swiftaid registration included with Gift Aid declaration</a:t>
            </a:r>
            <a:endParaRPr lang="en-GB" sz="1200" b="1">
              <a:solidFill>
                <a:schemeClr val="tx1"/>
              </a:solidFill>
              <a:latin typeface="Open Sans"/>
              <a:ea typeface="Roboto"/>
              <a:cs typeface="Open Sans"/>
            </a:endParaRPr>
          </a:p>
        </p:txBody>
      </p:sp>
      <p:pic>
        <p:nvPicPr>
          <p:cNvPr id="12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168D876-8EF4-4224-98EF-19D0320FD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610" y="332617"/>
            <a:ext cx="3915965" cy="4481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4529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FEE2ADF0-83C6-4C0F-85FF-E9FF7C65A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611" y="332615"/>
            <a:ext cx="3918942" cy="4481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4" name="Google Shape;134;p28"/>
          <p:cNvSpPr txBox="1"/>
          <p:nvPr/>
        </p:nvSpPr>
        <p:spPr>
          <a:xfrm>
            <a:off x="0" y="0"/>
            <a:ext cx="93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DA4DB3-065C-4BB3-9AB9-5E760E5FE012}"/>
              </a:ext>
            </a:extLst>
          </p:cNvPr>
          <p:cNvSpPr txBox="1"/>
          <p:nvPr/>
        </p:nvSpPr>
        <p:spPr>
          <a:xfrm>
            <a:off x="1009860" y="2025546"/>
            <a:ext cx="2290511" cy="130893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numCol="1" spcCol="1828800" rtlCol="0" anchor="t">
            <a:noAutofit/>
          </a:bodyPr>
          <a:lstStyle/>
          <a:p>
            <a:pPr>
              <a:spcAft>
                <a:spcPts val="450"/>
              </a:spcAft>
              <a:defRPr/>
            </a:pPr>
            <a:r>
              <a:rPr lang="en-GB" sz="1600">
                <a:solidFill>
                  <a:schemeClr val="tx1"/>
                </a:solidFill>
                <a:latin typeface="Open sans"/>
                <a:ea typeface="Roboto"/>
                <a:cs typeface="Arial"/>
              </a:rPr>
              <a:t>Simplified</a:t>
            </a:r>
            <a:r>
              <a:rPr lang="en-GB" sz="1600">
                <a:latin typeface="Open sans"/>
                <a:ea typeface="+mn-lt"/>
                <a:cs typeface="+mn-lt"/>
              </a:rPr>
              <a:t> Gift Aid experience for users that are already enrolled with Swiftaid. </a:t>
            </a:r>
          </a:p>
        </p:txBody>
      </p:sp>
    </p:spTree>
    <p:extLst>
      <p:ext uri="{BB962C8B-B14F-4D97-AF65-F5344CB8AC3E}">
        <p14:creationId xmlns:p14="http://schemas.microsoft.com/office/powerpoint/2010/main" val="41834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893BE8-032A-4782-9966-36EFB2BDBC40}"/>
              </a:ext>
            </a:extLst>
          </p:cNvPr>
          <p:cNvSpPr txBox="1"/>
          <p:nvPr/>
        </p:nvSpPr>
        <p:spPr>
          <a:xfrm>
            <a:off x="1294774" y="767796"/>
            <a:ext cx="6093306" cy="90450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numCol="1" spcCol="1828800" rtlCol="0" anchor="t">
            <a:noAutofit/>
          </a:bodyPr>
          <a:lstStyle/>
          <a:p>
            <a:pPr>
              <a:spcAft>
                <a:spcPts val="450"/>
              </a:spcAft>
              <a:defRPr/>
            </a:pPr>
            <a:r>
              <a:rPr lang="en-GB" sz="1800" b="1">
                <a:latin typeface="Open sans"/>
                <a:ea typeface="+mn-lt"/>
                <a:cs typeface="+mn-lt"/>
              </a:rPr>
              <a:t>Following integration, eligible donors on the JustGiving platform will authorise </a:t>
            </a:r>
            <a:r>
              <a:rPr lang="en-GB" sz="1800" b="1" err="1">
                <a:latin typeface="Open sans"/>
                <a:ea typeface="+mn-lt"/>
                <a:cs typeface="+mn-lt"/>
              </a:rPr>
              <a:t>Swiftaid</a:t>
            </a:r>
            <a:r>
              <a:rPr lang="en-GB" sz="1800" b="1">
                <a:latin typeface="Open sans"/>
                <a:ea typeface="+mn-lt"/>
                <a:cs typeface="+mn-lt"/>
              </a:rPr>
              <a:t> to create Gift Aid declarations in the current tax year to any charity.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DBA19A-50E3-4DDC-BA6A-EAEC6B4DF5EA}"/>
              </a:ext>
            </a:extLst>
          </p:cNvPr>
          <p:cNvSpPr txBox="1"/>
          <p:nvPr/>
        </p:nvSpPr>
        <p:spPr>
          <a:xfrm>
            <a:off x="1294102" y="2163055"/>
            <a:ext cx="4211670" cy="341630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numCol="1" spcCol="1828800" rtlCol="0" anchor="t">
            <a:noAutofit/>
          </a:bodyPr>
          <a:lstStyle/>
          <a:p>
            <a:pPr marL="171450" indent="-171450">
              <a:spcAft>
                <a:spcPts val="450"/>
              </a:spcAft>
              <a:buFont typeface="Wingdings"/>
              <a:buChar char="Ø"/>
              <a:defRPr/>
            </a:pPr>
            <a:r>
              <a:rPr lang="en-GB" sz="1200">
                <a:solidFill>
                  <a:schemeClr val="tx1"/>
                </a:solidFill>
                <a:latin typeface="Roboto Light"/>
                <a:ea typeface="Roboto"/>
                <a:cs typeface="Open sans"/>
              </a:rPr>
              <a:t>By Q4 2021 an estimated 15,000 net-new taxpayer records/ day will be added to the </a:t>
            </a:r>
            <a:r>
              <a:rPr lang="en-GB" sz="1200" err="1">
                <a:solidFill>
                  <a:schemeClr val="tx1"/>
                </a:solidFill>
                <a:latin typeface="Roboto Light"/>
                <a:ea typeface="Roboto"/>
                <a:cs typeface="Open sans"/>
              </a:rPr>
              <a:t>Swiftaid</a:t>
            </a:r>
            <a:r>
              <a:rPr lang="en-GB" sz="1200">
                <a:solidFill>
                  <a:schemeClr val="tx1"/>
                </a:solidFill>
                <a:latin typeface="Roboto Light"/>
                <a:ea typeface="Roboto"/>
                <a:cs typeface="Open sans"/>
              </a:rPr>
              <a:t> database via </a:t>
            </a:r>
            <a:r>
              <a:rPr lang="en-GB" sz="1200" err="1">
                <a:solidFill>
                  <a:schemeClr val="tx1"/>
                </a:solidFill>
                <a:latin typeface="Roboto Light"/>
                <a:ea typeface="Roboto"/>
                <a:cs typeface="Open sans"/>
              </a:rPr>
              <a:t>Justgiving</a:t>
            </a:r>
            <a:endParaRPr lang="en-GB" sz="1200">
              <a:solidFill>
                <a:schemeClr val="tx1"/>
              </a:solidFill>
              <a:latin typeface="Roboto Light"/>
              <a:ea typeface="Roboto"/>
              <a:cs typeface="Open sans"/>
            </a:endParaRPr>
          </a:p>
          <a:p>
            <a:pPr marL="171450" indent="-171450">
              <a:spcAft>
                <a:spcPts val="450"/>
              </a:spcAft>
              <a:buFont typeface="Wingdings"/>
              <a:buChar char="Ø"/>
              <a:defRPr/>
            </a:pPr>
            <a:endParaRPr lang="en-GB" sz="1200">
              <a:solidFill>
                <a:schemeClr val="tx1"/>
              </a:solidFill>
              <a:latin typeface="Roboto Light"/>
              <a:ea typeface="Roboto" panose="02000000000000000000" pitchFamily="2" charset="0"/>
              <a:cs typeface="Open sans"/>
            </a:endParaRPr>
          </a:p>
          <a:p>
            <a:pPr marL="171450" indent="-171450">
              <a:spcAft>
                <a:spcPts val="450"/>
              </a:spcAft>
              <a:buFont typeface="Wingdings"/>
              <a:buChar char="Ø"/>
              <a:defRPr/>
            </a:pPr>
            <a:r>
              <a:rPr lang="en-GB" sz="1200">
                <a:solidFill>
                  <a:schemeClr val="tx1"/>
                </a:solidFill>
                <a:latin typeface="Roboto Light"/>
                <a:ea typeface="Roboto"/>
                <a:cs typeface="Open sans"/>
              </a:rPr>
              <a:t>Any participant to the network will be able to use these constituents and their on-file GADs as well as add records of their own, and leverage </a:t>
            </a:r>
            <a:r>
              <a:rPr lang="en-GB" sz="1200" err="1">
                <a:solidFill>
                  <a:schemeClr val="tx1"/>
                </a:solidFill>
                <a:latin typeface="Roboto Light"/>
                <a:ea typeface="Roboto"/>
                <a:cs typeface="Open sans"/>
              </a:rPr>
              <a:t>Swiftaid</a:t>
            </a:r>
            <a:r>
              <a:rPr lang="en-GB" sz="1200">
                <a:solidFill>
                  <a:schemeClr val="tx1"/>
                </a:solidFill>
                <a:latin typeface="Roboto Light"/>
                <a:ea typeface="Roboto"/>
                <a:cs typeface="Open sans"/>
              </a:rPr>
              <a:t> to automate the Gift Aid submission process</a:t>
            </a:r>
          </a:p>
          <a:p>
            <a:pPr marL="171450" indent="-171450">
              <a:spcAft>
                <a:spcPts val="450"/>
              </a:spcAft>
              <a:buFont typeface="Wingdings"/>
              <a:buChar char="Ø"/>
              <a:defRPr/>
            </a:pPr>
            <a:endParaRPr lang="en-GB" sz="1200">
              <a:solidFill>
                <a:schemeClr val="tx1"/>
              </a:solidFill>
              <a:latin typeface="Roboto Light"/>
              <a:ea typeface="Roboto" panose="02000000000000000000" pitchFamily="2" charset="0"/>
              <a:cs typeface="Open sans"/>
            </a:endParaRPr>
          </a:p>
          <a:p>
            <a:pPr marL="171450" indent="-171450">
              <a:spcAft>
                <a:spcPts val="450"/>
              </a:spcAft>
              <a:buFont typeface="Wingdings"/>
              <a:buChar char="Ø"/>
              <a:defRPr/>
            </a:pPr>
            <a:r>
              <a:rPr lang="en-GB" sz="1200" err="1">
                <a:solidFill>
                  <a:schemeClr val="tx1"/>
                </a:solidFill>
                <a:latin typeface="Roboto Light"/>
                <a:ea typeface="Roboto"/>
                <a:cs typeface="Open sans"/>
              </a:rPr>
              <a:t>Swiftaid</a:t>
            </a:r>
            <a:r>
              <a:rPr lang="en-GB" sz="1200">
                <a:solidFill>
                  <a:schemeClr val="tx1"/>
                </a:solidFill>
                <a:latin typeface="Roboto Light"/>
                <a:ea typeface="Roboto"/>
                <a:cs typeface="Open sans"/>
              </a:rPr>
              <a:t> will facilitate the identification of ‘retrospective’ Gift Aid as well as improve the quality of shared data</a:t>
            </a:r>
          </a:p>
          <a:p>
            <a:pPr marL="171450" indent="-171450">
              <a:spcAft>
                <a:spcPts val="450"/>
              </a:spcAft>
              <a:buFont typeface="Wingdings"/>
              <a:buChar char="Ø"/>
              <a:defRPr/>
            </a:pPr>
            <a:endParaRPr lang="en-GB" sz="1000" i="1">
              <a:solidFill>
                <a:schemeClr val="tx1"/>
              </a:solidFill>
              <a:latin typeface="Roboto Light"/>
              <a:ea typeface="Roboto" panose="02000000000000000000" pitchFamily="2" charset="0"/>
              <a:cs typeface="Open sans"/>
            </a:endParaRPr>
          </a:p>
          <a:p>
            <a:pPr marL="171450" indent="-171450">
              <a:spcAft>
                <a:spcPts val="450"/>
              </a:spcAft>
              <a:buFont typeface="Wingdings"/>
              <a:buChar char="Ø"/>
              <a:defRPr/>
            </a:pPr>
            <a:endParaRPr lang="en-GB" sz="1000" i="1">
              <a:solidFill>
                <a:schemeClr val="tx1"/>
              </a:solidFill>
              <a:latin typeface="Roboto Light"/>
              <a:ea typeface="Roboto" panose="02000000000000000000" pitchFamily="2" charset="0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4948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D99958A1-B8F1-4361-9D00-A097825F9FD8}"/>
              </a:ext>
            </a:extLst>
          </p:cNvPr>
          <p:cNvSpPr txBox="1"/>
          <p:nvPr/>
        </p:nvSpPr>
        <p:spPr>
          <a:xfrm>
            <a:off x="380195" y="3198601"/>
            <a:ext cx="3230402" cy="85590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numCol="1" spcCol="1828800" rtlCol="0">
            <a:noAutofit/>
          </a:bodyPr>
          <a:lstStyle/>
          <a:p>
            <a:pPr>
              <a:spcAft>
                <a:spcPts val="450"/>
              </a:spcAft>
              <a:defRPr/>
            </a:pPr>
            <a:r>
              <a:rPr lang="en-GB" sz="1000" b="1" err="1">
                <a:solidFill>
                  <a:prstClr val="black">
                    <a:lumMod val="75000"/>
                    <a:lumOff val="2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Swiftaid</a:t>
            </a:r>
            <a:r>
              <a:rPr lang="en-GB" sz="1000" b="1">
                <a:solidFill>
                  <a:prstClr val="black">
                    <a:lumMod val="75000"/>
                    <a:lumOff val="2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provides technical solution </a:t>
            </a:r>
            <a:r>
              <a:rPr lang="en-GB" sz="1000">
                <a:solidFill>
                  <a:prstClr val="black">
                    <a:lumMod val="75000"/>
                    <a:lumOff val="2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 address key challenges </a:t>
            </a:r>
          </a:p>
          <a:p>
            <a:pPr marL="171450" indent="-171450"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n-GB" sz="1000" i="1">
                <a:solidFill>
                  <a:prstClr val="black">
                    <a:lumMod val="75000"/>
                    <a:lumOff val="2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Taxpayer data silos</a:t>
            </a:r>
          </a:p>
          <a:p>
            <a:pPr marL="171450" indent="-171450"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n-GB" sz="1000" i="1">
                <a:solidFill>
                  <a:prstClr val="black">
                    <a:lumMod val="75000"/>
                    <a:lumOff val="2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Unwieldy, excessively manual collection/submission processes</a:t>
            </a:r>
          </a:p>
          <a:p>
            <a:pPr marL="171450" lvl="8" indent="-171450"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n-GB" sz="1000" i="1">
                <a:solidFill>
                  <a:prstClr val="black">
                    <a:lumMod val="75000"/>
                    <a:lumOff val="2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ill-suited to changing donation behaviours</a:t>
            </a:r>
            <a:endParaRPr lang="en-US" sz="1275" spc="-23">
              <a:solidFill>
                <a:schemeClr val="tx2">
                  <a:lumMod val="85000"/>
                  <a:lumOff val="15000"/>
                </a:schemeClr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006C29F-C657-4AD5-8009-7DED5D023BA0}"/>
              </a:ext>
            </a:extLst>
          </p:cNvPr>
          <p:cNvSpPr/>
          <p:nvPr/>
        </p:nvSpPr>
        <p:spPr>
          <a:xfrm>
            <a:off x="160880" y="93686"/>
            <a:ext cx="7904567" cy="4610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GB" sz="1600" b="1" err="1">
                <a:solidFill>
                  <a:srgbClr val="AC29B5"/>
                </a:solidFill>
                <a:latin typeface="Roboto Light"/>
                <a:ea typeface="Roboto Light"/>
              </a:rPr>
              <a:t>Justgiving’s</a:t>
            </a:r>
            <a:r>
              <a:rPr lang="en-GB" sz="1600" b="1">
                <a:solidFill>
                  <a:srgbClr val="AC29B5"/>
                </a:solidFill>
                <a:latin typeface="Roboto Light"/>
                <a:ea typeface="Roboto Light"/>
              </a:rPr>
              <a:t> role in the wider Gift Aid network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34A46C-174D-4D2D-8BA4-B32245A7E736}"/>
              </a:ext>
            </a:extLst>
          </p:cNvPr>
          <p:cNvSpPr txBox="1"/>
          <p:nvPr/>
        </p:nvSpPr>
        <p:spPr>
          <a:xfrm>
            <a:off x="5541697" y="3198600"/>
            <a:ext cx="3495009" cy="85590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numCol="1" spcCol="1828800" rtlCol="0" anchor="t">
            <a:noAutofit/>
          </a:bodyPr>
          <a:lstStyle/>
          <a:p>
            <a:pPr>
              <a:spcAft>
                <a:spcPts val="450"/>
              </a:spcAft>
              <a:defRPr/>
            </a:pPr>
            <a:r>
              <a:rPr lang="en-GB" sz="1000" b="1">
                <a:latin typeface="Roboto"/>
                <a:ea typeface="Roboto"/>
              </a:rPr>
              <a:t>JustGiving provides breadth and scale </a:t>
            </a:r>
            <a:r>
              <a:rPr lang="en-GB" sz="1000">
                <a:latin typeface="Roboto"/>
                <a:ea typeface="Roboto"/>
              </a:rPr>
              <a:t>of donation volume </a:t>
            </a:r>
            <a:endParaRPr lang="en-GB" sz="1000">
              <a:solidFill>
                <a:prstClr val="black">
                  <a:lumMod val="75000"/>
                  <a:lumOff val="25000"/>
                </a:prst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indent="-171450"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n-GB" sz="1000" i="1">
                <a:latin typeface="Roboto"/>
                <a:ea typeface="Roboto"/>
              </a:rPr>
              <a:t>Network effect generates value</a:t>
            </a:r>
          </a:p>
          <a:p>
            <a:pPr marL="171450" indent="-171450"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n-GB" sz="1000" i="1">
                <a:latin typeface="Roboto"/>
                <a:ea typeface="Roboto"/>
              </a:rPr>
              <a:t>Scale of federated database is correlated to the value each network participant derives</a:t>
            </a:r>
          </a:p>
          <a:p>
            <a:pPr marL="171450" indent="-171450"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n-GB" sz="1000" i="1">
                <a:latin typeface="Roboto"/>
                <a:ea typeface="Roboto"/>
              </a:rPr>
              <a:t>Model is extendable to multiple donation modalities (present and future) and optimisations (e.g.- higher rate taxpayer management)</a:t>
            </a:r>
          </a:p>
          <a:p>
            <a:pPr marL="171450" indent="-171450"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endParaRPr lang="en-GB" sz="1000" i="1">
              <a:solidFill>
                <a:prstClr val="black">
                  <a:lumMod val="75000"/>
                  <a:lumOff val="25000"/>
                </a:prst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F4F67361-F24A-4F0F-93D4-0D5DEE712713}"/>
              </a:ext>
            </a:extLst>
          </p:cNvPr>
          <p:cNvSpPr/>
          <p:nvPr/>
        </p:nvSpPr>
        <p:spPr>
          <a:xfrm>
            <a:off x="4082870" y="3376246"/>
            <a:ext cx="979714" cy="587829"/>
          </a:xfrm>
          <a:prstGeom prst="rightArrow">
            <a:avLst/>
          </a:prstGeom>
          <a:solidFill>
            <a:srgbClr val="AB2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26AD8C-E068-46B2-B39E-E7B6B14A3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63" y="844776"/>
            <a:ext cx="7596274" cy="1987468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DCED207-64C6-4934-9F18-465B864B87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92" y="1100294"/>
            <a:ext cx="1082497" cy="1854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B475D05-619D-491C-9608-F9DE51D66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1156" y="1545742"/>
            <a:ext cx="185737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1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611E-8618-4070-96AD-D938C4E13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/>
              <a:t>Benefits for charities</a:t>
            </a:r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F1AF25-8A44-459E-A909-F3F66517B8BE}"/>
              </a:ext>
            </a:extLst>
          </p:cNvPr>
          <p:cNvSpPr txBox="1"/>
          <p:nvPr/>
        </p:nvSpPr>
        <p:spPr>
          <a:xfrm>
            <a:off x="457200" y="1286327"/>
            <a:ext cx="7969827" cy="12772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Wingdings,Sans-Serif"/>
              <a:buChar char="ü"/>
            </a:pPr>
            <a:r>
              <a:rPr lang="en-GB" sz="1100">
                <a:latin typeface="Open sans"/>
                <a:ea typeface="Open sans"/>
                <a:cs typeface="Open sans"/>
              </a:rPr>
              <a:t>No change on how charities work with JustGiving.</a:t>
            </a:r>
            <a:endParaRPr lang="en-US" sz="1100"/>
          </a:p>
          <a:p>
            <a:pPr marL="171450" indent="-171450">
              <a:buFont typeface="Wingdings,Sans-Serif"/>
              <a:buChar char="ü"/>
            </a:pPr>
            <a:endParaRPr lang="en-GB" sz="1100"/>
          </a:p>
          <a:p>
            <a:pPr marL="171450" indent="-171450">
              <a:buFont typeface="Wingdings,Sans-Serif"/>
              <a:buChar char="ü"/>
            </a:pPr>
            <a:r>
              <a:rPr lang="en-GB" sz="1100">
                <a:latin typeface="Open sans"/>
                <a:ea typeface="Open sans"/>
                <a:cs typeface="Open sans"/>
              </a:rPr>
              <a:t>Increased income of Gift Aid through JustGiving and all other donations methods linked to the network.</a:t>
            </a:r>
            <a:endParaRPr lang="en-US" sz="1100"/>
          </a:p>
          <a:p>
            <a:pPr marL="171450" indent="-171450">
              <a:buFont typeface="Wingdings,Sans-Serif"/>
              <a:buChar char="ü"/>
            </a:pPr>
            <a:endParaRPr lang="en-GB" sz="1100"/>
          </a:p>
          <a:p>
            <a:pPr marL="171450" indent="-171450">
              <a:buFont typeface="Wingdings,Sans-Serif"/>
              <a:buChar char="ü"/>
            </a:pPr>
            <a:r>
              <a:rPr lang="en-GB" sz="1100">
                <a:latin typeface="Open sans"/>
                <a:ea typeface="Open sans"/>
                <a:cs typeface="Open sans"/>
              </a:rPr>
              <a:t>Charities can integrate with Swiftaid directly to add donors and add gift aid to current and retrospective donations.</a:t>
            </a:r>
            <a:endParaRPr lang="en-US" sz="1100"/>
          </a:p>
          <a:p>
            <a:pPr marL="171450" indent="-171450">
              <a:buFont typeface="Wingdings,Sans-Serif"/>
              <a:buChar char="ü"/>
            </a:pPr>
            <a:endParaRPr lang="en-GB" sz="1100"/>
          </a:p>
          <a:p>
            <a:pPr marL="171450" indent="-171450">
              <a:buFont typeface="Wingdings"/>
              <a:buChar char="ü"/>
            </a:pPr>
            <a:endParaRPr lang="en-GB" sz="1100">
              <a:latin typeface="Open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9CE592-F61C-400C-ACCB-E1E94DEACE93}"/>
              </a:ext>
            </a:extLst>
          </p:cNvPr>
          <p:cNvSpPr txBox="1"/>
          <p:nvPr/>
        </p:nvSpPr>
        <p:spPr>
          <a:xfrm>
            <a:off x="457199" y="3314531"/>
            <a:ext cx="7969827" cy="9387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Wingdings"/>
              <a:buChar char="ü"/>
            </a:pPr>
            <a:r>
              <a:rPr lang="en-GB" sz="1100">
                <a:latin typeface="Open sans"/>
                <a:ea typeface="Arial"/>
                <a:cs typeface="Arial"/>
              </a:rPr>
              <a:t>Up-to-date donor data - one place for donors to update their Gift Aid info rather than with each individual charity.</a:t>
            </a:r>
          </a:p>
          <a:p>
            <a:pPr marL="171450" indent="-171450">
              <a:buFont typeface="Wingdings"/>
              <a:buChar char="ü"/>
            </a:pPr>
            <a:endParaRPr lang="en-GB" sz="1100">
              <a:latin typeface="Open sans"/>
            </a:endParaRPr>
          </a:p>
          <a:p>
            <a:pPr marL="171450" indent="-171450">
              <a:buFont typeface="Wingdings"/>
              <a:buChar char="ü"/>
            </a:pPr>
            <a:r>
              <a:rPr lang="en-GB" sz="1100">
                <a:latin typeface="Open sans"/>
                <a:ea typeface="Arial"/>
                <a:cs typeface="Arial"/>
              </a:rPr>
              <a:t>Donations are fed into the network and matched with the donor to automatically create declarations.</a:t>
            </a:r>
          </a:p>
          <a:p>
            <a:pPr marL="171450" indent="-171450">
              <a:buFont typeface="Wingdings"/>
              <a:buChar char="ü"/>
            </a:pPr>
            <a:endParaRPr lang="en-GB" sz="1100">
              <a:latin typeface="Open sans"/>
            </a:endParaRPr>
          </a:p>
          <a:p>
            <a:pPr marL="171450" indent="-171450">
              <a:buFont typeface="Wingdings"/>
              <a:buChar char="ü"/>
            </a:pPr>
            <a:r>
              <a:rPr lang="en-GB" sz="1100">
                <a:latin typeface="Open sans"/>
                <a:ea typeface="Arial"/>
                <a:cs typeface="Arial"/>
              </a:rPr>
              <a:t>Swiftaid works closely with HMRC to ensure best practice and compliance with Gift Aid and GDPR requirements.</a:t>
            </a:r>
            <a:endParaRPr lang="en-GB"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107DCE-AF73-4E19-A411-21EEAE6A04CB}"/>
              </a:ext>
            </a:extLst>
          </p:cNvPr>
          <p:cNvSpPr txBox="1"/>
          <p:nvPr/>
        </p:nvSpPr>
        <p:spPr>
          <a:xfrm>
            <a:off x="457199" y="2295769"/>
            <a:ext cx="7969827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Wingdings,Sans-Serif"/>
              <a:buChar char="ü"/>
            </a:pPr>
            <a:r>
              <a:rPr lang="en-GB" sz="1100">
                <a:latin typeface="Open sans"/>
                <a:ea typeface="Open sans"/>
                <a:cs typeface="Open sans"/>
              </a:rPr>
              <a:t>Unlock Gift Aid on historical donations.</a:t>
            </a:r>
            <a:endParaRPr lang="en-US" sz="1100">
              <a:ea typeface="Open sans"/>
              <a:cs typeface="Open sans"/>
            </a:endParaRPr>
          </a:p>
          <a:p>
            <a:pPr marL="171450" indent="-171450">
              <a:buFont typeface="Wingdings,Sans-Serif"/>
              <a:buChar char="ü"/>
            </a:pPr>
            <a:endParaRPr lang="en-GB" sz="1100"/>
          </a:p>
          <a:p>
            <a:pPr marL="171450" indent="-171450">
              <a:buFont typeface="Wingdings,Sans-Serif"/>
              <a:buChar char="ü"/>
            </a:pPr>
            <a:r>
              <a:rPr lang="en-GB" sz="1100">
                <a:latin typeface="Open sans"/>
                <a:ea typeface="Open sans"/>
                <a:cs typeface="Open sans"/>
              </a:rPr>
              <a:t>Gift Aid can be collected on donations that would otherwise be missed, for example Contactless.</a:t>
            </a:r>
            <a:endParaRPr lang="en-US" sz="1100">
              <a:ea typeface="Open sans"/>
              <a:cs typeface="Open sans"/>
            </a:endParaRPr>
          </a:p>
          <a:p>
            <a:pPr marL="171450" indent="-171450">
              <a:buFont typeface="Wingdings,Sans-Serif"/>
              <a:buChar char="ü"/>
            </a:pPr>
            <a:endParaRPr lang="en-GB" sz="1100"/>
          </a:p>
          <a:p>
            <a:pPr marL="171450" indent="-171450">
              <a:buFont typeface="Wingdings,Sans-Serif"/>
              <a:buChar char="ü"/>
            </a:pPr>
            <a:r>
              <a:rPr lang="en-GB" sz="1100">
                <a:latin typeface="Open sans"/>
                <a:ea typeface="Open sans"/>
                <a:cs typeface="Open sans"/>
              </a:rPr>
              <a:t>The best donor experience - one time sign up across the network.</a:t>
            </a:r>
            <a:endParaRPr lang="en-US" sz="1100">
              <a:ea typeface="Open sans"/>
              <a:cs typeface="Open sans"/>
            </a:endParaRPr>
          </a:p>
          <a:p>
            <a:pPr marL="171450" indent="-171450">
              <a:buFont typeface="Wingdings,Sans-Serif"/>
              <a:buChar char="ü"/>
            </a:pPr>
            <a:endParaRPr lang="en-GB" sz="110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5531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A9FD04C-CBFC-45BC-B012-55DB28C6E4F4}"/>
              </a:ext>
            </a:extLst>
          </p:cNvPr>
          <p:cNvSpPr txBox="1"/>
          <p:nvPr/>
        </p:nvSpPr>
        <p:spPr>
          <a:xfrm>
            <a:off x="1903136" y="3107477"/>
            <a:ext cx="5177043" cy="90450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numCol="1" spcCol="1828800" rtlCol="0" anchor="t">
            <a:noAutofit/>
          </a:bodyPr>
          <a:lstStyle/>
          <a:p>
            <a:pPr algn="ctr">
              <a:spcAft>
                <a:spcPts val="450"/>
              </a:spcAft>
              <a:defRPr/>
            </a:pPr>
            <a:r>
              <a:rPr lang="en-GB" sz="1800" b="1">
                <a:solidFill>
                  <a:schemeClr val="tx1"/>
                </a:solidFill>
                <a:latin typeface="Open sans"/>
                <a:ea typeface="Roboto"/>
                <a:cs typeface="Open sans"/>
              </a:rPr>
              <a:t>On the 6th April </a:t>
            </a:r>
            <a:endParaRPr lang="en-US">
              <a:solidFill>
                <a:schemeClr val="tx1"/>
              </a:solidFill>
              <a:latin typeface="Arial"/>
              <a:ea typeface="Roboto"/>
              <a:cs typeface="Arial"/>
            </a:endParaRPr>
          </a:p>
          <a:p>
            <a:pPr algn="ctr">
              <a:spcAft>
                <a:spcPts val="450"/>
              </a:spcAft>
              <a:defRPr/>
            </a:pPr>
            <a:r>
              <a:rPr lang="en-GB" sz="1800" b="1">
                <a:solidFill>
                  <a:schemeClr val="tx1"/>
                </a:solidFill>
                <a:latin typeface="Open sans"/>
                <a:ea typeface="Roboto"/>
                <a:cs typeface="Open sans"/>
              </a:rPr>
              <a:t>half a billion pounds of Gift Aid </a:t>
            </a:r>
            <a:endParaRPr lang="en-US">
              <a:solidFill>
                <a:schemeClr val="tx1"/>
              </a:solidFill>
              <a:latin typeface="Arial"/>
              <a:ea typeface="Roboto"/>
              <a:cs typeface="Arial"/>
            </a:endParaRPr>
          </a:p>
          <a:p>
            <a:pPr algn="ctr">
              <a:spcAft>
                <a:spcPts val="450"/>
              </a:spcAft>
              <a:defRPr/>
            </a:pPr>
            <a:r>
              <a:rPr lang="en-GB" sz="1800" b="1">
                <a:solidFill>
                  <a:schemeClr val="tx1"/>
                </a:solidFill>
                <a:latin typeface="Open sans"/>
                <a:ea typeface="Roboto"/>
                <a:cs typeface="Open sans"/>
              </a:rPr>
              <a:t>will be lost forever</a:t>
            </a:r>
            <a:endParaRPr lang="en-US">
              <a:solidFill>
                <a:schemeClr val="tx1"/>
              </a:solidFill>
              <a:cs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1C5AAD-F877-433D-8863-261969BE8D13}"/>
              </a:ext>
            </a:extLst>
          </p:cNvPr>
          <p:cNvGrpSpPr/>
          <p:nvPr/>
        </p:nvGrpSpPr>
        <p:grpSpPr>
          <a:xfrm>
            <a:off x="1241973" y="1348615"/>
            <a:ext cx="6497705" cy="1138074"/>
            <a:chOff x="1229549" y="2003976"/>
            <a:chExt cx="6497705" cy="113807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52EB4BD-3523-44C5-9743-6B881024C283}"/>
                </a:ext>
              </a:extLst>
            </p:cNvPr>
            <p:cNvSpPr txBox="1"/>
            <p:nvPr/>
          </p:nvSpPr>
          <p:spPr>
            <a:xfrm>
              <a:off x="1229549" y="2003976"/>
              <a:ext cx="1623804" cy="113745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numCol="1" spcCol="1828800" rtlCol="0" anchor="t">
              <a:noAutofit/>
            </a:bodyPr>
            <a:lstStyle/>
            <a:p>
              <a:pPr algn="ctr">
                <a:defRPr/>
              </a:pPr>
              <a:r>
                <a:rPr lang="en-GB" sz="6000" b="1">
                  <a:latin typeface="Poppins"/>
                  <a:cs typeface="Poppins"/>
                </a:rPr>
                <a:t>312</a:t>
              </a:r>
              <a:endParaRPr lang="en-US" sz="6000">
                <a:latin typeface="Poppins"/>
                <a:cs typeface="Poppins"/>
              </a:endParaRPr>
            </a:p>
            <a:p>
              <a:pPr algn="ctr">
                <a:defRPr/>
              </a:pPr>
              <a:r>
                <a:rPr lang="en-GB" sz="1800">
                  <a:latin typeface="Poppins"/>
                  <a:cs typeface="Poppins"/>
                </a:rPr>
                <a:t>DAYS</a:t>
              </a:r>
              <a:endParaRPr lang="en-US" sz="1800">
                <a:solidFill>
                  <a:schemeClr val="tx1"/>
                </a:solidFill>
                <a:latin typeface="Poppins"/>
                <a:ea typeface="Roboto"/>
                <a:cs typeface="Poppin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8AA2487-28DE-4C87-AF56-40E601ED23D6}"/>
                </a:ext>
              </a:extLst>
            </p:cNvPr>
            <p:cNvSpPr txBox="1"/>
            <p:nvPr/>
          </p:nvSpPr>
          <p:spPr>
            <a:xfrm>
              <a:off x="2854183" y="2004183"/>
              <a:ext cx="1623804" cy="113745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numCol="1" spcCol="1828800" rtlCol="0" anchor="t">
              <a:noAutofit/>
            </a:bodyPr>
            <a:lstStyle/>
            <a:p>
              <a:pPr algn="ctr">
                <a:defRPr/>
              </a:pPr>
              <a:r>
                <a:rPr lang="en-GB" sz="6000" b="1">
                  <a:latin typeface="Poppins"/>
                  <a:cs typeface="Poppins"/>
                </a:rPr>
                <a:t>8</a:t>
              </a:r>
              <a:endParaRPr lang="en-US" sz="6000">
                <a:latin typeface="Poppins"/>
                <a:cs typeface="Poppins"/>
              </a:endParaRPr>
            </a:p>
            <a:p>
              <a:pPr algn="ctr">
                <a:defRPr/>
              </a:pPr>
              <a:r>
                <a:rPr lang="en-GB" sz="1800">
                  <a:latin typeface="Poppins"/>
                  <a:cs typeface="Poppins"/>
                </a:rPr>
                <a:t>HOURS</a:t>
              </a:r>
              <a:endParaRPr lang="en-US" sz="1800">
                <a:solidFill>
                  <a:schemeClr val="tx1"/>
                </a:solidFill>
                <a:latin typeface="Poppins"/>
                <a:ea typeface="Roboto"/>
                <a:cs typeface="Poppin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6D2460-76A0-495C-8CED-12A3F5195422}"/>
                </a:ext>
              </a:extLst>
            </p:cNvPr>
            <p:cNvSpPr txBox="1"/>
            <p:nvPr/>
          </p:nvSpPr>
          <p:spPr>
            <a:xfrm>
              <a:off x="4478817" y="2004390"/>
              <a:ext cx="1623804" cy="113745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numCol="1" spcCol="1828800" rtlCol="0" anchor="t">
              <a:noAutofit/>
            </a:bodyPr>
            <a:lstStyle/>
            <a:p>
              <a:pPr algn="ctr">
                <a:defRPr/>
              </a:pPr>
              <a:r>
                <a:rPr lang="en-GB" sz="6000" b="1">
                  <a:latin typeface="Poppins"/>
                  <a:cs typeface="Poppins"/>
                </a:rPr>
                <a:t>43</a:t>
              </a:r>
            </a:p>
            <a:p>
              <a:pPr algn="ctr">
                <a:defRPr/>
              </a:pPr>
              <a:r>
                <a:rPr lang="en-GB" sz="1800">
                  <a:latin typeface="Poppins"/>
                  <a:cs typeface="Poppins"/>
                </a:rPr>
                <a:t>MINUTES</a:t>
              </a:r>
              <a:endParaRPr lang="en-US" sz="1800">
                <a:solidFill>
                  <a:schemeClr val="tx1"/>
                </a:solidFill>
                <a:latin typeface="Poppins"/>
                <a:ea typeface="Roboto"/>
                <a:cs typeface="Poppin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419AC9-55FE-4A76-B4CA-20500448B61E}"/>
                </a:ext>
              </a:extLst>
            </p:cNvPr>
            <p:cNvSpPr txBox="1"/>
            <p:nvPr/>
          </p:nvSpPr>
          <p:spPr>
            <a:xfrm>
              <a:off x="6103450" y="2004597"/>
              <a:ext cx="1623804" cy="113745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numCol="1" spcCol="1828800" rtlCol="0" anchor="t">
              <a:noAutofit/>
            </a:bodyPr>
            <a:lstStyle/>
            <a:p>
              <a:pPr algn="ctr">
                <a:defRPr/>
              </a:pPr>
              <a:r>
                <a:rPr lang="en-GB" sz="6000" b="1">
                  <a:latin typeface="Poppins"/>
                  <a:cs typeface="Poppins"/>
                </a:rPr>
                <a:t>18</a:t>
              </a:r>
            </a:p>
            <a:p>
              <a:pPr algn="ctr">
                <a:defRPr/>
              </a:pPr>
              <a:r>
                <a:rPr lang="en-GB" sz="1800">
                  <a:latin typeface="Poppins"/>
                  <a:cs typeface="Poppins"/>
                </a:rPr>
                <a:t>SECONDS</a:t>
              </a:r>
              <a:endParaRPr lang="en-US" sz="1800">
                <a:solidFill>
                  <a:schemeClr val="tx1"/>
                </a:solidFill>
                <a:latin typeface="Poppins"/>
                <a:ea typeface="Roboto"/>
                <a:cs typeface="Poppi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578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10</Slides>
  <Notes>6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Simple Light</vt:lpstr>
      <vt:lpstr>Simple Light</vt:lpstr>
      <vt:lpstr>PowerPoint Presentation</vt:lpstr>
      <vt:lpstr>£197m Direct Debits</vt:lpstr>
      <vt:lpstr>Swiftaid - The Gift Aid Network</vt:lpstr>
      <vt:lpstr>PowerPoint Presentation</vt:lpstr>
      <vt:lpstr>PowerPoint Presentation</vt:lpstr>
      <vt:lpstr>PowerPoint Presentation</vt:lpstr>
      <vt:lpstr>PowerPoint Presentation</vt:lpstr>
      <vt:lpstr>Benefits for charities</vt:lpstr>
      <vt:lpstr>PowerPoint Presentation</vt:lpstr>
      <vt:lpstr>Thank you, any questions?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2</cp:revision>
  <dcterms:modified xsi:type="dcterms:W3CDTF">2021-05-27T10:30:53Z</dcterms:modified>
</cp:coreProperties>
</file>