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1"/>
    <p:sldMasterId id="2147483737" r:id="rId12"/>
  </p:sldMasterIdLst>
  <p:notesMasterIdLst>
    <p:notesMasterId r:id="rId41"/>
  </p:notesMasterIdLst>
  <p:handoutMasterIdLst>
    <p:handoutMasterId r:id="rId42"/>
  </p:handoutMasterIdLst>
  <p:sldIdLst>
    <p:sldId id="257" r:id="rId13"/>
    <p:sldId id="2126987203" r:id="rId14"/>
    <p:sldId id="8673" r:id="rId15"/>
    <p:sldId id="2126987207" r:id="rId16"/>
    <p:sldId id="2126987211" r:id="rId17"/>
    <p:sldId id="2126987209" r:id="rId18"/>
    <p:sldId id="2126987212" r:id="rId19"/>
    <p:sldId id="2126987214" r:id="rId20"/>
    <p:sldId id="2126987210" r:id="rId21"/>
    <p:sldId id="2126987215" r:id="rId22"/>
    <p:sldId id="2126987213" r:id="rId23"/>
    <p:sldId id="256" r:id="rId24"/>
    <p:sldId id="2126987227" r:id="rId25"/>
    <p:sldId id="258" r:id="rId26"/>
    <p:sldId id="2126987225" r:id="rId27"/>
    <p:sldId id="2126987216" r:id="rId28"/>
    <p:sldId id="2126987217" r:id="rId29"/>
    <p:sldId id="2126987218" r:id="rId30"/>
    <p:sldId id="2126987222" r:id="rId31"/>
    <p:sldId id="259" r:id="rId32"/>
    <p:sldId id="260" r:id="rId33"/>
    <p:sldId id="261" r:id="rId34"/>
    <p:sldId id="262" r:id="rId35"/>
    <p:sldId id="263" r:id="rId36"/>
    <p:sldId id="2126987223" r:id="rId37"/>
    <p:sldId id="265" r:id="rId38"/>
    <p:sldId id="8702" r:id="rId39"/>
    <p:sldId id="2126987226" r:id="rId40"/>
  </p:sldIdLst>
  <p:sldSz cx="12192000" cy="6858000"/>
  <p:notesSz cx="6858000" cy="9144000"/>
  <p:custDataLst>
    <p:custData r:id="rId5"/>
    <p:custData r:id="rId1"/>
    <p:custData r:id="rId10"/>
    <p:custData r:id="rId8"/>
    <p:custData r:id="rId2"/>
    <p:custData r:id="rId4"/>
    <p:custData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eedback Doc" id="{627A3F45-5773-4300-89B6-ADB775FEBB21}">
          <p14:sldIdLst>
            <p14:sldId id="257"/>
            <p14:sldId id="2126987203"/>
            <p14:sldId id="8673"/>
            <p14:sldId id="2126987207"/>
            <p14:sldId id="2126987211"/>
            <p14:sldId id="2126987209"/>
            <p14:sldId id="2126987212"/>
            <p14:sldId id="2126987214"/>
            <p14:sldId id="2126987210"/>
            <p14:sldId id="2126987215"/>
            <p14:sldId id="2126987213"/>
            <p14:sldId id="256"/>
            <p14:sldId id="2126987227"/>
            <p14:sldId id="258"/>
            <p14:sldId id="2126987225"/>
            <p14:sldId id="2126987216"/>
            <p14:sldId id="2126987217"/>
            <p14:sldId id="2126987218"/>
            <p14:sldId id="2126987222"/>
            <p14:sldId id="259"/>
            <p14:sldId id="260"/>
            <p14:sldId id="261"/>
            <p14:sldId id="262"/>
            <p14:sldId id="263"/>
            <p14:sldId id="2126987223"/>
            <p14:sldId id="265"/>
            <p14:sldId id="8702"/>
            <p14:sldId id="2126987226"/>
          </p14:sldIdLst>
        </p14:section>
        <p14:section name="Introduction" id="{8645BEA2-2F3C-4278-9603-2E983636D200}">
          <p14:sldIdLst/>
        </p14:section>
      </p14:sectionLst>
    </p:ext>
    <p:ext uri="{EFAFB233-063F-42B5-8137-9DF3F51BA10A}">
      <p15:sldGuideLst xmlns:p15="http://schemas.microsoft.com/office/powerpoint/2012/main">
        <p15:guide id="1" pos="370" userDrawn="1">
          <p15:clr>
            <a:srgbClr val="A4A3A4"/>
          </p15:clr>
        </p15:guide>
        <p15:guide id="2" orient="horz" pos="686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772E05-1772-A302-F36B-5D978932A833}" name="Kenna Schuman" initials="KS" userId="S::Kenna.Schuman@blackbaud.me::a4773cf3-8888-41e2-9121-362a6347006c" providerId="AD"/>
  <p188:author id="{831BA0F2-A626-0EA0-5440-490F17A40D5B}" name="Oliver Shaw-Latimer" initials="OS" userId="S::oliver.shaw-latimer@blackbaud.me::c905efe8-5f4c-42a4-b70c-6eb9c24c93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a" initials="H" lastIdx="28" clrIdx="0">
    <p:extLst>
      <p:ext uri="{19B8F6BF-5375-455C-9EA6-DF929625EA0E}">
        <p15:presenceInfo xmlns:p15="http://schemas.microsoft.com/office/powerpoint/2012/main" userId="S::Haya.Barlas@blackbaud.me::5c9bee1c-4ccd-4bb8-ab73-ab65a8965937" providerId="AD"/>
      </p:ext>
    </p:extLst>
  </p:cmAuthor>
  <p:cmAuthor id="2" name="Paul Taylor" initials="PT" lastIdx="14" clrIdx="1">
    <p:extLst>
      <p:ext uri="{19B8F6BF-5375-455C-9EA6-DF929625EA0E}">
        <p15:presenceInfo xmlns:p15="http://schemas.microsoft.com/office/powerpoint/2012/main" userId="S::paul.taylor@blackbaud.me::739c7a5e-370c-46b1-9c3c-39f9b0123d1c" providerId="AD"/>
      </p:ext>
    </p:extLst>
  </p:cmAuthor>
  <p:cmAuthor id="3" name="Karl Isaacs" initials="KI" lastIdx="9" clrIdx="2">
    <p:extLst>
      <p:ext uri="{19B8F6BF-5375-455C-9EA6-DF929625EA0E}">
        <p15:presenceInfo xmlns:p15="http://schemas.microsoft.com/office/powerpoint/2012/main" userId="S::karl.isaacs@blackbaud.me::a361687f-6a13-455d-befe-b96ea1a97074" providerId="AD"/>
      </p:ext>
    </p:extLst>
  </p:cmAuthor>
  <p:cmAuthor id="4" name="Keziah Bines" initials="KB" lastIdx="8" clrIdx="3">
    <p:extLst>
      <p:ext uri="{19B8F6BF-5375-455C-9EA6-DF929625EA0E}">
        <p15:presenceInfo xmlns:p15="http://schemas.microsoft.com/office/powerpoint/2012/main" userId="S::Keziah.Bines@blackbaud.me::279f2323-f057-41e9-b009-fab6ddcd03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4DD"/>
    <a:srgbClr val="E3C2FF"/>
    <a:srgbClr val="F6F6F6"/>
    <a:srgbClr val="540099"/>
    <a:srgbClr val="252B33"/>
    <a:srgbClr val="E5E5E5"/>
    <a:srgbClr val="5E5E5E"/>
    <a:srgbClr val="FF6400"/>
    <a:srgbClr val="AC29B5"/>
    <a:srgbClr val="BC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94"/>
  </p:normalViewPr>
  <p:slideViewPr>
    <p:cSldViewPr snapToGrid="0">
      <p:cViewPr varScale="1">
        <p:scale>
          <a:sx n="116" d="100"/>
          <a:sy n="116" d="100"/>
        </p:scale>
        <p:origin x="126" y="678"/>
      </p:cViewPr>
      <p:guideLst>
        <p:guide pos="370"/>
        <p:guide orient="horz" pos="686"/>
        <p:guide orient="horz" pos="9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8C6B83-1B46-9B4E-A330-423DC74836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30569-23FF-ED45-A6A0-89401D53C8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F2F4-F9BD-E944-917A-D48F54BA462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11145-6B86-FA42-86D5-ADC51CD0C4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671B4-886D-AA42-83CE-8735EB6408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46E3-4211-B54E-9197-E205A47A4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5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B043B1E9-1B80-4AC9-B8F5-5FEF7514C7C0}" type="datetimeFigureOut">
              <a:rPr lang="en-US" smtClean="0"/>
              <a:pPr/>
              <a:t>7/14/2022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73204F95-4468-4CCF-B311-0BD8CD3A53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5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0713" y="925513"/>
            <a:ext cx="3230562" cy="1817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D59AA-CC0B-4B4D-8741-D16911B599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10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6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654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cb40a18e3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cb40a18e3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cb40a18e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cb40a18e3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problem is only going to get bigger.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050"/>
              <a:buFont typeface="Roboto"/>
              <a:buChar char="●"/>
            </a:pPr>
            <a:r>
              <a:rPr lang="en-GB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£564m missed Gift Aid each year - 4 years back is a £2.25bn problem!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050"/>
              <a:buFont typeface="Roboto"/>
              <a:buChar char="●"/>
            </a:pPr>
            <a:r>
              <a:rPr lang="en-GB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£180m is incorrectly claimed by non-taxpayers every year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050"/>
              <a:buFont typeface="Roboto"/>
              <a:buChar char="●"/>
            </a:pPr>
            <a:r>
              <a:rPr lang="en-GB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is mainly due to lack of opportunity to add Gift Aid and donor education. - report hmrc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050"/>
              <a:buFont typeface="Roboto"/>
              <a:buChar char="●"/>
            </a:pPr>
            <a:r>
              <a:rPr lang="en-GB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With more innovative ways of collecting donations appearing every year we predict this problem to continue to grow. Contactless alone is predicted to generate £1.8bn in donations equating to around £450m in potential Gift Aid every year!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050"/>
              <a:buFont typeface="Roboto"/>
              <a:buChar char="●"/>
            </a:pPr>
            <a:r>
              <a:rPr lang="en-GB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Innovation with Gift Aid is critical to maximise the amount collected every year and rescue the £billions missed.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cb40a18e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cb40a18e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4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cb40a18e3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cb40a18e3_2_180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3m donors (over 200,000 joining every month) 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That’s over 10% of UK taxpayers that donate to charity</a:t>
            </a:r>
            <a:endParaRPr sz="2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cb40a18e3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3cb40a18e3_1_195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Supported XXXX Gift Aid processed so far</a:t>
            </a:r>
            <a:endParaRPr sz="2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2D43"/>
                </a:solidFill>
                <a:latin typeface="Roboto Light"/>
                <a:ea typeface="Roboto Light"/>
                <a:cs typeface="Roboto Light"/>
                <a:sym typeface="Roboto Light"/>
              </a:rPr>
              <a:t>Over 1.6 million registered UK taxpayers in just 5 months</a:t>
            </a: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2D43"/>
                </a:solidFill>
                <a:latin typeface="Roboto Light"/>
                <a:ea typeface="Roboto Light"/>
                <a:cs typeface="Roboto Light"/>
                <a:sym typeface="Roboto Light"/>
              </a:rPr>
              <a:t>Live partnership with the UK’s leading fundraising provider, JustGiving</a:t>
            </a: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2D43"/>
                </a:solidFill>
                <a:latin typeface="Roboto Light"/>
                <a:ea typeface="Roboto Light"/>
                <a:cs typeface="Roboto Light"/>
                <a:sym typeface="Roboto Light"/>
              </a:rPr>
              <a:t>Technology Partner for Comic Relief / Red Nose Day 2022</a:t>
            </a: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2D43"/>
                </a:solidFill>
                <a:latin typeface="Roboto Light"/>
                <a:ea typeface="Roboto Light"/>
                <a:cs typeface="Roboto Light"/>
                <a:sym typeface="Roboto Light"/>
              </a:rPr>
              <a:t>The first fully digital charity onboarding flow approved by HMRC.</a:t>
            </a: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2D43"/>
                </a:solidFill>
                <a:latin typeface="Roboto Light"/>
                <a:ea typeface="Roboto Light"/>
                <a:cs typeface="Roboto Light"/>
                <a:sym typeface="Roboto Light"/>
              </a:rPr>
              <a:t>First solution recognised to automate Gift Aid on contactless donations.</a:t>
            </a: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2D43"/>
                </a:solidFill>
                <a:latin typeface="Roboto Light"/>
                <a:ea typeface="Roboto Light"/>
                <a:cs typeface="Roboto Light"/>
                <a:sym typeface="Roboto Light"/>
              </a:rPr>
              <a:t>Technology and strategy behind an industry collaborative project ‘The Future of Gift Aid’</a:t>
            </a: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2D43"/>
                </a:solidFill>
                <a:latin typeface="Roboto Light"/>
                <a:ea typeface="Roboto Light"/>
                <a:cs typeface="Roboto Light"/>
                <a:sym typeface="Roboto Light"/>
              </a:rPr>
              <a:t>Swiftaid mentioned in multiple industry reports including the latest Office of Tax simplification report.</a:t>
            </a:r>
            <a:endParaRPr sz="1100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2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cb40a18e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cb40a18e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cb40a18e3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cb40a18e3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228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cb40a18e3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cb40a18e3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cb40a18e3_2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cb40a18e3_2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cb40a18e3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cb40a18e3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cb40a18e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cb40a18e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64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1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7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25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58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54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Enter presenter mode to view step-by-step 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04F95-4468-4CCF-B311-0BD8CD3A5313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BAAE4-246D-7846-B93A-DBC22F33C343}"/>
              </a:ext>
            </a:extLst>
          </p:cNvPr>
          <p:cNvSpPr/>
          <p:nvPr userDrawn="1"/>
        </p:nvSpPr>
        <p:spPr>
          <a:xfrm>
            <a:off x="-89210" y="0"/>
            <a:ext cx="12281210" cy="6383383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9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BBCEEA-78B1-AF41-86B7-A0B9EE60DE35}"/>
              </a:ext>
            </a:extLst>
          </p:cNvPr>
          <p:cNvSpPr txBox="1"/>
          <p:nvPr userDrawn="1"/>
        </p:nvSpPr>
        <p:spPr>
          <a:xfrm>
            <a:off x="11261558" y="6699183"/>
            <a:ext cx="0" cy="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spc="-3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8A650-D3BB-964F-8909-420B22479FDC}"/>
              </a:ext>
            </a:extLst>
          </p:cNvPr>
          <p:cNvSpPr txBox="1"/>
          <p:nvPr userDrawn="1"/>
        </p:nvSpPr>
        <p:spPr>
          <a:xfrm>
            <a:off x="154004" y="6814686"/>
            <a:ext cx="0" cy="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spc="-3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7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8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5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BBCEEA-78B1-AF41-86B7-A0B9EE60DE35}"/>
              </a:ext>
            </a:extLst>
          </p:cNvPr>
          <p:cNvSpPr txBox="1"/>
          <p:nvPr userDrawn="1"/>
        </p:nvSpPr>
        <p:spPr>
          <a:xfrm>
            <a:off x="11261558" y="6699183"/>
            <a:ext cx="0" cy="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spc="-3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8A650-D3BB-964F-8909-420B22479FDC}"/>
              </a:ext>
            </a:extLst>
          </p:cNvPr>
          <p:cNvSpPr txBox="1"/>
          <p:nvPr userDrawn="1"/>
        </p:nvSpPr>
        <p:spPr>
          <a:xfrm>
            <a:off x="154004" y="6814686"/>
            <a:ext cx="0" cy="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spc="-3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7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3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9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DC69FD-907B-EF41-BCFB-566FA5EC5C41}"/>
              </a:ext>
            </a:extLst>
          </p:cNvPr>
          <p:cNvSpPr/>
          <p:nvPr userDrawn="1"/>
        </p:nvSpPr>
        <p:spPr>
          <a:xfrm>
            <a:off x="-49162" y="6351255"/>
            <a:ext cx="12260826" cy="516577"/>
          </a:xfrm>
          <a:prstGeom prst="rect">
            <a:avLst/>
          </a:prstGeom>
          <a:solidFill>
            <a:srgbClr val="7A0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50A95-09E9-5B40-B0F9-974304A01E8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93658" y="6488704"/>
            <a:ext cx="1438507" cy="2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6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50A95-09E9-5B40-B0F9-974304A01E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93658" y="6488704"/>
            <a:ext cx="1438507" cy="245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4DEB6-B836-FAC6-4E9B-02BB239290A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0736" y="6343578"/>
            <a:ext cx="154326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1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hyperlink" Target="https://www.gov.uk/government/uploads/system/uploads/attachment_data/file/690609/HMRC_Report_482__GiftAid_Research_Repor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wiftaid.co.uk/inf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ftaid.co.uk/fog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CCEB10-02B2-4885-97F5-681F87DB5063}"/>
              </a:ext>
            </a:extLst>
          </p:cNvPr>
          <p:cNvSpPr/>
          <p:nvPr/>
        </p:nvSpPr>
        <p:spPr>
          <a:xfrm>
            <a:off x="0" y="0"/>
            <a:ext cx="12191999" cy="6416298"/>
          </a:xfrm>
          <a:prstGeom prst="rect">
            <a:avLst/>
          </a:prstGeom>
          <a:solidFill>
            <a:srgbClr val="7A0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816A4-2B3B-44C4-8BA8-86ACF02528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0" y="0"/>
            <a:ext cx="6417733" cy="6857999"/>
          </a:xfrm>
          <a:prstGeom prst="rect">
            <a:avLst/>
          </a:prstGeom>
        </p:spPr>
        <p:txBody>
          <a:bodyPr anchor="ctr"/>
          <a:lstStyle/>
          <a:p>
            <a:pPr defTabSz="914377" hangingPunct="0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altLang="en-US" sz="3200" b="1" dirty="0" err="1">
                <a:solidFill>
                  <a:schemeClr val="bg1"/>
                </a:solidFill>
                <a:latin typeface="Blackbaud Sans" panose="020B0503030503020204" pitchFamily="34" charset="0"/>
                <a:ea typeface="Inter" panose="02000503000000020004" pitchFamily="2" charset="0"/>
                <a:cs typeface="Inter" panose="02000503000000020004" pitchFamily="2" charset="0"/>
              </a:rPr>
              <a:t>Justgiving</a:t>
            </a:r>
            <a:r>
              <a:rPr lang="en-GB" altLang="en-US" sz="3200" b="1" dirty="0">
                <a:solidFill>
                  <a:schemeClr val="bg1"/>
                </a:solidFill>
                <a:latin typeface="Blackbaud Sans" panose="020B0503030503020204" pitchFamily="34" charset="0"/>
                <a:ea typeface="Inter" panose="02000503000000020004" pitchFamily="2" charset="0"/>
                <a:cs typeface="Inter" panose="02000503000000020004" pitchFamily="2" charset="0"/>
              </a:rPr>
              <a:t> Gift Aid management</a:t>
            </a:r>
            <a:endParaRPr lang="en-US" altLang="en-US" sz="3200" dirty="0">
              <a:solidFill>
                <a:schemeClr val="bg1"/>
              </a:solidFill>
              <a:latin typeface="Blackbaud Sans" panose="020B0503030503020204" pitchFamily="34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187B3-BEA5-244F-B534-E4A6FE0E5C2B}"/>
              </a:ext>
            </a:extLst>
          </p:cNvPr>
          <p:cNvSpPr txBox="1"/>
          <p:nvPr/>
        </p:nvSpPr>
        <p:spPr>
          <a:xfrm>
            <a:off x="6131293" y="6689558"/>
            <a:ext cx="0" cy="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000" spc="-3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B3898-D229-413E-A847-ACDF2C1F9643}"/>
              </a:ext>
            </a:extLst>
          </p:cNvPr>
          <p:cNvSpPr/>
          <p:nvPr/>
        </p:nvSpPr>
        <p:spPr>
          <a:xfrm flipH="1">
            <a:off x="1712" y="0"/>
            <a:ext cx="1668519" cy="6858000"/>
          </a:xfrm>
          <a:prstGeom prst="rect">
            <a:avLst/>
          </a:prstGeom>
          <a:solidFill>
            <a:srgbClr val="DEAAE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AE0100-9672-442D-BFA5-683CFD322D44}"/>
              </a:ext>
            </a:extLst>
          </p:cNvPr>
          <p:cNvGrpSpPr/>
          <p:nvPr/>
        </p:nvGrpSpPr>
        <p:grpSpPr>
          <a:xfrm>
            <a:off x="9713429" y="5894931"/>
            <a:ext cx="2472172" cy="963068"/>
            <a:chOff x="9713429" y="5894931"/>
            <a:chExt cx="2472172" cy="9630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B16F-5297-4533-8BED-9ABB26A587B8}"/>
                </a:ext>
              </a:extLst>
            </p:cNvPr>
            <p:cNvSpPr/>
            <p:nvPr/>
          </p:nvSpPr>
          <p:spPr>
            <a:xfrm>
              <a:off x="9713429" y="6416298"/>
              <a:ext cx="2472172" cy="441701"/>
            </a:xfrm>
            <a:prstGeom prst="rect">
              <a:avLst/>
            </a:prstGeom>
            <a:solidFill>
              <a:srgbClr val="7A0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031D9B3-5A9B-417D-A464-5FD3070EB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9827" y="5894931"/>
              <a:ext cx="2151327" cy="637805"/>
            </a:xfrm>
            <a:prstGeom prst="rect">
              <a:avLst/>
            </a:prstGeom>
          </p:spPr>
        </p:pic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53B883A-C5F8-4CE5-A6DB-8239730FEC96}"/>
              </a:ext>
            </a:extLst>
          </p:cNvPr>
          <p:cNvSpPr txBox="1">
            <a:spLocks/>
          </p:cNvSpPr>
          <p:nvPr/>
        </p:nvSpPr>
        <p:spPr>
          <a:xfrm>
            <a:off x="5638800" y="3825319"/>
            <a:ext cx="5943600" cy="272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>
              <a:solidFill>
                <a:schemeClr val="bg1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12" name="Picture Placeholder 21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91F0733A-F444-4EE2-BD5A-BDB49E7047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 r="21886"/>
          <a:stretch/>
        </p:blipFill>
        <p:spPr>
          <a:xfrm>
            <a:off x="-1574799" y="0"/>
            <a:ext cx="7078133" cy="7078133"/>
          </a:xfrm>
          <a:prstGeom prst="rect">
            <a:avLst/>
          </a:prstGeom>
        </p:spPr>
      </p:pic>
      <p:sp>
        <p:nvSpPr>
          <p:cNvPr id="13" name="AutoShape 8" descr="HMRC Logo - Anagram Systems">
            <a:extLst>
              <a:ext uri="{FF2B5EF4-FFF2-40B4-BE49-F238E27FC236}">
                <a16:creationId xmlns:a16="http://schemas.microsoft.com/office/drawing/2014/main" id="{22E40DDB-3BAF-2F84-9F73-1C0253BC78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9881" y="1912881"/>
            <a:ext cx="1668519" cy="16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1C300A-C34D-F77C-1DB6-309D9690A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584" y="4097867"/>
            <a:ext cx="2787158" cy="1147324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848B506-D4E4-EF0C-D090-F875CD994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5"/>
          <a:stretch/>
        </p:blipFill>
        <p:spPr bwMode="auto">
          <a:xfrm>
            <a:off x="1243679" y="1912881"/>
            <a:ext cx="426605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5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3B1D00EB-81C5-5AB6-7E72-FB2FFD47BAAC}"/>
              </a:ext>
            </a:extLst>
          </p:cNvPr>
          <p:cNvSpPr txBox="1"/>
          <p:nvPr/>
        </p:nvSpPr>
        <p:spPr>
          <a:xfrm>
            <a:off x="0" y="608460"/>
            <a:ext cx="11722195" cy="538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Back-office configuration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6E5C6-FAE9-A785-06FA-1657C9EDF7A6}"/>
              </a:ext>
            </a:extLst>
          </p:cNvPr>
          <p:cNvSpPr txBox="1"/>
          <p:nvPr/>
        </p:nvSpPr>
        <p:spPr>
          <a:xfrm>
            <a:off x="0" y="1038853"/>
            <a:ext cx="11924435" cy="133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Overall, 500 separate terms/character strings/rules trigger a Gift Aid removal event or review. Below are some typical use cases and actions.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98% of flagged donations are managed automatically, with the remainder being reviewed and actioned on a discretionary basis by a member of the team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FCF3125-119F-B625-F831-30EF3DFFF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50033"/>
              </p:ext>
            </p:extLst>
          </p:nvPr>
        </p:nvGraphicFramePr>
        <p:xfrm>
          <a:off x="99115" y="2160140"/>
          <a:ext cx="1182532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957">
                  <a:extLst>
                    <a:ext uri="{9D8B030D-6E8A-4147-A177-3AD203B41FA5}">
                      <a16:colId xmlns:a16="http://schemas.microsoft.com/office/drawing/2014/main" val="3154268581"/>
                    </a:ext>
                  </a:extLst>
                </a:gridCol>
                <a:gridCol w="1066903">
                  <a:extLst>
                    <a:ext uri="{9D8B030D-6E8A-4147-A177-3AD203B41FA5}">
                      <a16:colId xmlns:a16="http://schemas.microsoft.com/office/drawing/2014/main" val="2851884257"/>
                    </a:ext>
                  </a:extLst>
                </a:gridCol>
                <a:gridCol w="866228">
                  <a:extLst>
                    <a:ext uri="{9D8B030D-6E8A-4147-A177-3AD203B41FA5}">
                      <a16:colId xmlns:a16="http://schemas.microsoft.com/office/drawing/2014/main" val="2195610714"/>
                    </a:ext>
                  </a:extLst>
                </a:gridCol>
                <a:gridCol w="1643170">
                  <a:extLst>
                    <a:ext uri="{9D8B030D-6E8A-4147-A177-3AD203B41FA5}">
                      <a16:colId xmlns:a16="http://schemas.microsoft.com/office/drawing/2014/main" val="4053181575"/>
                    </a:ext>
                  </a:extLst>
                </a:gridCol>
                <a:gridCol w="1931928">
                  <a:extLst>
                    <a:ext uri="{9D8B030D-6E8A-4147-A177-3AD203B41FA5}">
                      <a16:colId xmlns:a16="http://schemas.microsoft.com/office/drawing/2014/main" val="3727398897"/>
                    </a:ext>
                  </a:extLst>
                </a:gridCol>
                <a:gridCol w="1756176">
                  <a:extLst>
                    <a:ext uri="{9D8B030D-6E8A-4147-A177-3AD203B41FA5}">
                      <a16:colId xmlns:a16="http://schemas.microsoft.com/office/drawing/2014/main" val="15884240"/>
                    </a:ext>
                  </a:extLst>
                </a:gridCol>
                <a:gridCol w="1255156">
                  <a:extLst>
                    <a:ext uri="{9D8B030D-6E8A-4147-A177-3AD203B41FA5}">
                      <a16:colId xmlns:a16="http://schemas.microsoft.com/office/drawing/2014/main" val="3487875431"/>
                    </a:ext>
                  </a:extLst>
                </a:gridCol>
                <a:gridCol w="1238149">
                  <a:extLst>
                    <a:ext uri="{9D8B030D-6E8A-4147-A177-3AD203B41FA5}">
                      <a16:colId xmlns:a16="http://schemas.microsoft.com/office/drawing/2014/main" val="993188129"/>
                    </a:ext>
                  </a:extLst>
                </a:gridCol>
                <a:gridCol w="1246653">
                  <a:extLst>
                    <a:ext uri="{9D8B030D-6E8A-4147-A177-3AD203B41FA5}">
                      <a16:colId xmlns:a16="http://schemas.microsoft.com/office/drawing/2014/main" val="2574827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Blackbaud Sans" panose="020B0503030503020204" pitchFamily="34" charset="0"/>
                        </a:rPr>
                        <a:t>Donor first name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7A04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Blackbaud Sans" panose="020B0503030503020204" pitchFamily="34" charset="0"/>
                        </a:rPr>
                        <a:t>Donor  second name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7A0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Blackbaud Sans" panose="020B0503030503020204" pitchFamily="34" charset="0"/>
                        </a:rPr>
                        <a:t>Amount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7A0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Blackbaud Sans" panose="020B0503030503020204" pitchFamily="34" charset="0"/>
                        </a:rPr>
                        <a:t>Sponsorship name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7A0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Blackbaud Sans" panose="020B0503030503020204" pitchFamily="34" charset="0"/>
                        </a:rPr>
                        <a:t>Taxpayer address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7A0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Blackbaud Sans" panose="020B0503030503020204" pitchFamily="34" charset="0"/>
                        </a:rPr>
                        <a:t>Donor message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7A0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Blackbaud Sans" panose="020B0503030503020204" pitchFamily="34" charset="0"/>
                        </a:rPr>
                        <a:t>Page owner name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7A0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Blackbaud Sans" panose="020B0503030503020204" pitchFamily="34" charset="0"/>
                        </a:rPr>
                        <a:t>Eligibility alert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7A04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Blackbaud Sans" panose="020B0503030503020204" pitchFamily="34" charset="0"/>
                        </a:rPr>
                        <a:t>Action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7A0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5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Joe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Bloggs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£10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Surfer Joe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123, Anywhere St W1 2AB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>
                          <a:latin typeface="Blackbaud Sans" panose="020B0503030503020204" pitchFamily="34" charset="0"/>
                        </a:rPr>
                        <a:t>From everyone in the </a:t>
                      </a:r>
                      <a:r>
                        <a:rPr lang="en-GB" sz="1000" i="1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Accounting dept</a:t>
                      </a:r>
                      <a:endParaRPr lang="en-US" sz="1000" i="1" dirty="0">
                        <a:highlight>
                          <a:srgbClr val="FFFF00"/>
                        </a:highlight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Bob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Group donation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Gift Aid removed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5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Joe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Bloggs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lackbaud Sans" panose="020B0503030503020204" pitchFamily="34" charset="0"/>
                          <a:ea typeface="+mn-ea"/>
                          <a:cs typeface="+mn-cs"/>
                        </a:rPr>
                        <a:t>£20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lackbaud Sans" panose="020B0503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Surfer Joe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123, Anywhere St W1 2AB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>
                          <a:latin typeface="Blackbaud Sans" panose="020B0503030503020204" pitchFamily="34" charset="0"/>
                        </a:rPr>
                        <a:t>Thanks for the </a:t>
                      </a:r>
                      <a:r>
                        <a:rPr lang="en-GB" sz="1000" i="1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cupcakes</a:t>
                      </a:r>
                      <a:endParaRPr lang="en-US" sz="1000" i="1" dirty="0">
                        <a:highlight>
                          <a:srgbClr val="FFFF00"/>
                        </a:highlight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Bob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Benefit in kind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Gift Aid removed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0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Joe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Bloggs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lackbaud Sans" panose="020B0503030503020204" pitchFamily="34" charset="0"/>
                          <a:ea typeface="+mn-ea"/>
                          <a:cs typeface="+mn-cs"/>
                        </a:rPr>
                        <a:t>£10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lackbaud Sans" panose="020B0503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Surfer Joe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123, Anywhere St W1 2AB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>
                          <a:latin typeface="Blackbaud Sans" panose="020B0503030503020204" pitchFamily="34" charset="0"/>
                        </a:rPr>
                        <a:t>Donation on behalf of the Smith </a:t>
                      </a:r>
                      <a:r>
                        <a:rPr lang="en-GB" sz="1000" i="1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family</a:t>
                      </a:r>
                      <a:endParaRPr lang="en-US" sz="1000" i="1" dirty="0">
                        <a:highlight>
                          <a:srgbClr val="FFFF00"/>
                        </a:highlight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Bob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Taxpayer is not the donor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Review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  <a:p>
                      <a:pPr algn="ctr"/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67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Dental 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Surgery</a:t>
                      </a:r>
                      <a:endParaRPr lang="en-US" sz="1000" dirty="0">
                        <a:highlight>
                          <a:srgbClr val="FFFF00"/>
                        </a:highlight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lackbaud Sans" panose="020B0503030503020204" pitchFamily="34" charset="0"/>
                          <a:ea typeface="+mn-ea"/>
                          <a:cs typeface="+mn-cs"/>
                        </a:rPr>
                        <a:t>£35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lackbaud Sans" panose="020B0503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Happy Abi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1 Aquinas St, Liverpool LV1 3ZW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>
                          <a:latin typeface="Blackbaud Sans" panose="020B0503030503020204" pitchFamily="34" charset="0"/>
                        </a:rPr>
                        <a:t>Keep up the good work</a:t>
                      </a:r>
                      <a:endParaRPr lang="en-US" sz="1000" i="1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Jane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Corporate donation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Gift Aid removed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4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Dr </a:t>
                      </a:r>
                      <a:endParaRPr lang="en-US" sz="1000" dirty="0">
                        <a:highlight>
                          <a:srgbClr val="FFFF00"/>
                        </a:highlight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Smith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lackbaud Sans" panose="020B0503030503020204" pitchFamily="34" charset="0"/>
                          <a:ea typeface="+mn-ea"/>
                          <a:cs typeface="+mn-cs"/>
                        </a:rPr>
                        <a:t>£10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lackbaud Sans" panose="020B0503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Blackbaud Sans" panose="020B0503030503020204" pitchFamily="34" charset="0"/>
                        </a:rPr>
                        <a:t>The Doc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123, Anywhere St W1 2AB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>
                          <a:latin typeface="Blackbaud Sans" panose="020B0503030503020204" pitchFamily="34" charset="0"/>
                        </a:rPr>
                        <a:t>Void</a:t>
                      </a:r>
                      <a:endParaRPr lang="en-US" sz="1000" i="1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Jane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Ambiguity on individual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Gift Aid removed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  <a:p>
                      <a:pPr algn="ctr"/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5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Emma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Robertson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lackbaud Sans" panose="020B0503030503020204" pitchFamily="34" charset="0"/>
                          <a:ea typeface="+mn-ea"/>
                          <a:cs typeface="+mn-cs"/>
                        </a:rPr>
                        <a:t>£40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lackbaud Sans" panose="020B0503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latin typeface="Blackbaud Sans" panose="020B0503030503020204" pitchFamily="34" charset="0"/>
                        </a:rPr>
                        <a:t>Em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1 Aquinas St, </a:t>
                      </a:r>
                      <a:r>
                        <a:rPr lang="en-GB" sz="1000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Guernsey </a:t>
                      </a:r>
                      <a:endParaRPr lang="en-US" sz="1000" dirty="0">
                        <a:highlight>
                          <a:srgbClr val="FFFF00"/>
                        </a:highlight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>
                          <a:latin typeface="Blackbaud Sans" panose="020B0503030503020204" pitchFamily="34" charset="0"/>
                        </a:rPr>
                        <a:t>Love your work</a:t>
                      </a:r>
                      <a:endParaRPr lang="en-US" sz="1000" i="1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Bob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  <a:p>
                      <a:pPr algn="ctr"/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Outside Gift Aid jurisdiction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Gift Aid removed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  <a:p>
                      <a:pPr algn="ctr"/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7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Joe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Bloggs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lackbaud Sans" panose="020B0503030503020204" pitchFamily="34" charset="0"/>
                          <a:ea typeface="+mn-ea"/>
                          <a:cs typeface="+mn-cs"/>
                        </a:rPr>
                        <a:t>£10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lackbaud Sans" panose="020B0503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Surfer Joe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123, Anywhere St W1 2AB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>
                          <a:latin typeface="Blackbaud Sans" panose="020B0503030503020204" pitchFamily="34" charset="0"/>
                        </a:rPr>
                        <a:t>You </a:t>
                      </a:r>
                      <a:r>
                        <a:rPr lang="en-GB" sz="1000" i="1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f***** </a:t>
                      </a:r>
                      <a:r>
                        <a:rPr lang="en-GB" sz="1000" i="1" dirty="0">
                          <a:latin typeface="Blackbaud Sans" panose="020B0503030503020204" pitchFamily="34" charset="0"/>
                        </a:rPr>
                        <a:t>legend!</a:t>
                      </a:r>
                      <a:endParaRPr lang="en-US" sz="1000" i="1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Harry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Profanity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Review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08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Anna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Brady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lackbaud Sans" panose="020B0503030503020204" pitchFamily="34" charset="0"/>
                          <a:ea typeface="+mn-ea"/>
                          <a:cs typeface="+mn-cs"/>
                        </a:rPr>
                        <a:t>£100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lackbaud Sans" panose="020B0503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Ms Brady’s bunch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123, Anywhere St W1 2AB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From Ludo the </a:t>
                      </a:r>
                      <a:r>
                        <a:rPr lang="en-GB" sz="1000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dog</a:t>
                      </a: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 and all the </a:t>
                      </a:r>
                      <a:r>
                        <a:rPr lang="en-GB" sz="1000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kids</a:t>
                      </a: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 at Little Hands nursery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Tom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Not an eligible taxpayer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Review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  <a:p>
                      <a:pPr algn="ctr"/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4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Emma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Robertson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Blackbaud Sans" panose="020B0503030503020204" pitchFamily="34" charset="0"/>
                          <a:ea typeface="+mn-ea"/>
                          <a:cs typeface="+mn-cs"/>
                        </a:rPr>
                        <a:t>£457.78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Blackbaud Sans" panose="020B05030305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latin typeface="Blackbaud Sans" panose="020B0503030503020204" pitchFamily="34" charset="0"/>
                        </a:rPr>
                        <a:t>Em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123, Anywhere St W1 2AB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1" dirty="0">
                          <a:latin typeface="Blackbaud Sans" panose="020B0503030503020204" pitchFamily="34" charset="0"/>
                        </a:rPr>
                        <a:t>You’re amazing</a:t>
                      </a:r>
                      <a:endParaRPr lang="en-US" sz="1000" i="1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Blackbaud Sans" panose="020B0503030503020204" pitchFamily="34" charset="0"/>
                        </a:rPr>
                        <a:t>Emma Robertson</a:t>
                      </a:r>
                      <a:endParaRPr lang="en-US" sz="1000" dirty="0">
                        <a:highlight>
                          <a:srgbClr val="FFFF00"/>
                        </a:highlight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Blackbaud Sans" panose="020B0503030503020204" pitchFamily="34" charset="0"/>
                        </a:rPr>
                        <a:t>‘Offline’ donations loading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Blackbaud Sans" panose="020B0503030503020204" pitchFamily="34" charset="0"/>
                        </a:rPr>
                        <a:t>Review</a:t>
                      </a:r>
                      <a:endParaRPr lang="en-US" sz="1000" dirty="0">
                        <a:latin typeface="Blackbaud Sans" panose="020B0503030503020204" pitchFamily="34" charset="0"/>
                      </a:endParaRPr>
                    </a:p>
                  </a:txBody>
                  <a:tcPr>
                    <a:solidFill>
                      <a:srgbClr val="E3C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730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AD719B-CA59-E74B-283C-032E1F466BFF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platform today – multi-layered Gift Aid eligibility validation</a:t>
            </a:r>
          </a:p>
        </p:txBody>
      </p:sp>
    </p:spTree>
    <p:extLst>
      <p:ext uri="{BB962C8B-B14F-4D97-AF65-F5344CB8AC3E}">
        <p14:creationId xmlns:p14="http://schemas.microsoft.com/office/powerpoint/2010/main" val="107559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FD6EACC8-0A20-0E01-884F-27E0412D31FA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Ways of working and looking ahead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1D00EB-81C5-5AB6-7E72-FB2FFD47BAAC}"/>
              </a:ext>
            </a:extLst>
          </p:cNvPr>
          <p:cNvSpPr txBox="1"/>
          <p:nvPr/>
        </p:nvSpPr>
        <p:spPr>
          <a:xfrm>
            <a:off x="151254" y="891866"/>
            <a:ext cx="11722195" cy="535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It’s been painful (really) but we are now in a good place with our systems and processes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lackbaud Sans" panose="020B0503030503020204" pitchFamily="34" charset="0"/>
              </a:rPr>
              <a:t>JG’s Gift Aid management model is now a standard of HMRC compliance </a:t>
            </a:r>
            <a:r>
              <a:rPr lang="en-US" sz="1600" dirty="0">
                <a:solidFill>
                  <a:schemeClr val="bg1"/>
                </a:solidFill>
                <a:latin typeface="Blackbaud Sans" panose="020B0503030503020204" pitchFamily="34" charset="0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Blackbaud Sans" panose="020B0503030503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lackbaud Sans" panose="020B0503030503020204" pitchFamily="34" charset="0"/>
              </a:rPr>
              <a:t>Right balance between compliance and performance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Changes required initially hit overall Gift Aid adoption by 7% (ouch); Managing unhappy donors 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We continue to iterate and have </a:t>
            </a:r>
            <a:r>
              <a:rPr lang="en-US" sz="1400" dirty="0" err="1">
                <a:solidFill>
                  <a:schemeClr val="bg1"/>
                </a:solidFill>
                <a:latin typeface="Blackbaud Sans" panose="020B0503030503020204" pitchFamily="34" charset="0"/>
              </a:rPr>
              <a:t>optimised</a:t>
            </a: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 our way back to previous performance and beyond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lackbaud Sans" panose="020B0503030503020204" pitchFamily="34" charset="0"/>
              </a:rPr>
              <a:t>After initial investment cost, process is now run largely programmatically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lackbaud Sans" panose="020B0503030503020204" pitchFamily="34" charset="0"/>
              </a:rPr>
              <a:t>Positive collaboration with HMRC; any proposed changes or tests are run past their team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lackbaud Sans" panose="020B0503030503020204" pitchFamily="34" charset="0"/>
              </a:rPr>
              <a:t>Roadmap of upcoming initiative to further improvements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Blackbaud Sans" panose="020B0503030503020204" pitchFamily="34" charset="0"/>
              </a:rPr>
              <a:t>Gradual loosening in review scenarios where we can demonstrably establish eligibility is maintained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bg1"/>
                </a:solidFill>
                <a:latin typeface="Blackbaud Sans" panose="020B0503030503020204" pitchFamily="34" charset="0"/>
              </a:rPr>
              <a:t>Swiftaid</a:t>
            </a:r>
            <a:endParaRPr lang="en-US" sz="13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010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734" y="1213866"/>
            <a:ext cx="4140532" cy="443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981" y="1"/>
            <a:ext cx="1218963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8"/>
          <p:cNvSpPr txBox="1">
            <a:spLocks noGrp="1"/>
          </p:cNvSpPr>
          <p:nvPr>
            <p:ph type="ctrTitle"/>
          </p:nvPr>
        </p:nvSpPr>
        <p:spPr>
          <a:xfrm>
            <a:off x="8527033" y="2013767"/>
            <a:ext cx="2739600" cy="15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1333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Direct Debits</a:t>
            </a:r>
            <a:br>
              <a:rPr lang="en-GB" sz="2400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400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£197m</a:t>
            </a:r>
            <a:endParaRPr sz="2400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28"/>
          <p:cNvSpPr txBox="1">
            <a:spLocks noGrp="1"/>
          </p:cNvSpPr>
          <p:nvPr>
            <p:ph type="ctrTitle"/>
          </p:nvPr>
        </p:nvSpPr>
        <p:spPr>
          <a:xfrm>
            <a:off x="1660133" y="970233"/>
            <a:ext cx="2739600" cy="94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1333">
                <a:solidFill>
                  <a:srgbClr val="FFFFFF"/>
                </a:solidFill>
              </a:rPr>
              <a:t>Tins &amp; Buckets</a:t>
            </a:r>
            <a:endParaRPr sz="1333">
              <a:solidFill>
                <a:srgbClr val="FFFFFF"/>
              </a:solidFill>
            </a:endParaRPr>
          </a:p>
          <a:p>
            <a:r>
              <a:rPr lang="en-GB" sz="2400">
                <a:solidFill>
                  <a:srgbClr val="FFFFFF"/>
                </a:solidFill>
              </a:rPr>
              <a:t>£88m</a:t>
            </a:r>
            <a:endParaRPr sz="1333">
              <a:solidFill>
                <a:srgbClr val="FFFFFF"/>
              </a:solidFill>
            </a:endParaRPr>
          </a:p>
        </p:txBody>
      </p:sp>
      <p:sp>
        <p:nvSpPr>
          <p:cNvPr id="102" name="Google Shape;102;p28"/>
          <p:cNvSpPr txBox="1">
            <a:spLocks noGrp="1"/>
          </p:cNvSpPr>
          <p:nvPr>
            <p:ph type="ctrTitle"/>
          </p:nvPr>
        </p:nvSpPr>
        <p:spPr>
          <a:xfrm>
            <a:off x="6940800" y="5372767"/>
            <a:ext cx="2739600" cy="15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Cash collection</a:t>
            </a:r>
            <a:b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£96m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28"/>
          <p:cNvSpPr txBox="1">
            <a:spLocks noGrp="1"/>
          </p:cNvSpPr>
          <p:nvPr>
            <p:ph type="ctrTitle"/>
          </p:nvPr>
        </p:nvSpPr>
        <p:spPr>
          <a:xfrm>
            <a:off x="3972400" y="5586233"/>
            <a:ext cx="3184800" cy="15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Envelope / Cheque</a:t>
            </a:r>
            <a:b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£75m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/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28"/>
          <p:cNvSpPr txBox="1">
            <a:spLocks noGrp="1"/>
          </p:cNvSpPr>
          <p:nvPr>
            <p:ph type="ctrTitle"/>
          </p:nvPr>
        </p:nvSpPr>
        <p:spPr>
          <a:xfrm>
            <a:off x="2352867" y="5475133"/>
            <a:ext cx="2739600" cy="15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1333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Sponsorship</a:t>
            </a:r>
            <a:endParaRPr sz="2400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GB" sz="2400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£42m</a:t>
            </a:r>
            <a:endParaRPr sz="1333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ctrTitle"/>
          </p:nvPr>
        </p:nvSpPr>
        <p:spPr>
          <a:xfrm>
            <a:off x="698433" y="5034617"/>
            <a:ext cx="2739600" cy="15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Online Sponsorship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£24m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8"/>
          <p:cNvSpPr txBox="1">
            <a:spLocks noGrp="1"/>
          </p:cNvSpPr>
          <p:nvPr>
            <p:ph type="ctrTitle"/>
          </p:nvPr>
        </p:nvSpPr>
        <p:spPr>
          <a:xfrm>
            <a:off x="146967" y="3774143"/>
            <a:ext cx="2739600" cy="85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1333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Charity websites</a:t>
            </a:r>
            <a:endParaRPr sz="2400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GB" sz="2400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£21m</a:t>
            </a:r>
            <a:endParaRPr sz="1333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8"/>
          <p:cNvSpPr txBox="1">
            <a:spLocks noGrp="1"/>
          </p:cNvSpPr>
          <p:nvPr>
            <p:ph type="ctrTitle"/>
          </p:nvPr>
        </p:nvSpPr>
        <p:spPr>
          <a:xfrm>
            <a:off x="423800" y="2513659"/>
            <a:ext cx="2739600" cy="85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1333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SMS</a:t>
            </a:r>
            <a:endParaRPr sz="2400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GB" sz="2400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£12m</a:t>
            </a:r>
            <a:endParaRPr sz="1333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8"/>
          <p:cNvSpPr txBox="1">
            <a:spLocks noGrp="1"/>
          </p:cNvSpPr>
          <p:nvPr>
            <p:ph type="ctrTitle"/>
          </p:nvPr>
        </p:nvSpPr>
        <p:spPr>
          <a:xfrm>
            <a:off x="4772467" y="270300"/>
            <a:ext cx="1406800" cy="94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Phone / ATM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GB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£7m</a:t>
            </a: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8"/>
          <p:cNvSpPr txBox="1">
            <a:spLocks noGrp="1"/>
          </p:cNvSpPr>
          <p:nvPr>
            <p:ph type="ctrTitle"/>
          </p:nvPr>
        </p:nvSpPr>
        <p:spPr>
          <a:xfrm>
            <a:off x="4230599" y="2410099"/>
            <a:ext cx="3730800" cy="218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GB" sz="6133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~£564</a:t>
            </a:r>
            <a:br>
              <a:rPr lang="en-GB" sz="8000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4533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MILLION</a:t>
            </a:r>
            <a:endParaRPr sz="4533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70000"/>
              </a:lnSpc>
            </a:pPr>
            <a:r>
              <a:rPr lang="en-GB" sz="4933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MISSED</a:t>
            </a:r>
            <a:br>
              <a:rPr lang="en-GB" sz="4933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3067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EVERY YEAR</a:t>
            </a:r>
            <a:endParaRPr sz="3067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8"/>
          <p:cNvSpPr txBox="1">
            <a:spLocks noGrp="1"/>
          </p:cNvSpPr>
          <p:nvPr>
            <p:ph type="ctrTitle"/>
          </p:nvPr>
        </p:nvSpPr>
        <p:spPr>
          <a:xfrm>
            <a:off x="4968800" y="4487367"/>
            <a:ext cx="2254400" cy="62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>
              <a:lnSpc>
                <a:spcPct val="111111"/>
              </a:lnSpc>
            </a:pPr>
            <a:r>
              <a:rPr lang="en-GB" sz="1067" u="sng">
                <a:solidFill>
                  <a:srgbClr val="002D43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Charitable Giving and Gift Aid research report</a:t>
            </a:r>
            <a:endParaRPr sz="1067">
              <a:solidFill>
                <a:srgbClr val="002D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" name="Google Shape;111;p28"/>
          <p:cNvSpPr txBox="1"/>
          <p:nvPr/>
        </p:nvSpPr>
        <p:spPr>
          <a:xfrm>
            <a:off x="416833" y="6340867"/>
            <a:ext cx="11488800" cy="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33" rIns="0" bIns="0" anchor="t" anchorCtr="0">
            <a:noAutofit/>
          </a:bodyPr>
          <a:lstStyle/>
          <a:p>
            <a:pPr marL="16933" algn="ctr"/>
            <a:endParaRPr sz="1067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12" name="Google Shape;11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5134" y="1913034"/>
            <a:ext cx="1100231" cy="3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8"/>
          <p:cNvSpPr/>
          <p:nvPr/>
        </p:nvSpPr>
        <p:spPr>
          <a:xfrm>
            <a:off x="0" y="6377600"/>
            <a:ext cx="3522800" cy="480400"/>
          </a:xfrm>
          <a:prstGeom prst="rect">
            <a:avLst/>
          </a:prstGeom>
          <a:solidFill>
            <a:srgbClr val="0B2D42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Another £180 million claimed in error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367" y="881333"/>
            <a:ext cx="4946400" cy="49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9"/>
          <p:cNvSpPr txBox="1"/>
          <p:nvPr/>
        </p:nvSpPr>
        <p:spPr>
          <a:xfrm>
            <a:off x="832567" y="2096133"/>
            <a:ext cx="4180400" cy="2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3200" b="1" dirty="0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UK taxpayers miss out on over £1 billion every year in personal tax relief</a:t>
            </a:r>
            <a:endParaRPr sz="1067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FD6EACC8-0A20-0E01-884F-27E0412D31FA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Swiftaid</a:t>
            </a:r>
            <a:r>
              <a:rPr lang="en-GB" sz="2800" b="1" dirty="0"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integration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1D00EB-81C5-5AB6-7E72-FB2FFD47BAAC}"/>
              </a:ext>
            </a:extLst>
          </p:cNvPr>
          <p:cNvSpPr txBox="1"/>
          <p:nvPr/>
        </p:nvSpPr>
        <p:spPr>
          <a:xfrm>
            <a:off x="151254" y="891867"/>
            <a:ext cx="11722195" cy="364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Blackbaud Sans" panose="020B0503030503020204" pitchFamily="34" charset="0"/>
              </a:rPr>
              <a:t>Swiftaid requires a single authorisation from the donor for the tax year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Blackbaud Sans" panose="020B0503030503020204" pitchFamily="34" charset="0"/>
              </a:rPr>
              <a:t>Using donor intermediary legislation, introduced April 2017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Blackbaud Sans" panose="020B0503030503020204" pitchFamily="34" charset="0"/>
              </a:rPr>
              <a:t>Create a Gift Aid declarations during the tax current tax year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Blackbaud Sans" panose="020B0503030503020204" pitchFamily="34" charset="0"/>
              </a:rPr>
              <a:t>Donor receives a welcome email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Blackbaud Sans" panose="020B0503030503020204" pitchFamily="34" charset="0"/>
              </a:rPr>
              <a:t>Donor receives a statement of all Gift Aid given in the previous tax year by the 31</a:t>
            </a:r>
            <a:r>
              <a:rPr lang="en-US" sz="2800" b="1" baseline="30000" dirty="0">
                <a:latin typeface="Blackbaud Sans" panose="020B0503030503020204" pitchFamily="34" charset="0"/>
              </a:rPr>
              <a:t>st</a:t>
            </a:r>
            <a:r>
              <a:rPr lang="en-US" sz="2800" b="1" dirty="0">
                <a:latin typeface="Blackbaud Sans" panose="020B0503030503020204" pitchFamily="34" charset="0"/>
              </a:rPr>
              <a:t> of May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Blackbaud Sans" panose="020B0503030503020204" pitchFamily="34" charset="0"/>
              </a:rPr>
              <a:t>Data is only ever used for Gift Aid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Blackbaud Sans" panose="020B0503030503020204" pitchFamily="34" charset="0"/>
              </a:rPr>
              <a:t>Swiftaid is the data controller and can create Gift Aid declaration for any charity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Blackbaud Sans" panose="020B0503030503020204" pitchFamily="34" charset="0"/>
              </a:rPr>
              <a:t>Implementing data cleansing to an equivalent level as JustGiving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Blackbaud Sans" panose="020B050303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0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86AE9-C743-264E-7082-CC62E33B7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9" y="610638"/>
            <a:ext cx="2449728" cy="4808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202563-176D-25D9-FED5-EF732D290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64" b="64249"/>
          <a:stretch/>
        </p:blipFill>
        <p:spPr>
          <a:xfrm>
            <a:off x="3257352" y="1340383"/>
            <a:ext cx="8451255" cy="334855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C3FEC5-1A4D-C2E0-F2B5-60A3965A4181}"/>
              </a:ext>
            </a:extLst>
          </p:cNvPr>
          <p:cNvCxnSpPr/>
          <p:nvPr/>
        </p:nvCxnSpPr>
        <p:spPr>
          <a:xfrm>
            <a:off x="3093244" y="1278731"/>
            <a:ext cx="0" cy="1078707"/>
          </a:xfrm>
          <a:prstGeom prst="line">
            <a:avLst/>
          </a:prstGeom>
          <a:ln w="38100">
            <a:solidFill>
              <a:srgbClr val="7A04D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01BB85-3964-AD78-62F7-47A6A441F377}"/>
              </a:ext>
            </a:extLst>
          </p:cNvPr>
          <p:cNvCxnSpPr>
            <a:cxnSpLocks/>
          </p:cNvCxnSpPr>
          <p:nvPr/>
        </p:nvCxnSpPr>
        <p:spPr>
          <a:xfrm>
            <a:off x="5653087" y="3688815"/>
            <a:ext cx="1169194" cy="0"/>
          </a:xfrm>
          <a:prstGeom prst="line">
            <a:avLst/>
          </a:prstGeom>
          <a:ln w="38100">
            <a:solidFill>
              <a:srgbClr val="7A04D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73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AD6A6D-3AAD-78C5-196F-7BD0F284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9" y="610638"/>
            <a:ext cx="2449728" cy="4808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D4317-7747-B94E-346A-98B88333D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94" b="36356"/>
          <a:stretch/>
        </p:blipFill>
        <p:spPr>
          <a:xfrm>
            <a:off x="3443090" y="528637"/>
            <a:ext cx="8451255" cy="45862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8E35EF-C209-7AE6-F27B-C74504025E21}"/>
              </a:ext>
            </a:extLst>
          </p:cNvPr>
          <p:cNvCxnSpPr>
            <a:cxnSpLocks/>
          </p:cNvCxnSpPr>
          <p:nvPr/>
        </p:nvCxnSpPr>
        <p:spPr>
          <a:xfrm>
            <a:off x="3078956" y="2350293"/>
            <a:ext cx="0" cy="1293020"/>
          </a:xfrm>
          <a:prstGeom prst="line">
            <a:avLst/>
          </a:prstGeom>
          <a:ln w="38100">
            <a:solidFill>
              <a:srgbClr val="7A04D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E0E495A-E4B4-9790-A285-A4B221F40323}"/>
              </a:ext>
            </a:extLst>
          </p:cNvPr>
          <p:cNvSpPr/>
          <p:nvPr/>
        </p:nvSpPr>
        <p:spPr>
          <a:xfrm>
            <a:off x="3950494" y="3371850"/>
            <a:ext cx="7508081" cy="821531"/>
          </a:xfrm>
          <a:prstGeom prst="rect">
            <a:avLst/>
          </a:prstGeom>
          <a:noFill/>
          <a:ln w="38100">
            <a:solidFill>
              <a:srgbClr val="7A0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5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A1942-11BB-8D02-9E29-7BD61237D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9"/>
          <a:stretch/>
        </p:blipFill>
        <p:spPr>
          <a:xfrm>
            <a:off x="5409045" y="297655"/>
            <a:ext cx="6782955" cy="6036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96D7A0-19A3-5DE2-27CC-65BC1036F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951"/>
          <a:stretch/>
        </p:blipFill>
        <p:spPr>
          <a:xfrm>
            <a:off x="5409044" y="0"/>
            <a:ext cx="6782955" cy="483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FDCB3-D2CE-E1F9-0B22-32B448DBAA34}"/>
              </a:ext>
            </a:extLst>
          </p:cNvPr>
          <p:cNvSpPr txBox="1"/>
          <p:nvPr/>
        </p:nvSpPr>
        <p:spPr>
          <a:xfrm>
            <a:off x="445826" y="241697"/>
            <a:ext cx="42362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https://swiftaid.co.uk/info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9EE0D-0E1B-1442-3395-E9FF6145F548}"/>
              </a:ext>
            </a:extLst>
          </p:cNvPr>
          <p:cNvSpPr txBox="1"/>
          <p:nvPr/>
        </p:nvSpPr>
        <p:spPr>
          <a:xfrm>
            <a:off x="445826" y="1258103"/>
            <a:ext cx="3166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minute video on Swiftaid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 minute video on Gift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Gift Aid eligibility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A01EF-3850-010A-27CC-A71D70FE66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807" b="49107"/>
          <a:stretch/>
        </p:blipFill>
        <p:spPr>
          <a:xfrm>
            <a:off x="174475" y="960448"/>
            <a:ext cx="4236244" cy="3490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71E8F-20C9-CEDF-D918-FD89B1AA0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73" t="57942" r="13633" b="10913"/>
          <a:stretch/>
        </p:blipFill>
        <p:spPr>
          <a:xfrm>
            <a:off x="412278" y="4198143"/>
            <a:ext cx="4171950" cy="21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6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647C5D-351F-565F-5CEE-AA80C45A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56" y="0"/>
            <a:ext cx="573328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386A28-ED82-C4EE-04C9-8AF7D3637BF8}"/>
              </a:ext>
            </a:extLst>
          </p:cNvPr>
          <p:cNvSpPr txBox="1"/>
          <p:nvPr/>
        </p:nvSpPr>
        <p:spPr>
          <a:xfrm>
            <a:off x="3643313" y="1371600"/>
            <a:ext cx="35171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David Michael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1 High Street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Guildford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GU1 1AA</a:t>
            </a:r>
          </a:p>
        </p:txBody>
      </p:sp>
    </p:spTree>
    <p:extLst>
      <p:ext uri="{BB962C8B-B14F-4D97-AF65-F5344CB8AC3E}">
        <p14:creationId xmlns:p14="http://schemas.microsoft.com/office/powerpoint/2010/main" val="314306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3DB21D9-1F4A-6D80-4995-92C3A61A08A9}"/>
              </a:ext>
            </a:extLst>
          </p:cNvPr>
          <p:cNvSpPr txBox="1"/>
          <p:nvPr/>
        </p:nvSpPr>
        <p:spPr>
          <a:xfrm>
            <a:off x="0" y="1203157"/>
            <a:ext cx="1142656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" b="1" dirty="0">
              <a:solidFill>
                <a:srgbClr val="7A04DD"/>
              </a:solidFill>
              <a:latin typeface="Blackbaud Sans" panose="020B05030305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  <a:p>
            <a:endParaRPr lang="en-GB" sz="2800" b="1" dirty="0">
              <a:solidFill>
                <a:srgbClr val="7A04DD"/>
              </a:solidFill>
              <a:effectLst/>
              <a:latin typeface="Blackbaud Sans" panose="020B05030305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- the great Gift Aid reset of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set-up and processes – frontend experiences and back-office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and future developments - </a:t>
            </a:r>
            <a:r>
              <a:rPr lang="en-GB" sz="2400" b="1" dirty="0" err="1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Swiftaid</a:t>
            </a:r>
            <a:endParaRPr lang="en-GB" sz="2400" b="1" dirty="0">
              <a:solidFill>
                <a:srgbClr val="7A04DD"/>
              </a:solidFill>
              <a:latin typeface="Blackbaud Sans" panose="020B05030305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7A04DD"/>
                </a:solidFill>
                <a:effectLst/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Q&amp;A discussion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Blackbaud Sans" panose="020B05030305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5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/>
        </p:nvSpPr>
        <p:spPr>
          <a:xfrm>
            <a:off x="12574255" y="2288677"/>
            <a:ext cx="3748400" cy="42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33" tIns="97133" rIns="97133" bIns="97133" anchor="t" anchorCtr="0">
            <a:spAutoFit/>
          </a:bodyPr>
          <a:lstStyle/>
          <a:p>
            <a:r>
              <a:rPr lang="en-GB" sz="14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Learn more about Gift Aid on slide xxx</a:t>
            </a:r>
            <a:endParaRPr sz="1467"/>
          </a:p>
        </p:txBody>
      </p:sp>
      <p:sp>
        <p:nvSpPr>
          <p:cNvPr id="126" name="Google Shape;126;p30"/>
          <p:cNvSpPr txBox="1"/>
          <p:nvPr/>
        </p:nvSpPr>
        <p:spPr>
          <a:xfrm>
            <a:off x="12494120" y="3209222"/>
            <a:ext cx="3420800" cy="8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33" tIns="97133" rIns="97133" bIns="97133" anchor="t" anchorCtr="0">
            <a:spAutoFit/>
          </a:bodyPr>
          <a:lstStyle/>
          <a:p>
            <a:r>
              <a:rPr lang="en-GB" sz="14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We have created a growing network of over a million UK taxpayers, hundreds of charities and fundraising providers.</a:t>
            </a:r>
            <a:endParaRPr sz="1467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30"/>
          <p:cNvSpPr txBox="1"/>
          <p:nvPr/>
        </p:nvSpPr>
        <p:spPr>
          <a:xfrm>
            <a:off x="12764627" y="112871"/>
            <a:ext cx="3368000" cy="155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33" tIns="97133" rIns="97133" bIns="97133" anchor="t" anchorCtr="0">
            <a:spAutoFit/>
          </a:bodyPr>
          <a:lstStyle/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Swiftaid is the first ever universal solution for charitable tax relief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Over </a:t>
            </a:r>
            <a:r>
              <a:rPr lang="en-GB" sz="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1.6 million</a:t>
            </a:r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registered taxpayers in under 6 months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100,000’s new users joining every month at zero cost of acquisition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100’s of registered charities 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>
              <a:buClr>
                <a:schemeClr val="dk1"/>
              </a:buClr>
              <a:buSzPts val="900"/>
            </a:pPr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Technology partner for Comic Relief / Red Nose Day 2022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>
              <a:buClr>
                <a:schemeClr val="dk1"/>
              </a:buClr>
              <a:buSzPts val="900"/>
            </a:pP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Recognised by HMRC and listed on their registered software providers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" name="Google Shape;128;p30"/>
          <p:cNvSpPr/>
          <p:nvPr/>
        </p:nvSpPr>
        <p:spPr>
          <a:xfrm>
            <a:off x="4342216" y="2563413"/>
            <a:ext cx="3507600" cy="173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7133" tIns="97133" rIns="97133" bIns="9713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3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~3,000,000</a:t>
            </a:r>
            <a:br>
              <a:rPr lang="en-GB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3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Registered taxpayers</a:t>
            </a:r>
            <a:br>
              <a:rPr lang="en-GB" sz="13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July 2022</a:t>
            </a:r>
            <a:endParaRPr sz="1333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algn="ctr">
              <a:lnSpc>
                <a:spcPct val="115000"/>
              </a:lnSpc>
            </a:pPr>
            <a:endParaRPr sz="1333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algn="ctr">
              <a:lnSpc>
                <a:spcPct val="115000"/>
              </a:lnSpc>
            </a:pPr>
            <a:r>
              <a:rPr lang="en-GB"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More than 200,000 joining every month</a:t>
            </a:r>
            <a:endParaRPr sz="1333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29" name="Google Shape;129;p30"/>
          <p:cNvGrpSpPr/>
          <p:nvPr/>
        </p:nvGrpSpPr>
        <p:grpSpPr>
          <a:xfrm>
            <a:off x="883000" y="707370"/>
            <a:ext cx="2711373" cy="5110645"/>
            <a:chOff x="587583" y="1247760"/>
            <a:chExt cx="1363504" cy="2570058"/>
          </a:xfrm>
        </p:grpSpPr>
        <p:pic>
          <p:nvPicPr>
            <p:cNvPr id="130" name="Google Shape;130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7583" y="3501265"/>
              <a:ext cx="1266178" cy="316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4745" y="1247760"/>
              <a:ext cx="1166342" cy="20591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30"/>
          <p:cNvSpPr txBox="1"/>
          <p:nvPr/>
        </p:nvSpPr>
        <p:spPr>
          <a:xfrm>
            <a:off x="7849816" y="2382580"/>
            <a:ext cx="6402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buSzPts val="1400"/>
              <a:buFont typeface="Roboto"/>
              <a:buChar char="●"/>
            </a:pPr>
            <a:r>
              <a:rPr lang="en-GB" sz="2400" dirty="0">
                <a:latin typeface="Roboto"/>
                <a:ea typeface="Roboto"/>
                <a:cs typeface="Roboto"/>
                <a:sym typeface="Roboto"/>
              </a:rPr>
              <a:t>Single authorisation</a:t>
            </a:r>
            <a:br>
              <a:rPr lang="en-GB" sz="2400" dirty="0"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buSzPts val="1400"/>
              <a:buFont typeface="Roboto"/>
              <a:buChar char="●"/>
            </a:pPr>
            <a:r>
              <a:rPr lang="en-GB" sz="2400" dirty="0">
                <a:latin typeface="Roboto"/>
                <a:ea typeface="Roboto"/>
                <a:cs typeface="Roboto"/>
                <a:sym typeface="Roboto"/>
              </a:rPr>
              <a:t>End of year statement</a:t>
            </a:r>
            <a:br>
              <a:rPr lang="en-GB" sz="2400" dirty="0"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buSzPts val="1400"/>
              <a:buFont typeface="Roboto"/>
              <a:buChar char="●"/>
            </a:pPr>
            <a:r>
              <a:rPr lang="en-GB" sz="2400" dirty="0">
                <a:latin typeface="Roboto"/>
                <a:ea typeface="Roboto"/>
                <a:cs typeface="Roboto"/>
                <a:sym typeface="Roboto"/>
              </a:rPr>
              <a:t>Retrospective Gift Aid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/>
        </p:nvSpPr>
        <p:spPr>
          <a:xfrm>
            <a:off x="12574255" y="2288677"/>
            <a:ext cx="3748400" cy="42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33" tIns="97133" rIns="97133" bIns="97133" anchor="t" anchorCtr="0">
            <a:spAutoFit/>
          </a:bodyPr>
          <a:lstStyle/>
          <a:p>
            <a:r>
              <a:rPr lang="en-GB" sz="14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Learn more about Gift Aid on slide xxx</a:t>
            </a:r>
            <a:endParaRPr sz="1467"/>
          </a:p>
        </p:txBody>
      </p:sp>
      <p:sp>
        <p:nvSpPr>
          <p:cNvPr id="139" name="Google Shape;139;p31"/>
          <p:cNvSpPr txBox="1"/>
          <p:nvPr/>
        </p:nvSpPr>
        <p:spPr>
          <a:xfrm>
            <a:off x="12494120" y="3209222"/>
            <a:ext cx="3420800" cy="8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33" tIns="97133" rIns="97133" bIns="97133" anchor="t" anchorCtr="0">
            <a:spAutoFit/>
          </a:bodyPr>
          <a:lstStyle/>
          <a:p>
            <a:r>
              <a:rPr lang="en-GB" sz="14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We have created a growing network of over a million UK taxpayers, hundreds of charities and fundraising providers.</a:t>
            </a:r>
            <a:endParaRPr sz="1467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" name="Google Shape;140;p31"/>
          <p:cNvSpPr txBox="1"/>
          <p:nvPr/>
        </p:nvSpPr>
        <p:spPr>
          <a:xfrm>
            <a:off x="12764627" y="112871"/>
            <a:ext cx="3368000" cy="155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33" tIns="97133" rIns="97133" bIns="97133" anchor="t" anchorCtr="0">
            <a:spAutoFit/>
          </a:bodyPr>
          <a:lstStyle/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Swiftaid is the first ever universal solution for charitable tax relief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Over </a:t>
            </a:r>
            <a:r>
              <a:rPr lang="en-GB" sz="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1.6 million</a:t>
            </a:r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registered taxpayers in under 6 months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100,000’s new users joining every month at zero cost of acquisition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100’s of registered charities 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>
              <a:buClr>
                <a:schemeClr val="dk1"/>
              </a:buClr>
              <a:buSzPts val="900"/>
            </a:pPr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Technology partner for Comic Relief / Red Nose Day 2022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>
              <a:buClr>
                <a:schemeClr val="dk1"/>
              </a:buClr>
              <a:buSzPts val="900"/>
            </a:pP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r>
              <a:rPr lang="en-GB" sz="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Recognised by HMRC and listed on their registered software providers</a:t>
            </a:r>
            <a:endParaRPr sz="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" name="Google Shape;141;p31"/>
          <p:cNvSpPr/>
          <p:nvPr/>
        </p:nvSpPr>
        <p:spPr>
          <a:xfrm>
            <a:off x="3817601" y="2563413"/>
            <a:ext cx="4186800" cy="173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7133" tIns="97133" rIns="97133" bIns="9713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3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320+</a:t>
            </a:r>
            <a:br>
              <a:rPr lang="en-GB" sz="21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3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Registered charities and integrators</a:t>
            </a:r>
            <a:br>
              <a:rPr lang="en-GB" sz="13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333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July 2022</a:t>
            </a:r>
            <a:endParaRPr sz="1333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42" name="Google Shape;142;p31"/>
          <p:cNvGrpSpPr/>
          <p:nvPr/>
        </p:nvGrpSpPr>
        <p:grpSpPr>
          <a:xfrm>
            <a:off x="659789" y="5030398"/>
            <a:ext cx="10872421" cy="676764"/>
            <a:chOff x="906403" y="3566026"/>
            <a:chExt cx="8629819" cy="537172"/>
          </a:xfrm>
        </p:grpSpPr>
        <p:pic>
          <p:nvPicPr>
            <p:cNvPr id="143" name="Google Shape;1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77693" y="3760045"/>
              <a:ext cx="947768" cy="181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015" y="3702432"/>
              <a:ext cx="637767" cy="296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6403" y="3581091"/>
              <a:ext cx="507034" cy="50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178594" y="3566026"/>
              <a:ext cx="357628" cy="537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31"/>
            <p:cNvPicPr preferRelativeResize="0"/>
            <p:nvPr/>
          </p:nvPicPr>
          <p:blipFill rotWithShape="1">
            <a:blip r:embed="rId7">
              <a:alphaModFix/>
            </a:blip>
            <a:srcRect t="25144" b="20722"/>
            <a:stretch/>
          </p:blipFill>
          <p:spPr>
            <a:xfrm>
              <a:off x="4779761" y="3696249"/>
              <a:ext cx="1013062" cy="32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3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69213" y="3755274"/>
              <a:ext cx="1303960" cy="204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3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438070" y="3726884"/>
              <a:ext cx="1303950" cy="2737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31"/>
          <p:cNvSpPr txBox="1"/>
          <p:nvPr/>
        </p:nvSpPr>
        <p:spPr>
          <a:xfrm>
            <a:off x="7828529" y="2382580"/>
            <a:ext cx="6402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buSzPts val="1400"/>
              <a:buFont typeface="Roboto"/>
              <a:buChar char="●"/>
            </a:pPr>
            <a:r>
              <a:rPr lang="en-GB" sz="2400" dirty="0">
                <a:latin typeface="Roboto"/>
                <a:ea typeface="Roboto"/>
                <a:cs typeface="Roboto"/>
                <a:sym typeface="Roboto"/>
              </a:rPr>
              <a:t>Claim submission</a:t>
            </a:r>
            <a:br>
              <a:rPr lang="en-GB" sz="2400" dirty="0"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buSzPts val="1400"/>
              <a:buFont typeface="Roboto"/>
              <a:buChar char="●"/>
            </a:pPr>
            <a:r>
              <a:rPr lang="en-GB" sz="2400" dirty="0">
                <a:latin typeface="Roboto"/>
                <a:ea typeface="Roboto"/>
                <a:cs typeface="Roboto"/>
                <a:sym typeface="Roboto"/>
              </a:rPr>
              <a:t>Increased Gift Aid income</a:t>
            </a:r>
            <a:br>
              <a:rPr lang="en-GB" sz="2400" dirty="0"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buSzPts val="1400"/>
              <a:buFont typeface="Roboto"/>
              <a:buChar char="●"/>
            </a:pPr>
            <a:r>
              <a:rPr lang="en-GB" sz="2400" dirty="0">
                <a:latin typeface="Roboto"/>
                <a:ea typeface="Roboto"/>
                <a:cs typeface="Roboto"/>
                <a:sym typeface="Roboto"/>
              </a:rPr>
              <a:t>Reduced administration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2" name="Google Shape;152;p31"/>
          <p:cNvGrpSpPr/>
          <p:nvPr/>
        </p:nvGrpSpPr>
        <p:grpSpPr>
          <a:xfrm>
            <a:off x="783444" y="843647"/>
            <a:ext cx="1818005" cy="3426744"/>
            <a:chOff x="587583" y="295135"/>
            <a:chExt cx="1363504" cy="2570058"/>
          </a:xfrm>
        </p:grpSpPr>
        <p:pic>
          <p:nvPicPr>
            <p:cNvPr id="153" name="Google Shape;153;p3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87583" y="2548640"/>
              <a:ext cx="1266178" cy="316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84745" y="295135"/>
              <a:ext cx="1166342" cy="20591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/>
        </p:nvSpPr>
        <p:spPr>
          <a:xfrm>
            <a:off x="1311567" y="1589468"/>
            <a:ext cx="6402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01" y="1408334"/>
            <a:ext cx="10345812" cy="404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/>
        </p:nvSpPr>
        <p:spPr>
          <a:xfrm>
            <a:off x="415600" y="4968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Wh</a:t>
            </a:r>
            <a:r>
              <a:rPr lang="en-GB" sz="2400" b="1">
                <a:latin typeface="Roboto Black"/>
                <a:ea typeface="Roboto Black"/>
                <a:cs typeface="Roboto Black"/>
                <a:sym typeface="Roboto Black"/>
              </a:rPr>
              <a:t>y</a:t>
            </a:r>
            <a:r>
              <a:rPr lang="en-GB" sz="2400" b="1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 Swiftaid?</a:t>
            </a:r>
            <a:endParaRPr sz="2400" b="1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6" name="Google Shape;166;p33"/>
          <p:cNvSpPr txBox="1"/>
          <p:nvPr/>
        </p:nvSpPr>
        <p:spPr>
          <a:xfrm>
            <a:off x="319533" y="1492333"/>
            <a:ext cx="1126760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✅ 	HMRC recognised and listed as a trusted supplier</a:t>
            </a:r>
            <a:b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133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-GB" sz="2133" dirty="0">
                <a:solidFill>
                  <a:srgbClr val="4D5156"/>
                </a:solidFill>
                <a:highlight>
                  <a:schemeClr val="lt1"/>
                </a:highlight>
              </a:rPr>
              <a:t>🔓 	ISO 27001 and 22301</a:t>
            </a: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accredited</a:t>
            </a:r>
            <a:b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GB" sz="17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(highest standards for Information Security and  Business continuity)</a:t>
            </a:r>
            <a:b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133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📃  	Methods published academically in the journal: ‘Formal Aspects of Computing’ </a:t>
            </a:r>
            <a:r>
              <a:rPr lang="en-GB" sz="2667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67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br>
              <a:rPr lang="en-GB" sz="2667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💮 	FCA regulated </a:t>
            </a:r>
            <a:endParaRPr sz="2667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430564" y="1330599"/>
            <a:ext cx="2725733" cy="141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/>
        </p:nvSpPr>
        <p:spPr>
          <a:xfrm>
            <a:off x="390290" y="1461847"/>
            <a:ext cx="10098730" cy="4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🇬🇧	Publicly funded through Innovate UK</a:t>
            </a:r>
            <a:endParaRPr sz="2133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b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🚀	Leading technically on an industry wide project ‘</a:t>
            </a:r>
            <a:r>
              <a:rPr lang="en-GB" sz="2133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Future of Gift Aid</a:t>
            </a: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endParaRPr sz="2133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b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💻	Fully digital charity sign up process (CHV1)</a:t>
            </a:r>
            <a:endParaRPr sz="2133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Clr>
                <a:schemeClr val="dk1"/>
              </a:buClr>
              <a:buSzPts val="1100"/>
            </a:pPr>
            <a:b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133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📃 	Saves time and reduces burden of GDPR compliance/record keeping</a:t>
            </a:r>
            <a:endParaRPr sz="2133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endParaRPr sz="1467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endParaRPr sz="1467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r>
              <a:rPr lang="en-GB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3" name="Google Shape;173;p34"/>
          <p:cNvGrpSpPr/>
          <p:nvPr/>
        </p:nvGrpSpPr>
        <p:grpSpPr>
          <a:xfrm>
            <a:off x="9738118" y="-623208"/>
            <a:ext cx="2818211" cy="4010559"/>
            <a:chOff x="5430300" y="0"/>
            <a:chExt cx="3614327" cy="5143500"/>
          </a:xfrm>
        </p:grpSpPr>
        <p:grpSp>
          <p:nvGrpSpPr>
            <p:cNvPr id="174" name="Google Shape;174;p34"/>
            <p:cNvGrpSpPr/>
            <p:nvPr/>
          </p:nvGrpSpPr>
          <p:grpSpPr>
            <a:xfrm>
              <a:off x="5430300" y="0"/>
              <a:ext cx="3614327" cy="5143500"/>
              <a:chOff x="5323950" y="0"/>
              <a:chExt cx="3614327" cy="5143500"/>
            </a:xfrm>
          </p:grpSpPr>
          <p:pic>
            <p:nvPicPr>
              <p:cNvPr id="175" name="Google Shape;175;p34"/>
              <p:cNvPicPr preferRelativeResize="0"/>
              <p:nvPr/>
            </p:nvPicPr>
            <p:blipFill rotWithShape="1">
              <a:blip r:embed="rId4">
                <a:alphaModFix/>
              </a:blip>
              <a:srcRect l="-1005" t="-5317" r="20561" b="-1897"/>
              <a:stretch/>
            </p:blipFill>
            <p:spPr>
              <a:xfrm>
                <a:off x="5323950" y="0"/>
                <a:ext cx="3614327" cy="5143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6" name="Google Shape;176;p34"/>
              <p:cNvSpPr/>
              <p:nvPr/>
            </p:nvSpPr>
            <p:spPr>
              <a:xfrm>
                <a:off x="7111325" y="2208325"/>
                <a:ext cx="1002600" cy="1002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pic>
          <p:nvPicPr>
            <p:cNvPr id="177" name="Google Shape;177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319400" y="2614375"/>
              <a:ext cx="824496" cy="429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58500" y="2354225"/>
              <a:ext cx="497950" cy="177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34"/>
          <p:cNvSpPr txBox="1"/>
          <p:nvPr/>
        </p:nvSpPr>
        <p:spPr>
          <a:xfrm>
            <a:off x="415600" y="4968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Wh</a:t>
            </a:r>
            <a:r>
              <a:rPr lang="en-GB" sz="2400" b="1" dirty="0">
                <a:latin typeface="Roboto Black"/>
                <a:ea typeface="Roboto Black"/>
                <a:cs typeface="Roboto Black"/>
                <a:sym typeface="Roboto Black"/>
              </a:rPr>
              <a:t>y</a:t>
            </a:r>
            <a:r>
              <a:rPr lang="en-GB" sz="2400" b="1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 Swiftaid?</a:t>
            </a:r>
            <a:endParaRPr sz="2400" b="1" dirty="0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237ACF-426D-E8E4-7BBB-E5C6006C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62"/>
            <a:ext cx="12192000" cy="5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4480D-E105-FE7C-DC95-5E52484C7D84}"/>
              </a:ext>
            </a:extLst>
          </p:cNvPr>
          <p:cNvSpPr txBox="1"/>
          <p:nvPr/>
        </p:nvSpPr>
        <p:spPr>
          <a:xfrm>
            <a:off x="71438" y="149127"/>
            <a:ext cx="61293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4000" b="1" i="0" u="none" strike="noStrike" dirty="0">
                <a:solidFill>
                  <a:srgbClr val="002D43"/>
                </a:solidFill>
                <a:effectLst/>
                <a:latin typeface="Poppins" panose="020B0502040204020203" pitchFamily="2" charset="0"/>
              </a:rPr>
              <a:t>Retrospective Gift Aid</a:t>
            </a:r>
            <a:endParaRPr lang="en-GB" sz="4000" b="0" dirty="0">
              <a:effectLst/>
            </a:endParaRPr>
          </a:p>
          <a:p>
            <a:br>
              <a:rPr lang="en-GB" sz="4000" dirty="0"/>
            </a:b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D0275-C9FA-7AAC-E05C-0F4CA1D888B8}"/>
              </a:ext>
            </a:extLst>
          </p:cNvPr>
          <p:cNvSpPr txBox="1"/>
          <p:nvPr/>
        </p:nvSpPr>
        <p:spPr>
          <a:xfrm>
            <a:off x="71438" y="250121"/>
            <a:ext cx="614719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7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£400,000</a:t>
            </a:r>
            <a:r>
              <a:rPr lang="en-GB" sz="72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GB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algn="ctr"/>
            <a:r>
              <a:rPr lang="en-GB" sz="1800" dirty="0">
                <a:latin typeface="Calibri"/>
                <a:ea typeface="Calibri" panose="020F0502020204030204" pitchFamily="34" charset="0"/>
                <a:cs typeface="Calibri"/>
              </a:rPr>
              <a:t>in ‘missed’ Gift Aid </a:t>
            </a:r>
            <a:r>
              <a:rPr lang="en-GB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has been unlocked </a:t>
            </a:r>
            <a:br>
              <a:rPr lang="en-GB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en-GB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for charities</a:t>
            </a:r>
            <a:r>
              <a:rPr lang="en-GB" sz="1800" dirty="0">
                <a:latin typeface="Calibri"/>
                <a:ea typeface="Calibri" panose="020F0502020204030204" pitchFamily="34" charset="0"/>
                <a:cs typeface="Calibri"/>
              </a:rPr>
              <a:t> on JustGiving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2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body" idx="4294967295"/>
          </p:nvPr>
        </p:nvSpPr>
        <p:spPr>
          <a:xfrm>
            <a:off x="416250" y="1479550"/>
            <a:ext cx="11360150" cy="45545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dirty="0"/>
              <a:t>Personal Tax Accounts</a:t>
            </a:r>
            <a:endParaRPr dirty="0"/>
          </a:p>
          <a:p>
            <a:r>
              <a:rPr lang="en-GB" dirty="0"/>
              <a:t>Retail</a:t>
            </a:r>
            <a:endParaRPr dirty="0"/>
          </a:p>
          <a:p>
            <a:r>
              <a:rPr lang="en-GB" dirty="0"/>
              <a:t>Admissions</a:t>
            </a:r>
            <a:endParaRPr dirty="0"/>
          </a:p>
          <a:p>
            <a:r>
              <a:rPr lang="en-GB" dirty="0"/>
              <a:t>Contactless</a:t>
            </a:r>
            <a:endParaRPr dirty="0"/>
          </a:p>
          <a:p>
            <a:r>
              <a:rPr lang="en-GB" dirty="0"/>
              <a:t>Micro-donations</a:t>
            </a:r>
            <a:endParaRPr dirty="0"/>
          </a:p>
          <a:p>
            <a:r>
              <a:rPr lang="en-GB" dirty="0"/>
              <a:t>SMS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91" name="Google Shape;191;p36"/>
          <p:cNvSpPr txBox="1"/>
          <p:nvPr/>
        </p:nvSpPr>
        <p:spPr>
          <a:xfrm>
            <a:off x="415600" y="4968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2400" b="1" dirty="0">
                <a:latin typeface="Roboto Black"/>
                <a:ea typeface="Roboto Black"/>
                <a:cs typeface="Roboto Black"/>
                <a:sym typeface="Roboto Black"/>
              </a:rPr>
              <a:t>Future ready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body" idx="4294967295"/>
          </p:nvPr>
        </p:nvSpPr>
        <p:spPr>
          <a:xfrm>
            <a:off x="415600" y="1554163"/>
            <a:ext cx="11229975" cy="41005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-516454">
              <a:buSzPts val="2500"/>
              <a:buFont typeface="Roboto"/>
              <a:buChar char="●"/>
            </a:pPr>
            <a:r>
              <a:rPr lang="en-GB" sz="3300" dirty="0">
                <a:latin typeface="Roboto"/>
                <a:ea typeface="Roboto"/>
                <a:cs typeface="Roboto"/>
                <a:sym typeface="Roboto"/>
              </a:rPr>
              <a:t>3 million donors</a:t>
            </a:r>
          </a:p>
          <a:p>
            <a:pPr marL="93131" indent="0">
              <a:buSzPts val="2500"/>
              <a:buNone/>
            </a:pPr>
            <a:endParaRPr lang="en-GB" sz="3300" dirty="0">
              <a:latin typeface="Roboto"/>
              <a:ea typeface="Roboto"/>
              <a:cs typeface="Roboto"/>
              <a:sym typeface="Roboto"/>
            </a:endParaRPr>
          </a:p>
          <a:p>
            <a:pPr indent="-516454">
              <a:buSzPts val="2500"/>
              <a:buFont typeface="Roboto"/>
              <a:buChar char="●"/>
            </a:pPr>
            <a:r>
              <a:rPr lang="en-GB" sz="3300" dirty="0">
                <a:latin typeface="Roboto"/>
                <a:ea typeface="Roboto"/>
                <a:cs typeface="Roboto"/>
                <a:sym typeface="Roboto"/>
              </a:rPr>
              <a:t>Over 1 million payment cards</a:t>
            </a:r>
            <a:br>
              <a:rPr lang="en-GB" sz="3300" dirty="0">
                <a:latin typeface="Roboto"/>
                <a:ea typeface="Roboto"/>
                <a:cs typeface="Roboto"/>
                <a:sym typeface="Roboto"/>
              </a:rPr>
            </a:br>
            <a:endParaRPr lang="en-GB" sz="3300" dirty="0">
              <a:latin typeface="Roboto"/>
              <a:ea typeface="Roboto"/>
              <a:cs typeface="Roboto"/>
              <a:sym typeface="Roboto"/>
            </a:endParaRPr>
          </a:p>
          <a:p>
            <a:pPr indent="-516454">
              <a:buSzPts val="2500"/>
              <a:buFont typeface="Roboto"/>
              <a:buChar char="●"/>
            </a:pPr>
            <a:r>
              <a:rPr lang="en-GB" sz="3300" dirty="0">
                <a:latin typeface="Roboto"/>
                <a:ea typeface="Roboto"/>
                <a:cs typeface="Roboto"/>
                <a:sym typeface="Roboto"/>
              </a:rPr>
              <a:t>21.7% of all declaration</a:t>
            </a:r>
          </a:p>
          <a:p>
            <a:pPr indent="-516454">
              <a:buSzPts val="2500"/>
              <a:buFont typeface="Roboto"/>
              <a:buChar char="●"/>
            </a:pPr>
            <a:endParaRPr lang="en-GB" sz="2667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5"/>
          <p:cNvSpPr txBox="1"/>
          <p:nvPr/>
        </p:nvSpPr>
        <p:spPr>
          <a:xfrm>
            <a:off x="415600" y="4968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2400" b="1">
                <a:latin typeface="Roboto Black"/>
                <a:ea typeface="Roboto Black"/>
                <a:cs typeface="Roboto Black"/>
                <a:sym typeface="Roboto Black"/>
              </a:rPr>
              <a:t>Facts and figures</a:t>
            </a:r>
            <a:endParaRPr sz="2400" b="1">
              <a:latin typeface="Roboto Black"/>
              <a:ea typeface="Roboto Black"/>
              <a:cs typeface="Roboto Black"/>
              <a:sym typeface="Roboto Black"/>
            </a:endParaRPr>
          </a:p>
          <a:p>
            <a:pPr>
              <a:buClr>
                <a:schemeClr val="dk1"/>
              </a:buClr>
              <a:buSzPts val="1100"/>
            </a:pPr>
            <a:endParaRPr sz="2400" b="1">
              <a:latin typeface="Roboto Black"/>
              <a:ea typeface="Roboto Black"/>
              <a:cs typeface="Roboto Black"/>
              <a:sym typeface="Roboto Black"/>
            </a:endParaRPr>
          </a:p>
          <a:p>
            <a:endParaRPr sz="2400" b="1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7"/>
          <p:cNvPicPr preferRelativeResize="0"/>
          <p:nvPr/>
        </p:nvPicPr>
        <p:blipFill rotWithShape="1">
          <a:blip r:embed="rId3">
            <a:alphaModFix/>
          </a:blip>
          <a:srcRect t="1912"/>
          <a:stretch/>
        </p:blipFill>
        <p:spPr>
          <a:xfrm>
            <a:off x="5740034" y="0"/>
            <a:ext cx="6451967" cy="631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7"/>
          <p:cNvPicPr preferRelativeResize="0"/>
          <p:nvPr/>
        </p:nvPicPr>
        <p:blipFill rotWithShape="1">
          <a:blip r:embed="rId4">
            <a:alphaModFix/>
          </a:blip>
          <a:srcRect l="8917" t="11948"/>
          <a:stretch/>
        </p:blipFill>
        <p:spPr>
          <a:xfrm rot="3">
            <a:off x="0" y="3"/>
            <a:ext cx="7409733" cy="622502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7"/>
          <p:cNvSpPr txBox="1"/>
          <p:nvPr/>
        </p:nvSpPr>
        <p:spPr>
          <a:xfrm>
            <a:off x="826719" y="2379982"/>
            <a:ext cx="5032800" cy="2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sz="3200" b="1" dirty="0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An estimated £1.5 million in missed Gift Aid every day!</a:t>
            </a:r>
            <a:endParaRPr lang="en-GB" sz="1600" dirty="0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SzPts val="1100"/>
            </a:pPr>
            <a:endParaRPr lang="en-GB" sz="3200" b="1" dirty="0">
              <a:solidFill>
                <a:srgbClr val="002D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n-GB" sz="3200" b="1" dirty="0">
                <a:solidFill>
                  <a:srgbClr val="002D43"/>
                </a:solidFill>
                <a:latin typeface="Roboto"/>
                <a:ea typeface="Roboto"/>
                <a:cs typeface="Roboto"/>
                <a:sym typeface="Roboto"/>
              </a:rPr>
              <a:t>Together we can help everyone claim Gift Aid more easily.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FD6EACC8-0A20-0E01-884F-27E0412D31FA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– 2018 and prior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1D00EB-81C5-5AB6-7E72-FB2FFD47BAAC}"/>
              </a:ext>
            </a:extLst>
          </p:cNvPr>
          <p:cNvSpPr txBox="1"/>
          <p:nvPr/>
        </p:nvSpPr>
        <p:spPr>
          <a:xfrm>
            <a:off x="151254" y="891867"/>
            <a:ext cx="11722195" cy="5447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Gift Aid at </a:t>
            </a:r>
            <a:r>
              <a:rPr lang="en-US" sz="2000" b="1" dirty="0" err="1">
                <a:solidFill>
                  <a:srgbClr val="7A04DD"/>
                </a:solidFill>
                <a:latin typeface="Blackbaud Sans" panose="020B0503030503020204" pitchFamily="34" charset="0"/>
              </a:rPr>
              <a:t>Justgiving</a:t>
            </a:r>
            <a:endParaRPr lang="en-US" sz="20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UK’s leading fundraising platform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Serves around 20,000 charities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Largest Gift Aid agent in the UK by volume with approximately £65m/year of claims to HMRC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5% fee applied on processed Gift Aid amount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Eligibility rules prior to 2018 poorly enforced/understood on the platform</a:t>
            </a:r>
          </a:p>
          <a:p>
            <a:pPr marL="1257300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Universal Gift Aid mandate applied on an ongoing basis across charities for each donor</a:t>
            </a:r>
          </a:p>
          <a:p>
            <a:pPr marL="1257300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No explicit presentment of the GAD in most cases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Personnel changes on both sides meant we lost close feedback loop with HMRC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Consumer education on Gift Aid remains a challenge (still largely viewed as ‘free money’ by donors when asked)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HMRC requirements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Close the ‘Gift Aid gap’ – discrepancy between eligible vs paid out Gift Aid funds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Facilitate &amp; reinforce consumer education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‘cleanse’ Gift Aid submission of glaringly ineligible items where practical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A04DD"/>
                </a:solidFill>
                <a:latin typeface="Blackbaud Sans" panose="020B0503030503020204" pitchFamily="34" charset="0"/>
              </a:rPr>
              <a:t>Expand approach to rest of sector</a:t>
            </a:r>
            <a:endParaRPr lang="en-US" sz="13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125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FD6EACC8-0A20-0E01-884F-27E0412D31FA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platform today – multi-layered Gift Aid eligibility validation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1D00EB-81C5-5AB6-7E72-FB2FFD47BAAC}"/>
              </a:ext>
            </a:extLst>
          </p:cNvPr>
          <p:cNvSpPr txBox="1"/>
          <p:nvPr/>
        </p:nvSpPr>
        <p:spPr>
          <a:xfrm>
            <a:off x="151254" y="891867"/>
            <a:ext cx="11722195" cy="718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The fundraiser experience - frontend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7CFAC-47F8-9534-ECDD-41EC4EDB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810" y="1105798"/>
            <a:ext cx="2397041" cy="4142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958DFE-180C-6456-0DE5-DE42A554912E}"/>
              </a:ext>
            </a:extLst>
          </p:cNvPr>
          <p:cNvSpPr/>
          <p:nvPr/>
        </p:nvSpPr>
        <p:spPr>
          <a:xfrm>
            <a:off x="9284395" y="3663266"/>
            <a:ext cx="2756351" cy="1924734"/>
          </a:xfrm>
          <a:prstGeom prst="rect">
            <a:avLst/>
          </a:prstGeom>
          <a:noFill/>
          <a:ln w="25400">
            <a:solidFill>
              <a:srgbClr val="7A0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27E0B-7E96-494E-202A-83CA1F80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800"/>
          <a:stretch/>
        </p:blipFill>
        <p:spPr>
          <a:xfrm>
            <a:off x="1346201" y="1778475"/>
            <a:ext cx="6485593" cy="4056969"/>
          </a:xfrm>
          <a:prstGeom prst="rect">
            <a:avLst/>
          </a:prstGeom>
          <a:ln w="22225">
            <a:solidFill>
              <a:srgbClr val="7A04DD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4F4757-3AE0-963B-3ADA-D2AF41976DF1}"/>
              </a:ext>
            </a:extLst>
          </p:cNvPr>
          <p:cNvCxnSpPr>
            <a:cxnSpLocks/>
          </p:cNvCxnSpPr>
          <p:nvPr/>
        </p:nvCxnSpPr>
        <p:spPr>
          <a:xfrm>
            <a:off x="7831794" y="1778475"/>
            <a:ext cx="1447418" cy="1884791"/>
          </a:xfrm>
          <a:prstGeom prst="line">
            <a:avLst/>
          </a:prstGeom>
          <a:ln w="12700">
            <a:solidFill>
              <a:srgbClr val="7A0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0BE277-07AC-34A4-531A-94F873CE6C45}"/>
              </a:ext>
            </a:extLst>
          </p:cNvPr>
          <p:cNvCxnSpPr>
            <a:cxnSpLocks/>
          </p:cNvCxnSpPr>
          <p:nvPr/>
        </p:nvCxnSpPr>
        <p:spPr>
          <a:xfrm flipV="1">
            <a:off x="7831794" y="5588000"/>
            <a:ext cx="1447418" cy="247444"/>
          </a:xfrm>
          <a:prstGeom prst="line">
            <a:avLst/>
          </a:prstGeom>
          <a:ln w="12700">
            <a:solidFill>
              <a:srgbClr val="7A0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9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927E0B-7E96-494E-202A-83CA1F80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800"/>
          <a:stretch/>
        </p:blipFill>
        <p:spPr>
          <a:xfrm>
            <a:off x="5293639" y="1866550"/>
            <a:ext cx="6579810" cy="4115905"/>
          </a:xfrm>
          <a:prstGeom prst="rect">
            <a:avLst/>
          </a:prstGeom>
          <a:ln w="22225">
            <a:solidFill>
              <a:srgbClr val="7A04DD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70A88C-C05F-7339-02C7-F88D8756332B}"/>
              </a:ext>
            </a:extLst>
          </p:cNvPr>
          <p:cNvSpPr txBox="1"/>
          <p:nvPr/>
        </p:nvSpPr>
        <p:spPr>
          <a:xfrm>
            <a:off x="101120" y="1610090"/>
            <a:ext cx="5062146" cy="446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2 challenge questions presented as part of the process to set up a fundraising page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Focused on charity sponsored and ‘benefit in kind’ scenarios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Positive responses to either/both deactivates Gift Aid from the associated fundraising page experience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A selection via radio buttons vs single tick box is required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HMRC preference is to present both statements separately as well as a ‘more info’ link in order to underpin consumer education on the tax implications of Gift Aid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E66DE-B9A2-5DD9-5663-6C3A07E6DF2D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platform today – multi-layered Gift Aid eligibility validation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BD791-69F7-2357-EB16-4C1927317EAB}"/>
              </a:ext>
            </a:extLst>
          </p:cNvPr>
          <p:cNvSpPr txBox="1"/>
          <p:nvPr/>
        </p:nvSpPr>
        <p:spPr>
          <a:xfrm>
            <a:off x="310530" y="875545"/>
            <a:ext cx="11722195" cy="718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The fundraiser experience - frontend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269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3B1D00EB-81C5-5AB6-7E72-FB2FFD47BAAC}"/>
              </a:ext>
            </a:extLst>
          </p:cNvPr>
          <p:cNvSpPr txBox="1"/>
          <p:nvPr/>
        </p:nvSpPr>
        <p:spPr>
          <a:xfrm>
            <a:off x="151254" y="891867"/>
            <a:ext cx="11722195" cy="64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The donor experience - frontend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56E6D-D702-9AE3-CDC5-8BED194A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567" y="1024976"/>
            <a:ext cx="2449728" cy="4808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2EA5F9-E530-0468-DAFE-FD4704607D9C}"/>
              </a:ext>
            </a:extLst>
          </p:cNvPr>
          <p:cNvSpPr/>
          <p:nvPr/>
        </p:nvSpPr>
        <p:spPr>
          <a:xfrm>
            <a:off x="9364134" y="3835400"/>
            <a:ext cx="2365162" cy="1329267"/>
          </a:xfrm>
          <a:prstGeom prst="rect">
            <a:avLst/>
          </a:prstGeom>
          <a:noFill/>
          <a:ln w="25400">
            <a:solidFill>
              <a:srgbClr val="7A0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D695B3-ED2A-2EB7-B99C-B523B1318285}"/>
              </a:ext>
            </a:extLst>
          </p:cNvPr>
          <p:cNvCxnSpPr>
            <a:cxnSpLocks/>
          </p:cNvCxnSpPr>
          <p:nvPr/>
        </p:nvCxnSpPr>
        <p:spPr>
          <a:xfrm>
            <a:off x="8342628" y="1532467"/>
            <a:ext cx="1021506" cy="2302933"/>
          </a:xfrm>
          <a:prstGeom prst="line">
            <a:avLst/>
          </a:prstGeom>
          <a:ln w="12700">
            <a:solidFill>
              <a:srgbClr val="7A0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ABF03C-B385-61D6-43FB-97B97BC0CE0A}"/>
              </a:ext>
            </a:extLst>
          </p:cNvPr>
          <p:cNvCxnSpPr>
            <a:cxnSpLocks/>
          </p:cNvCxnSpPr>
          <p:nvPr/>
        </p:nvCxnSpPr>
        <p:spPr>
          <a:xfrm flipV="1">
            <a:off x="8342628" y="5164667"/>
            <a:ext cx="1021506" cy="524933"/>
          </a:xfrm>
          <a:prstGeom prst="line">
            <a:avLst/>
          </a:prstGeom>
          <a:ln w="12700">
            <a:solidFill>
              <a:srgbClr val="7A0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242F5DE-E070-3A72-8D9E-3AD828349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" t="58412" r="2344" b="14255"/>
          <a:stretch/>
        </p:blipFill>
        <p:spPr>
          <a:xfrm>
            <a:off x="1202267" y="1557815"/>
            <a:ext cx="7140361" cy="4131785"/>
          </a:xfrm>
          <a:prstGeom prst="rect">
            <a:avLst/>
          </a:prstGeom>
          <a:ln w="25400">
            <a:solidFill>
              <a:srgbClr val="7A04DD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135C74-519B-5940-2FC1-CAF0019DE00A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platform today – multi-layered Gift Aid eligibility validation</a:t>
            </a:r>
          </a:p>
        </p:txBody>
      </p:sp>
    </p:spTree>
    <p:extLst>
      <p:ext uri="{BB962C8B-B14F-4D97-AF65-F5344CB8AC3E}">
        <p14:creationId xmlns:p14="http://schemas.microsoft.com/office/powerpoint/2010/main" val="420824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3BB30C-FC82-042E-64D9-C273F3D4992A}"/>
              </a:ext>
            </a:extLst>
          </p:cNvPr>
          <p:cNvSpPr txBox="1"/>
          <p:nvPr/>
        </p:nvSpPr>
        <p:spPr>
          <a:xfrm>
            <a:off x="101119" y="1610090"/>
            <a:ext cx="5254651" cy="446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2 ‘filter’ questions presented as part of the consumer Gift Aid declaration process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Only present on fundraising page scenarios, not required on direct giving models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Focused on donor ‘own funds’ and ‘benefit in kind’ scenarios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HMRC preference is to present both statements separately and not pre-ticked, again in order to reinforce the correlation between Gift Aid and tax status of the consumer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Like most attributes of the </a:t>
            </a:r>
            <a:r>
              <a:rPr lang="en-US" sz="1400" dirty="0" err="1">
                <a:solidFill>
                  <a:schemeClr val="bg1"/>
                </a:solidFill>
                <a:latin typeface="Blackbaud Sans" panose="020B0503030503020204" pitchFamily="34" charset="0"/>
              </a:rPr>
              <a:t>Justgiving</a:t>
            </a: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 checkout, extensively AB tested to balance HMRC objectives (consumer education, mitigation of ineligible claims) with performance metrics (overall checkout abandonment, Gift Aid adoption rates)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733F8-7625-4482-66FC-43452F43028E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platform today – multi-layered Gift Aid eligibility validation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12AF65-BAF0-C59A-6A85-FE3972FB8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" t="58412" r="2344" b="14255"/>
          <a:stretch/>
        </p:blipFill>
        <p:spPr>
          <a:xfrm>
            <a:off x="5444257" y="1702194"/>
            <a:ext cx="6646624" cy="3846083"/>
          </a:xfrm>
          <a:prstGeom prst="rect">
            <a:avLst/>
          </a:prstGeom>
          <a:ln w="25400">
            <a:solidFill>
              <a:srgbClr val="7A04DD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6CE2F1-6293-3E98-118C-0994F2730ED4}"/>
              </a:ext>
            </a:extLst>
          </p:cNvPr>
          <p:cNvSpPr txBox="1"/>
          <p:nvPr/>
        </p:nvSpPr>
        <p:spPr>
          <a:xfrm>
            <a:off x="151254" y="891867"/>
            <a:ext cx="11722195" cy="64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The donor experience - frontend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219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3B1D00EB-81C5-5AB6-7E72-FB2FFD47BAAC}"/>
              </a:ext>
            </a:extLst>
          </p:cNvPr>
          <p:cNvSpPr txBox="1"/>
          <p:nvPr/>
        </p:nvSpPr>
        <p:spPr>
          <a:xfrm>
            <a:off x="151254" y="891867"/>
            <a:ext cx="11722195" cy="64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The donor experience – taxpayer details validation (frontend)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BB30C-FC82-042E-64D9-C273F3D4992A}"/>
              </a:ext>
            </a:extLst>
          </p:cNvPr>
          <p:cNvSpPr txBox="1"/>
          <p:nvPr/>
        </p:nvSpPr>
        <p:spPr>
          <a:xfrm>
            <a:off x="127615" y="2352610"/>
            <a:ext cx="7674719" cy="329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Name and surname details filtered vs list of blacklisted terms to pre-empt non-individual details being input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UK and overseas address modes both supported – overseas address requires full form input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UK post codes are </a:t>
            </a:r>
            <a:r>
              <a:rPr lang="en-US" sz="1400" dirty="0" err="1">
                <a:solidFill>
                  <a:schemeClr val="bg1"/>
                </a:solidFill>
                <a:latin typeface="Blackbaud Sans" panose="020B0503030503020204" pitchFamily="34" charset="0"/>
              </a:rPr>
              <a:t>REGEX’ed</a:t>
            </a: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 and looked-up against the same Post Office validation service as HMRC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Blackbaud Sans" panose="020B0503030503020204" pitchFamily="34" charset="0"/>
              </a:rPr>
              <a:t>For returning donors, taxpayer details are stored and displayed for verification on next donation experience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48A71-6800-888F-3566-B9B99BC48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19" t="11482" r="35275" b="15087"/>
          <a:stretch/>
        </p:blipFill>
        <p:spPr>
          <a:xfrm>
            <a:off x="8098972" y="744218"/>
            <a:ext cx="3306966" cy="5505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CC59D7-08EA-654E-8BFE-1D7EF2F35711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platform today – multi-layered Gift Aid eligibility validation</a:t>
            </a:r>
          </a:p>
        </p:txBody>
      </p:sp>
    </p:spTree>
    <p:extLst>
      <p:ext uri="{BB962C8B-B14F-4D97-AF65-F5344CB8AC3E}">
        <p14:creationId xmlns:p14="http://schemas.microsoft.com/office/powerpoint/2010/main" val="424318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3B1D00EB-81C5-5AB6-7E72-FB2FFD47BAAC}"/>
              </a:ext>
            </a:extLst>
          </p:cNvPr>
          <p:cNvSpPr txBox="1"/>
          <p:nvPr/>
        </p:nvSpPr>
        <p:spPr>
          <a:xfrm>
            <a:off x="151254" y="891866"/>
            <a:ext cx="11722195" cy="5385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7A04DD"/>
                </a:solidFill>
                <a:latin typeface="Blackbaud Sans" panose="020B0503030503020204" pitchFamily="34" charset="0"/>
              </a:rPr>
              <a:t>Back-office scanning process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Blackbaud Sans" panose="020B0503030503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Donations are reviewed daily based on a pre-determined list of criteria into one of the following lists 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 action, proceeds to HMRC submission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en-GB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Gift aid is removed automatically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Amber</a:t>
            </a:r>
            <a:r>
              <a:rPr lang="en-GB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Gift aid approval/removal is manually reviewed by the Finance team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associated data points are used to cross-reference eligibility rules: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Donor first name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Donor last name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Sponsorship name (avatar selected by donor, e.g. ‘Big Joe’)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Donor message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owner name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scenarios of ineligibility that are targeted are: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Gift Aid claimed on funds not originating from the taxpayer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directly (group/corporate/family donations)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Donations involving any form of benefit in kind (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bake sales, raffles,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tombolas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Non-UK registered taxpayers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7A04DD"/>
              </a:solidFill>
              <a:latin typeface="Blackbaud Sans" panose="020B0503030503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D5382-ECFB-C8A8-C616-0B027BC49C91}"/>
              </a:ext>
            </a:extLst>
          </p:cNvPr>
          <p:cNvSpPr txBox="1"/>
          <p:nvPr/>
        </p:nvSpPr>
        <p:spPr>
          <a:xfrm>
            <a:off x="0" y="112187"/>
            <a:ext cx="11924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A04DD"/>
                </a:solidFill>
                <a:latin typeface="Blackbaud Sans" panose="020B05030305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platform today – multi-layered Gift Aid eligibility validation</a:t>
            </a:r>
          </a:p>
        </p:txBody>
      </p:sp>
    </p:spTree>
    <p:extLst>
      <p:ext uri="{BB962C8B-B14F-4D97-AF65-F5344CB8AC3E}">
        <p14:creationId xmlns:p14="http://schemas.microsoft.com/office/powerpoint/2010/main" val="228901103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VariableList UniqueId="8dc6aac4-02aa-4274-a583-01d6b33f5d37" Name="System" ContentType="XML" MajorVersion="0" MinorVersion="1" isLocalCopy="False" IsBaseObject="False" DataSourceId="1f7fb93a-14bc-42a0-a49b-71c72020f3e1" DataSourceMajorVersion="0" DataSourceMinorVersion="1"/>
</file>

<file path=customXml/item10.xml><?xml version="1.0" encoding="utf-8"?>
<VariableListDefinition name="System" displayName="System" id="8dc6aac4-02aa-4274-a583-01d6b33f5d37" isdomainofvalue="False" dataSourceId="1f7fb93a-14bc-42a0-a49b-71c72020f3e1"/>
</file>

<file path=customXml/item2.xml><?xml version="1.0" encoding="utf-8"?>
<VariableListDefinition name="AD_HOC" displayName="AD_HOC" id="43ae1240-cf3b-483d-be39-20138f99eb24" isdomainofvalue="False" dataSourceId="7e3dcc3c-61e2-457e-a324-34e0b1d99133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F4A63C3689A41B255B2B14323B909" ma:contentTypeVersion="13" ma:contentTypeDescription="Create a new document." ma:contentTypeScope="" ma:versionID="e9e23a5579bb2b893faf6f014515b5a2">
  <xsd:schema xmlns:xsd="http://www.w3.org/2001/XMLSchema" xmlns:xs="http://www.w3.org/2001/XMLSchema" xmlns:p="http://schemas.microsoft.com/office/2006/metadata/properties" xmlns:ns3="f7d633bd-15ff-4776-8d38-c6fb3b6d7f78" xmlns:ns4="03aec9bc-6ed4-461d-8791-6b857b2d9be5" targetNamespace="http://schemas.microsoft.com/office/2006/metadata/properties" ma:root="true" ma:fieldsID="f1be28179709d9b14a5f0c7e076d656a" ns3:_="" ns4:_="">
    <xsd:import namespace="f7d633bd-15ff-4776-8d38-c6fb3b6d7f78"/>
    <xsd:import namespace="03aec9bc-6ed4-461d-8791-6b857b2d9b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633bd-15ff-4776-8d38-c6fb3b6d7f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ec9bc-6ed4-461d-8791-6b857b2d9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VariableList UniqueId="2b425da1-95de-4206-8c72-cf5856b62ab9" Name="Computed" ContentType="XML" MajorVersion="0" MinorVersion="1" isLocalCopy="False" IsBaseObject="False" DataSourceId="2838bffb-4bae-4627-9b2d-b2c14628e4af" DataSourceMajorVersion="0" DataSourceMinorVersion="1"/>
</file>

<file path=customXml/item5.xml><?xml version="1.0" encoding="utf-8"?>
<AllExternalAdhocVariableMappings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VariableList UniqueId="43ae1240-cf3b-483d-be39-20138f99eb24" Name="AD_HOC" ContentType="XML" MajorVersion="0" MinorVersion="1" isLocalCopy="False" IsBaseObject="False" DataSourceId="7e3dcc3c-61e2-457e-a324-34e0b1d99133" DataSourceMajorVersion="0" DataSourceMinorVersion="1"/>
</file>

<file path=customXml/item8.xml><?xml version="1.0" encoding="utf-8"?>
<VariableListDefinition name="Computed" displayName="Computed" id="2b425da1-95de-4206-8c72-cf5856b62ab9" isdomainofvalue="False" dataSourceId="2838bffb-4bae-4627-9b2d-b2c14628e4af"/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5873CA-209D-4526-AE53-5B94D06AD058}">
  <ds:schemaRefs/>
</ds:datastoreItem>
</file>

<file path=customXml/itemProps10.xml><?xml version="1.0" encoding="utf-8"?>
<ds:datastoreItem xmlns:ds="http://schemas.openxmlformats.org/officeDocument/2006/customXml" ds:itemID="{8566CD83-D1A7-4290-9428-29C5951DDA0F}">
  <ds:schemaRefs/>
</ds:datastoreItem>
</file>

<file path=customXml/itemProps2.xml><?xml version="1.0" encoding="utf-8"?>
<ds:datastoreItem xmlns:ds="http://schemas.openxmlformats.org/officeDocument/2006/customXml" ds:itemID="{0BC419EB-20A1-4B03-A9B0-0B18735546D7}">
  <ds:schemaRefs/>
</ds:datastoreItem>
</file>

<file path=customXml/itemProps3.xml><?xml version="1.0" encoding="utf-8"?>
<ds:datastoreItem xmlns:ds="http://schemas.openxmlformats.org/officeDocument/2006/customXml" ds:itemID="{C71D11AE-3448-497A-9326-0A558364D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633bd-15ff-4776-8d38-c6fb3b6d7f78"/>
    <ds:schemaRef ds:uri="03aec9bc-6ed4-461d-8791-6b857b2d9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1843ECE-D5AC-41F2-A640-C112EF4091C4}">
  <ds:schemaRefs/>
</ds:datastoreItem>
</file>

<file path=customXml/itemProps5.xml><?xml version="1.0" encoding="utf-8"?>
<ds:datastoreItem xmlns:ds="http://schemas.openxmlformats.org/officeDocument/2006/customXml" ds:itemID="{EE6B937A-0A0A-43F1-B54F-5C7F374ADA1D}">
  <ds:schemaRefs/>
</ds:datastoreItem>
</file>

<file path=customXml/itemProps6.xml><?xml version="1.0" encoding="utf-8"?>
<ds:datastoreItem xmlns:ds="http://schemas.openxmlformats.org/officeDocument/2006/customXml" ds:itemID="{49D81DC8-99F5-40E5-AC69-43C6B45B8F73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8E518866-5C65-47C8-A893-1AB67DD15315}">
  <ds:schemaRefs/>
</ds:datastoreItem>
</file>

<file path=customXml/itemProps8.xml><?xml version="1.0" encoding="utf-8"?>
<ds:datastoreItem xmlns:ds="http://schemas.openxmlformats.org/officeDocument/2006/customXml" ds:itemID="{8C778B9E-1884-4760-BB89-DE1785802822}">
  <ds:schemaRefs/>
</ds:datastoreItem>
</file>

<file path=customXml/itemProps9.xml><?xml version="1.0" encoding="utf-8"?>
<ds:datastoreItem xmlns:ds="http://schemas.openxmlformats.org/officeDocument/2006/customXml" ds:itemID="{D627C437-6EE5-40AE-8347-659B926198ED}">
  <ds:schemaRefs>
    <ds:schemaRef ds:uri="http://purl.org/dc/elements/1.1/"/>
    <ds:schemaRef ds:uri="f7d633bd-15ff-4776-8d38-c6fb3b6d7f78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03aec9bc-6ed4-461d-8791-6b857b2d9be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31859</TotalTime>
  <Words>1982</Words>
  <Application>Microsoft Office PowerPoint</Application>
  <PresentationFormat>Widescreen</PresentationFormat>
  <Paragraphs>385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Blackbaud Sans</vt:lpstr>
      <vt:lpstr>Calibri</vt:lpstr>
      <vt:lpstr>Georgia</vt:lpstr>
      <vt:lpstr>Inter Light</vt:lpstr>
      <vt:lpstr>Poppins</vt:lpstr>
      <vt:lpstr>Roboto</vt:lpstr>
      <vt:lpstr>Roboto Black</vt:lpstr>
      <vt:lpstr>Roboto Light</vt:lpstr>
      <vt:lpstr>Source Sans Pro Light</vt:lpstr>
      <vt:lpstr>Symbol</vt:lpstr>
      <vt:lpstr>Wingdings</vt:lpstr>
      <vt:lpstr>5_Office Theme</vt:lpstr>
      <vt:lpstr>6_Office Theme</vt:lpstr>
      <vt:lpstr>Justgiving Gift Aid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Debits £197m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</dc:title>
  <dc:creator>Keziah</dc:creator>
  <cp:lastModifiedBy>David Michael</cp:lastModifiedBy>
  <cp:revision>137</cp:revision>
  <dcterms:created xsi:type="dcterms:W3CDTF">2021-02-01T17:46:50Z</dcterms:created>
  <dcterms:modified xsi:type="dcterms:W3CDTF">2022-07-14T14:36:58Z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0x0101003B0F4A63C3689A41B255B2B14323B909</vt:lpwstr>
  </property>
</Properties>
</file>