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4" r:id="rId6"/>
    <p:sldMasterId id="2147483678" r:id="rId7"/>
    <p:sldMasterId id="2147483691" r:id="rId8"/>
  </p:sldMasterIdLst>
  <p:notesMasterIdLst>
    <p:notesMasterId r:id="rId53"/>
  </p:notesMasterIdLst>
  <p:sldIdLst>
    <p:sldId id="570" r:id="rId9"/>
    <p:sldId id="579" r:id="rId10"/>
    <p:sldId id="2151" r:id="rId11"/>
    <p:sldId id="257" r:id="rId12"/>
    <p:sldId id="258" r:id="rId13"/>
    <p:sldId id="259" r:id="rId14"/>
    <p:sldId id="2157" r:id="rId15"/>
    <p:sldId id="2171" r:id="rId16"/>
    <p:sldId id="2172" r:id="rId17"/>
    <p:sldId id="2152" r:id="rId18"/>
    <p:sldId id="2158" r:id="rId19"/>
    <p:sldId id="2159" r:id="rId20"/>
    <p:sldId id="2160" r:id="rId21"/>
    <p:sldId id="2161" r:id="rId22"/>
    <p:sldId id="2162" r:id="rId23"/>
    <p:sldId id="2163" r:id="rId24"/>
    <p:sldId id="2164" r:id="rId25"/>
    <p:sldId id="2165" r:id="rId26"/>
    <p:sldId id="2166" r:id="rId27"/>
    <p:sldId id="2167" r:id="rId28"/>
    <p:sldId id="2168" r:id="rId29"/>
    <p:sldId id="2169" r:id="rId30"/>
    <p:sldId id="2170" r:id="rId31"/>
    <p:sldId id="2175" r:id="rId32"/>
    <p:sldId id="2173" r:id="rId33"/>
    <p:sldId id="332" r:id="rId34"/>
    <p:sldId id="333" r:id="rId35"/>
    <p:sldId id="337" r:id="rId36"/>
    <p:sldId id="338" r:id="rId37"/>
    <p:sldId id="339" r:id="rId38"/>
    <p:sldId id="336" r:id="rId39"/>
    <p:sldId id="340" r:id="rId40"/>
    <p:sldId id="2174" r:id="rId41"/>
    <p:sldId id="342" r:id="rId42"/>
    <p:sldId id="343" r:id="rId43"/>
    <p:sldId id="256" r:id="rId44"/>
    <p:sldId id="2144" r:id="rId45"/>
    <p:sldId id="341" r:id="rId46"/>
    <p:sldId id="2149" r:id="rId47"/>
    <p:sldId id="2150" r:id="rId48"/>
    <p:sldId id="2147" r:id="rId49"/>
    <p:sldId id="2148" r:id="rId50"/>
    <p:sldId id="2154" r:id="rId51"/>
    <p:sldId id="2155" r:id="rId52"/>
  </p:sldIdLst>
  <p:sldSz cx="10688638" cy="756285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C85"/>
    <a:srgbClr val="517F75"/>
    <a:srgbClr val="549A65"/>
    <a:srgbClr val="68715F"/>
    <a:srgbClr val="000000"/>
    <a:srgbClr val="93473D"/>
    <a:srgbClr val="008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78812" autoAdjust="0"/>
  </p:normalViewPr>
  <p:slideViewPr>
    <p:cSldViewPr>
      <p:cViewPr varScale="1">
        <p:scale>
          <a:sx n="48" d="100"/>
          <a:sy n="48" d="100"/>
        </p:scale>
        <p:origin x="1620" y="28"/>
      </p:cViewPr>
      <p:guideLst>
        <p:guide orient="horz" pos="2382"/>
        <p:guide pos="336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FF3BC-AEB2-46EC-8942-69AC503E93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78BD376-3146-468B-870F-35D53C75566B}">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Ongoing communication</a:t>
          </a:r>
          <a:endParaRPr lang="en-GB" sz="2400" dirty="0">
            <a:solidFill>
              <a:schemeClr val="tx1"/>
            </a:solidFill>
            <a:latin typeface="Calibri" panose="020F0502020204030204" pitchFamily="34" charset="0"/>
            <a:cs typeface="Calibri" panose="020F0502020204030204" pitchFamily="34" charset="0"/>
          </a:endParaRPr>
        </a:p>
      </dgm:t>
    </dgm:pt>
    <dgm:pt modelId="{A5F44666-7654-4E4D-9FFE-334DEBAA81F1}" type="parTrans" cxnId="{C492CF4A-C678-499B-98B1-41C5BA0368FD}">
      <dgm:prSet/>
      <dgm:spPr/>
      <dgm:t>
        <a:bodyPr/>
        <a:lstStyle/>
        <a:p>
          <a:endParaRPr lang="en-GB"/>
        </a:p>
      </dgm:t>
    </dgm:pt>
    <dgm:pt modelId="{539B2994-968F-4FC4-A32A-D4AC58726478}" type="sibTrans" cxnId="{C492CF4A-C678-499B-98B1-41C5BA0368FD}">
      <dgm:prSet/>
      <dgm:spPr/>
      <dgm:t>
        <a:bodyPr/>
        <a:lstStyle/>
        <a:p>
          <a:endParaRPr lang="en-GB"/>
        </a:p>
      </dgm:t>
    </dgm:pt>
    <dgm:pt modelId="{B3F788AC-A106-4713-8B3D-5E7BB25467A6}">
      <dgm:prSet phldrT="[Text]" custT="1"/>
      <dgm:spPr/>
      <dgm:t>
        <a:bodyPr/>
        <a:lstStyle/>
        <a:p>
          <a:r>
            <a:rPr lang="en-US" sz="1800" dirty="0">
              <a:solidFill>
                <a:schemeClr val="tx1"/>
              </a:solidFill>
              <a:latin typeface="Calibri" panose="020F0502020204030204" pitchFamily="34" charset="0"/>
              <a:cs typeface="Calibri" panose="020F0502020204030204" pitchFamily="34" charset="0"/>
            </a:rPr>
            <a:t>Purchasing/</a:t>
          </a:r>
        </a:p>
        <a:p>
          <a:r>
            <a:rPr lang="en-US" sz="1800" dirty="0">
              <a:solidFill>
                <a:schemeClr val="tx1"/>
              </a:solidFill>
              <a:latin typeface="Calibri" panose="020F0502020204030204" pitchFamily="34" charset="0"/>
              <a:cs typeface="Calibri" panose="020F0502020204030204" pitchFamily="34" charset="0"/>
            </a:rPr>
            <a:t>Procurement</a:t>
          </a:r>
          <a:endParaRPr lang="en-GB" sz="1800" dirty="0">
            <a:solidFill>
              <a:schemeClr val="tx1"/>
            </a:solidFill>
            <a:latin typeface="Calibri" panose="020F0502020204030204" pitchFamily="34" charset="0"/>
            <a:cs typeface="Calibri" panose="020F0502020204030204" pitchFamily="34" charset="0"/>
          </a:endParaRPr>
        </a:p>
      </dgm:t>
    </dgm:pt>
    <dgm:pt modelId="{35555CF1-2017-4C0F-8EE3-0E5E099DEEB1}" type="parTrans" cxnId="{0BFAF15E-670C-4BEF-9FB1-4739A6028330}">
      <dgm:prSet/>
      <dgm:spPr/>
      <dgm:t>
        <a:bodyPr/>
        <a:lstStyle/>
        <a:p>
          <a:endParaRPr lang="en-GB"/>
        </a:p>
      </dgm:t>
    </dgm:pt>
    <dgm:pt modelId="{3DA57154-925E-40E6-84A9-6DAB7E8B7D47}" type="sibTrans" cxnId="{0BFAF15E-670C-4BEF-9FB1-4739A6028330}">
      <dgm:prSet/>
      <dgm:spPr/>
      <dgm:t>
        <a:bodyPr/>
        <a:lstStyle/>
        <a:p>
          <a:endParaRPr lang="en-GB"/>
        </a:p>
      </dgm:t>
    </dgm:pt>
    <dgm:pt modelId="{75A297D5-45F2-4CA4-9E0D-23D186FD2FD5}">
      <dgm:prSet phldrT="[Text]" custT="1"/>
      <dgm:spPr/>
      <dgm:t>
        <a:bodyPr/>
        <a:lstStyle/>
        <a:p>
          <a:r>
            <a:rPr lang="en-US" sz="1800" dirty="0">
              <a:solidFill>
                <a:schemeClr val="tx1"/>
              </a:solidFill>
              <a:latin typeface="Calibri" panose="020F0502020204030204" pitchFamily="34" charset="0"/>
              <a:cs typeface="Calibri" panose="020F0502020204030204" pitchFamily="34" charset="0"/>
            </a:rPr>
            <a:t>Supplier</a:t>
          </a:r>
          <a:endParaRPr lang="en-GB" sz="1800" dirty="0">
            <a:solidFill>
              <a:schemeClr val="tx1"/>
            </a:solidFill>
            <a:latin typeface="Calibri" panose="020F0502020204030204" pitchFamily="34" charset="0"/>
            <a:cs typeface="Calibri" panose="020F0502020204030204" pitchFamily="34" charset="0"/>
          </a:endParaRPr>
        </a:p>
      </dgm:t>
    </dgm:pt>
    <dgm:pt modelId="{CF30CFBD-BDD3-4127-A051-24840F244B3C}" type="parTrans" cxnId="{38B8B474-A9AC-4BDC-8D43-F029C03009AD}">
      <dgm:prSet/>
      <dgm:spPr/>
      <dgm:t>
        <a:bodyPr/>
        <a:lstStyle/>
        <a:p>
          <a:endParaRPr lang="en-GB"/>
        </a:p>
      </dgm:t>
    </dgm:pt>
    <dgm:pt modelId="{F27E5DDE-32A6-4CF9-8EDD-C8D4D291AEF3}" type="sibTrans" cxnId="{38B8B474-A9AC-4BDC-8D43-F029C03009AD}">
      <dgm:prSet/>
      <dgm:spPr/>
      <dgm:t>
        <a:bodyPr/>
        <a:lstStyle/>
        <a:p>
          <a:endParaRPr lang="en-GB"/>
        </a:p>
      </dgm:t>
    </dgm:pt>
    <dgm:pt modelId="{14042353-81DD-42D7-872A-8B7DDBDFDFCA}">
      <dgm:prSet phldrT="[Text]" custT="1"/>
      <dgm:spPr/>
      <dgm:t>
        <a:bodyPr/>
        <a:lstStyle/>
        <a:p>
          <a:r>
            <a:rPr lang="en-US" sz="1800" dirty="0">
              <a:solidFill>
                <a:schemeClr val="tx1"/>
              </a:solidFill>
              <a:latin typeface="Calibri" panose="020F0502020204030204" pitchFamily="34" charset="0"/>
              <a:cs typeface="Calibri" panose="020F0502020204030204" pitchFamily="34" charset="0"/>
            </a:rPr>
            <a:t>Customs Agent</a:t>
          </a:r>
          <a:endParaRPr lang="en-GB" sz="1800" dirty="0">
            <a:solidFill>
              <a:schemeClr val="tx1"/>
            </a:solidFill>
            <a:latin typeface="Calibri" panose="020F0502020204030204" pitchFamily="34" charset="0"/>
            <a:cs typeface="Calibri" panose="020F0502020204030204" pitchFamily="34" charset="0"/>
          </a:endParaRPr>
        </a:p>
      </dgm:t>
    </dgm:pt>
    <dgm:pt modelId="{17A5D893-73E5-4BC0-BA2F-40EE2225DCF2}" type="parTrans" cxnId="{AB72DFB9-D551-4104-9FD5-305E920D7A24}">
      <dgm:prSet/>
      <dgm:spPr/>
      <dgm:t>
        <a:bodyPr/>
        <a:lstStyle/>
        <a:p>
          <a:endParaRPr lang="en-GB"/>
        </a:p>
      </dgm:t>
    </dgm:pt>
    <dgm:pt modelId="{D6B3D530-1724-41B7-8483-4363F3E4CED4}" type="sibTrans" cxnId="{AB72DFB9-D551-4104-9FD5-305E920D7A24}">
      <dgm:prSet/>
      <dgm:spPr/>
      <dgm:t>
        <a:bodyPr/>
        <a:lstStyle/>
        <a:p>
          <a:endParaRPr lang="en-GB"/>
        </a:p>
      </dgm:t>
    </dgm:pt>
    <dgm:pt modelId="{A0A673BC-E8A7-44A8-B7FD-EF67094D8E5E}">
      <dgm:prSet phldrT="[Text]" custT="1"/>
      <dgm:spPr/>
      <dgm:t>
        <a:bodyPr/>
        <a:lstStyle/>
        <a:p>
          <a:r>
            <a:rPr lang="en-US" sz="1800" dirty="0">
              <a:solidFill>
                <a:schemeClr val="tx1"/>
              </a:solidFill>
              <a:latin typeface="Calibri" panose="020F0502020204030204" pitchFamily="34" charset="0"/>
              <a:cs typeface="Calibri" panose="020F0502020204030204" pitchFamily="34" charset="0"/>
            </a:rPr>
            <a:t>Purchase Ledger/ Tax/ Finance</a:t>
          </a:r>
          <a:endParaRPr lang="en-GB" sz="1800" dirty="0">
            <a:solidFill>
              <a:schemeClr val="tx1"/>
            </a:solidFill>
            <a:latin typeface="Calibri" panose="020F0502020204030204" pitchFamily="34" charset="0"/>
            <a:cs typeface="Calibri" panose="020F0502020204030204" pitchFamily="34" charset="0"/>
          </a:endParaRPr>
        </a:p>
      </dgm:t>
    </dgm:pt>
    <dgm:pt modelId="{300A87B6-9E4D-4EE2-BED8-BF4656623F51}" type="parTrans" cxnId="{10E3D6D8-6019-4699-8029-53745786C27A}">
      <dgm:prSet/>
      <dgm:spPr/>
      <dgm:t>
        <a:bodyPr/>
        <a:lstStyle/>
        <a:p>
          <a:endParaRPr lang="en-GB"/>
        </a:p>
      </dgm:t>
    </dgm:pt>
    <dgm:pt modelId="{FF4864D5-BBD5-407C-80D5-2537D26AC5D3}" type="sibTrans" cxnId="{10E3D6D8-6019-4699-8029-53745786C27A}">
      <dgm:prSet/>
      <dgm:spPr/>
      <dgm:t>
        <a:bodyPr/>
        <a:lstStyle/>
        <a:p>
          <a:endParaRPr lang="en-GB"/>
        </a:p>
      </dgm:t>
    </dgm:pt>
    <dgm:pt modelId="{31820966-609B-4DD9-A822-E45D72E152BD}" type="pres">
      <dgm:prSet presAssocID="{69BFF3BC-AEB2-46EC-8942-69AC503E936C}" presName="Name0" presStyleCnt="0">
        <dgm:presLayoutVars>
          <dgm:chMax val="1"/>
          <dgm:dir/>
          <dgm:animLvl val="ctr"/>
          <dgm:resizeHandles val="exact"/>
        </dgm:presLayoutVars>
      </dgm:prSet>
      <dgm:spPr/>
    </dgm:pt>
    <dgm:pt modelId="{D356782B-B95D-4DE4-94B0-9EB83E2EFC95}" type="pres">
      <dgm:prSet presAssocID="{278BD376-3146-468B-870F-35D53C75566B}" presName="centerShape" presStyleLbl="node0" presStyleIdx="0" presStyleCnt="1" custScaleX="145534" custScaleY="131933"/>
      <dgm:spPr/>
    </dgm:pt>
    <dgm:pt modelId="{6DF05EA6-DCB0-475C-88FB-164082972137}" type="pres">
      <dgm:prSet presAssocID="{B3F788AC-A106-4713-8B3D-5E7BB25467A6}" presName="node" presStyleLbl="node1" presStyleIdx="0" presStyleCnt="4" custScaleX="138822">
        <dgm:presLayoutVars>
          <dgm:bulletEnabled val="1"/>
        </dgm:presLayoutVars>
      </dgm:prSet>
      <dgm:spPr/>
    </dgm:pt>
    <dgm:pt modelId="{CDFA1DDC-DE10-4C32-B84B-2145EAFA3E71}" type="pres">
      <dgm:prSet presAssocID="{B3F788AC-A106-4713-8B3D-5E7BB25467A6}" presName="dummy" presStyleCnt="0"/>
      <dgm:spPr/>
    </dgm:pt>
    <dgm:pt modelId="{2C4AA3B8-4DA7-4E62-BC1E-F1AB865D003E}" type="pres">
      <dgm:prSet presAssocID="{3DA57154-925E-40E6-84A9-6DAB7E8B7D47}" presName="sibTrans" presStyleLbl="sibTrans2D1" presStyleIdx="0" presStyleCnt="4"/>
      <dgm:spPr/>
    </dgm:pt>
    <dgm:pt modelId="{A94E024F-B092-4E03-9E8B-A26A3467E112}" type="pres">
      <dgm:prSet presAssocID="{75A297D5-45F2-4CA4-9E0D-23D186FD2FD5}" presName="node" presStyleLbl="node1" presStyleIdx="1" presStyleCnt="4">
        <dgm:presLayoutVars>
          <dgm:bulletEnabled val="1"/>
        </dgm:presLayoutVars>
      </dgm:prSet>
      <dgm:spPr/>
    </dgm:pt>
    <dgm:pt modelId="{C881E560-1BC8-44C9-B99E-37F2D61E0A8B}" type="pres">
      <dgm:prSet presAssocID="{75A297D5-45F2-4CA4-9E0D-23D186FD2FD5}" presName="dummy" presStyleCnt="0"/>
      <dgm:spPr/>
    </dgm:pt>
    <dgm:pt modelId="{C58A0929-7433-458F-A141-CD34A73EE9A1}" type="pres">
      <dgm:prSet presAssocID="{F27E5DDE-32A6-4CF9-8EDD-C8D4D291AEF3}" presName="sibTrans" presStyleLbl="sibTrans2D1" presStyleIdx="1" presStyleCnt="4"/>
      <dgm:spPr/>
    </dgm:pt>
    <dgm:pt modelId="{1640DD29-8C31-4760-A981-9565F4968C19}" type="pres">
      <dgm:prSet presAssocID="{14042353-81DD-42D7-872A-8B7DDBDFDFCA}" presName="node" presStyleLbl="node1" presStyleIdx="2" presStyleCnt="4">
        <dgm:presLayoutVars>
          <dgm:bulletEnabled val="1"/>
        </dgm:presLayoutVars>
      </dgm:prSet>
      <dgm:spPr/>
    </dgm:pt>
    <dgm:pt modelId="{9AD5B0AB-C4CD-4A09-B026-1408A15EE782}" type="pres">
      <dgm:prSet presAssocID="{14042353-81DD-42D7-872A-8B7DDBDFDFCA}" presName="dummy" presStyleCnt="0"/>
      <dgm:spPr/>
    </dgm:pt>
    <dgm:pt modelId="{7F160E97-1576-4F49-BAF4-83AAF34384A0}" type="pres">
      <dgm:prSet presAssocID="{D6B3D530-1724-41B7-8483-4363F3E4CED4}" presName="sibTrans" presStyleLbl="sibTrans2D1" presStyleIdx="2" presStyleCnt="4"/>
      <dgm:spPr/>
    </dgm:pt>
    <dgm:pt modelId="{0BA76991-4E8E-4A27-8D58-59F86A23AB19}" type="pres">
      <dgm:prSet presAssocID="{A0A673BC-E8A7-44A8-B7FD-EF67094D8E5E}" presName="node" presStyleLbl="node1" presStyleIdx="3" presStyleCnt="4">
        <dgm:presLayoutVars>
          <dgm:bulletEnabled val="1"/>
        </dgm:presLayoutVars>
      </dgm:prSet>
      <dgm:spPr/>
    </dgm:pt>
    <dgm:pt modelId="{E47CB8DE-C9C7-4B29-8FEB-D68F23C7D543}" type="pres">
      <dgm:prSet presAssocID="{A0A673BC-E8A7-44A8-B7FD-EF67094D8E5E}" presName="dummy" presStyleCnt="0"/>
      <dgm:spPr/>
    </dgm:pt>
    <dgm:pt modelId="{E99D0D56-23A2-45B5-A1F0-4FA2BE89C495}" type="pres">
      <dgm:prSet presAssocID="{FF4864D5-BBD5-407C-80D5-2537D26AC5D3}" presName="sibTrans" presStyleLbl="sibTrans2D1" presStyleIdx="3" presStyleCnt="4"/>
      <dgm:spPr/>
    </dgm:pt>
  </dgm:ptLst>
  <dgm:cxnLst>
    <dgm:cxn modelId="{FE2ED605-D7E3-4C9D-AC7C-E599424E6CD7}" type="presOf" srcId="{F27E5DDE-32A6-4CF9-8EDD-C8D4D291AEF3}" destId="{C58A0929-7433-458F-A141-CD34A73EE9A1}" srcOrd="0" destOrd="0" presId="urn:microsoft.com/office/officeart/2005/8/layout/radial6"/>
    <dgm:cxn modelId="{2A25531B-F907-43F1-AD1F-AEDF529346A2}" type="presOf" srcId="{A0A673BC-E8A7-44A8-B7FD-EF67094D8E5E}" destId="{0BA76991-4E8E-4A27-8D58-59F86A23AB19}" srcOrd="0" destOrd="0" presId="urn:microsoft.com/office/officeart/2005/8/layout/radial6"/>
    <dgm:cxn modelId="{0BFAF15E-670C-4BEF-9FB1-4739A6028330}" srcId="{278BD376-3146-468B-870F-35D53C75566B}" destId="{B3F788AC-A106-4713-8B3D-5E7BB25467A6}" srcOrd="0" destOrd="0" parTransId="{35555CF1-2017-4C0F-8EE3-0E5E099DEEB1}" sibTransId="{3DA57154-925E-40E6-84A9-6DAB7E8B7D47}"/>
    <dgm:cxn modelId="{C492CF4A-C678-499B-98B1-41C5BA0368FD}" srcId="{69BFF3BC-AEB2-46EC-8942-69AC503E936C}" destId="{278BD376-3146-468B-870F-35D53C75566B}" srcOrd="0" destOrd="0" parTransId="{A5F44666-7654-4E4D-9FFE-334DEBAA81F1}" sibTransId="{539B2994-968F-4FC4-A32A-D4AC58726478}"/>
    <dgm:cxn modelId="{1DD6CF6C-6E4A-4078-95BF-6FF287D54912}" type="presOf" srcId="{278BD376-3146-468B-870F-35D53C75566B}" destId="{D356782B-B95D-4DE4-94B0-9EB83E2EFC95}" srcOrd="0" destOrd="0" presId="urn:microsoft.com/office/officeart/2005/8/layout/radial6"/>
    <dgm:cxn modelId="{570FEA73-13F8-42EC-904A-61CABEE6D7CF}" type="presOf" srcId="{69BFF3BC-AEB2-46EC-8942-69AC503E936C}" destId="{31820966-609B-4DD9-A822-E45D72E152BD}" srcOrd="0" destOrd="0" presId="urn:microsoft.com/office/officeart/2005/8/layout/radial6"/>
    <dgm:cxn modelId="{38B8B474-A9AC-4BDC-8D43-F029C03009AD}" srcId="{278BD376-3146-468B-870F-35D53C75566B}" destId="{75A297D5-45F2-4CA4-9E0D-23D186FD2FD5}" srcOrd="1" destOrd="0" parTransId="{CF30CFBD-BDD3-4127-A051-24840F244B3C}" sibTransId="{F27E5DDE-32A6-4CF9-8EDD-C8D4D291AEF3}"/>
    <dgm:cxn modelId="{74046D7F-A511-4AD6-89A7-11036EA0EB45}" type="presOf" srcId="{D6B3D530-1724-41B7-8483-4363F3E4CED4}" destId="{7F160E97-1576-4F49-BAF4-83AAF34384A0}" srcOrd="0" destOrd="0" presId="urn:microsoft.com/office/officeart/2005/8/layout/radial6"/>
    <dgm:cxn modelId="{62CDE1A6-F9C2-49FD-8A65-2FA3B3A63EBF}" type="presOf" srcId="{FF4864D5-BBD5-407C-80D5-2537D26AC5D3}" destId="{E99D0D56-23A2-45B5-A1F0-4FA2BE89C495}" srcOrd="0" destOrd="0" presId="urn:microsoft.com/office/officeart/2005/8/layout/radial6"/>
    <dgm:cxn modelId="{AB72DFB9-D551-4104-9FD5-305E920D7A24}" srcId="{278BD376-3146-468B-870F-35D53C75566B}" destId="{14042353-81DD-42D7-872A-8B7DDBDFDFCA}" srcOrd="2" destOrd="0" parTransId="{17A5D893-73E5-4BC0-BA2F-40EE2225DCF2}" sibTransId="{D6B3D530-1724-41B7-8483-4363F3E4CED4}"/>
    <dgm:cxn modelId="{10E3D6D8-6019-4699-8029-53745786C27A}" srcId="{278BD376-3146-468B-870F-35D53C75566B}" destId="{A0A673BC-E8A7-44A8-B7FD-EF67094D8E5E}" srcOrd="3" destOrd="0" parTransId="{300A87B6-9E4D-4EE2-BED8-BF4656623F51}" sibTransId="{FF4864D5-BBD5-407C-80D5-2537D26AC5D3}"/>
    <dgm:cxn modelId="{471168E5-AD67-4EC8-A41B-D714F2D2BE8C}" type="presOf" srcId="{14042353-81DD-42D7-872A-8B7DDBDFDFCA}" destId="{1640DD29-8C31-4760-A981-9565F4968C19}" srcOrd="0" destOrd="0" presId="urn:microsoft.com/office/officeart/2005/8/layout/radial6"/>
    <dgm:cxn modelId="{70BAF8EF-1EBF-4D27-9D9F-454F3EB48973}" type="presOf" srcId="{3DA57154-925E-40E6-84A9-6DAB7E8B7D47}" destId="{2C4AA3B8-4DA7-4E62-BC1E-F1AB865D003E}" srcOrd="0" destOrd="0" presId="urn:microsoft.com/office/officeart/2005/8/layout/radial6"/>
    <dgm:cxn modelId="{B05E75F1-0F2F-4C91-BC57-2B9926254417}" type="presOf" srcId="{B3F788AC-A106-4713-8B3D-5E7BB25467A6}" destId="{6DF05EA6-DCB0-475C-88FB-164082972137}" srcOrd="0" destOrd="0" presId="urn:microsoft.com/office/officeart/2005/8/layout/radial6"/>
    <dgm:cxn modelId="{E7281BF9-D36D-4E12-8EC9-6F53B38CAB19}" type="presOf" srcId="{75A297D5-45F2-4CA4-9E0D-23D186FD2FD5}" destId="{A94E024F-B092-4E03-9E8B-A26A3467E112}" srcOrd="0" destOrd="0" presId="urn:microsoft.com/office/officeart/2005/8/layout/radial6"/>
    <dgm:cxn modelId="{0A77285E-FD4A-4E42-888A-759B6AF9F789}" type="presParOf" srcId="{31820966-609B-4DD9-A822-E45D72E152BD}" destId="{D356782B-B95D-4DE4-94B0-9EB83E2EFC95}" srcOrd="0" destOrd="0" presId="urn:microsoft.com/office/officeart/2005/8/layout/radial6"/>
    <dgm:cxn modelId="{362863A4-8569-4DB6-AA6A-29FF503A8E9C}" type="presParOf" srcId="{31820966-609B-4DD9-A822-E45D72E152BD}" destId="{6DF05EA6-DCB0-475C-88FB-164082972137}" srcOrd="1" destOrd="0" presId="urn:microsoft.com/office/officeart/2005/8/layout/radial6"/>
    <dgm:cxn modelId="{B359AD4E-2DFA-4D4B-86DD-A8813D94A828}" type="presParOf" srcId="{31820966-609B-4DD9-A822-E45D72E152BD}" destId="{CDFA1DDC-DE10-4C32-B84B-2145EAFA3E71}" srcOrd="2" destOrd="0" presId="urn:microsoft.com/office/officeart/2005/8/layout/radial6"/>
    <dgm:cxn modelId="{A0400484-1822-482E-B147-B60E8F6D387C}" type="presParOf" srcId="{31820966-609B-4DD9-A822-E45D72E152BD}" destId="{2C4AA3B8-4DA7-4E62-BC1E-F1AB865D003E}" srcOrd="3" destOrd="0" presId="urn:microsoft.com/office/officeart/2005/8/layout/radial6"/>
    <dgm:cxn modelId="{FF3B4211-70A0-4FE4-9697-43E09BB9E866}" type="presParOf" srcId="{31820966-609B-4DD9-A822-E45D72E152BD}" destId="{A94E024F-B092-4E03-9E8B-A26A3467E112}" srcOrd="4" destOrd="0" presId="urn:microsoft.com/office/officeart/2005/8/layout/radial6"/>
    <dgm:cxn modelId="{08F072C3-A59C-4560-96AF-EFC577CE5BBF}" type="presParOf" srcId="{31820966-609B-4DD9-A822-E45D72E152BD}" destId="{C881E560-1BC8-44C9-B99E-37F2D61E0A8B}" srcOrd="5" destOrd="0" presId="urn:microsoft.com/office/officeart/2005/8/layout/radial6"/>
    <dgm:cxn modelId="{89C9D9FA-7A98-4B39-B100-BDC5984E234F}" type="presParOf" srcId="{31820966-609B-4DD9-A822-E45D72E152BD}" destId="{C58A0929-7433-458F-A141-CD34A73EE9A1}" srcOrd="6" destOrd="0" presId="urn:microsoft.com/office/officeart/2005/8/layout/radial6"/>
    <dgm:cxn modelId="{2965EA11-CA9D-4083-A1B1-AB95B73F2400}" type="presParOf" srcId="{31820966-609B-4DD9-A822-E45D72E152BD}" destId="{1640DD29-8C31-4760-A981-9565F4968C19}" srcOrd="7" destOrd="0" presId="urn:microsoft.com/office/officeart/2005/8/layout/radial6"/>
    <dgm:cxn modelId="{8ABB7AB5-3196-4635-9890-6B4AAD12419B}" type="presParOf" srcId="{31820966-609B-4DD9-A822-E45D72E152BD}" destId="{9AD5B0AB-C4CD-4A09-B026-1408A15EE782}" srcOrd="8" destOrd="0" presId="urn:microsoft.com/office/officeart/2005/8/layout/radial6"/>
    <dgm:cxn modelId="{98D850F8-AE1F-4507-92B9-866D4DAD239A}" type="presParOf" srcId="{31820966-609B-4DD9-A822-E45D72E152BD}" destId="{7F160E97-1576-4F49-BAF4-83AAF34384A0}" srcOrd="9" destOrd="0" presId="urn:microsoft.com/office/officeart/2005/8/layout/radial6"/>
    <dgm:cxn modelId="{ECBD8C58-D4CE-45B0-B950-B8F3222E66E4}" type="presParOf" srcId="{31820966-609B-4DD9-A822-E45D72E152BD}" destId="{0BA76991-4E8E-4A27-8D58-59F86A23AB19}" srcOrd="10" destOrd="0" presId="urn:microsoft.com/office/officeart/2005/8/layout/radial6"/>
    <dgm:cxn modelId="{1EDC481C-FEB4-4536-A4A4-D6AA57CB229E}" type="presParOf" srcId="{31820966-609B-4DD9-A822-E45D72E152BD}" destId="{E47CB8DE-C9C7-4B29-8FEB-D68F23C7D543}" srcOrd="11" destOrd="0" presId="urn:microsoft.com/office/officeart/2005/8/layout/radial6"/>
    <dgm:cxn modelId="{7F9AB06B-98F4-428D-ACDD-4028F284312B}" type="presParOf" srcId="{31820966-609B-4DD9-A822-E45D72E152BD}" destId="{E99D0D56-23A2-45B5-A1F0-4FA2BE89C49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DBBEA-24AF-4B7B-A592-1765EDA6F3F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C9A940B5-9497-4418-92D8-E0D791A08ECD}">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Value</a:t>
          </a:r>
          <a:endParaRPr lang="en-GB" sz="2000" dirty="0">
            <a:latin typeface="Calibri" panose="020F0502020204030204" pitchFamily="34" charset="0"/>
            <a:cs typeface="Calibri" panose="020F0502020204030204" pitchFamily="34" charset="0"/>
          </a:endParaRPr>
        </a:p>
      </dgm:t>
    </dgm:pt>
    <dgm:pt modelId="{D086C289-AEC4-4AAE-84CF-B4A7ACAB81ED}" type="parTrans" cxnId="{2B446F01-EAC0-402E-9121-26CBB19F9821}">
      <dgm:prSet/>
      <dgm:spPr/>
      <dgm:t>
        <a:bodyPr/>
        <a:lstStyle/>
        <a:p>
          <a:endParaRPr lang="en-GB"/>
        </a:p>
      </dgm:t>
    </dgm:pt>
    <dgm:pt modelId="{D18F8D5E-A8BA-4546-9F31-2F0602A3677C}" type="sibTrans" cxnId="{2B446F01-EAC0-402E-9121-26CBB19F9821}">
      <dgm:prSet/>
      <dgm:spPr/>
      <dgm:t>
        <a:bodyPr/>
        <a:lstStyle/>
        <a:p>
          <a:endParaRPr lang="en-GB"/>
        </a:p>
      </dgm:t>
    </dgm:pt>
    <dgm:pt modelId="{F49F4867-D7FD-4E39-BA1B-E0B19C013225}">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UK Tariff</a:t>
          </a:r>
          <a:endParaRPr lang="en-GB" sz="2000" dirty="0">
            <a:solidFill>
              <a:schemeClr val="tx1"/>
            </a:solidFill>
            <a:latin typeface="Calibri" panose="020F0502020204030204" pitchFamily="34" charset="0"/>
            <a:cs typeface="Calibri" panose="020F0502020204030204" pitchFamily="34" charset="0"/>
          </a:endParaRPr>
        </a:p>
      </dgm:t>
    </dgm:pt>
    <dgm:pt modelId="{BBCD1B0F-3A24-41F5-8BF1-10665C71AFBC}" type="parTrans" cxnId="{C920A524-DB79-45FC-9CA4-14C6932C557C}">
      <dgm:prSet/>
      <dgm:spPr/>
      <dgm:t>
        <a:bodyPr/>
        <a:lstStyle/>
        <a:p>
          <a:endParaRPr lang="en-GB"/>
        </a:p>
      </dgm:t>
    </dgm:pt>
    <dgm:pt modelId="{F1DE6B8A-03A6-48EF-9416-7A04DDB7A0A6}" type="sibTrans" cxnId="{C920A524-DB79-45FC-9CA4-14C6932C557C}">
      <dgm:prSet/>
      <dgm:spPr/>
      <dgm:t>
        <a:bodyPr/>
        <a:lstStyle/>
        <a:p>
          <a:endParaRPr lang="en-GB"/>
        </a:p>
      </dgm:t>
    </dgm:pt>
    <dgm:pt modelId="{0BFBF671-F127-41BF-A057-342F00330623}">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Commodity Code</a:t>
          </a:r>
          <a:endParaRPr lang="en-GB" sz="2000" dirty="0">
            <a:solidFill>
              <a:schemeClr val="tx1"/>
            </a:solidFill>
            <a:latin typeface="Calibri" panose="020F0502020204030204" pitchFamily="34" charset="0"/>
            <a:cs typeface="Calibri" panose="020F0502020204030204" pitchFamily="34" charset="0"/>
          </a:endParaRPr>
        </a:p>
      </dgm:t>
    </dgm:pt>
    <dgm:pt modelId="{382063DD-F89A-430C-B336-C257E0C9EE5D}" type="parTrans" cxnId="{61205D0A-8AE6-4FB2-9208-72F54C42D5D5}">
      <dgm:prSet/>
      <dgm:spPr/>
      <dgm:t>
        <a:bodyPr/>
        <a:lstStyle/>
        <a:p>
          <a:endParaRPr lang="en-GB"/>
        </a:p>
      </dgm:t>
    </dgm:pt>
    <dgm:pt modelId="{12722D9C-9400-4860-8E96-F897221A85CE}" type="sibTrans" cxnId="{61205D0A-8AE6-4FB2-9208-72F54C42D5D5}">
      <dgm:prSet/>
      <dgm:spPr/>
      <dgm:t>
        <a:bodyPr/>
        <a:lstStyle/>
        <a:p>
          <a:endParaRPr lang="en-GB"/>
        </a:p>
      </dgm:t>
    </dgm:pt>
    <dgm:pt modelId="{36861FFD-5A1C-465D-9E90-2C9C4BAEA737}">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Country of Origin</a:t>
          </a:r>
          <a:endParaRPr lang="en-GB" sz="2000" dirty="0">
            <a:solidFill>
              <a:schemeClr val="tx1"/>
            </a:solidFill>
            <a:latin typeface="Calibri" panose="020F0502020204030204" pitchFamily="34" charset="0"/>
            <a:cs typeface="Calibri" panose="020F0502020204030204" pitchFamily="34" charset="0"/>
          </a:endParaRPr>
        </a:p>
      </dgm:t>
    </dgm:pt>
    <dgm:pt modelId="{F6E4546A-1D24-4EF8-ADFB-918D7F4D639A}" type="parTrans" cxnId="{35827086-44FF-4E00-8CB2-7B11C3EE070F}">
      <dgm:prSet/>
      <dgm:spPr/>
      <dgm:t>
        <a:bodyPr/>
        <a:lstStyle/>
        <a:p>
          <a:endParaRPr lang="en-GB"/>
        </a:p>
      </dgm:t>
    </dgm:pt>
    <dgm:pt modelId="{AE96217F-C724-445A-8205-A78DDA049C9E}" type="sibTrans" cxnId="{35827086-44FF-4E00-8CB2-7B11C3EE070F}">
      <dgm:prSet/>
      <dgm:spPr/>
      <dgm:t>
        <a:bodyPr/>
        <a:lstStyle/>
        <a:p>
          <a:endParaRPr lang="en-GB"/>
        </a:p>
      </dgm:t>
    </dgm:pt>
    <dgm:pt modelId="{50F6217C-6742-4537-A3DF-D60FD9009DB2}">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Import Licenses</a:t>
          </a:r>
          <a:endParaRPr lang="en-GB" sz="2000" dirty="0">
            <a:solidFill>
              <a:schemeClr val="tx1"/>
            </a:solidFill>
            <a:latin typeface="Calibri" panose="020F0502020204030204" pitchFamily="34" charset="0"/>
            <a:cs typeface="Calibri" panose="020F0502020204030204" pitchFamily="34" charset="0"/>
          </a:endParaRPr>
        </a:p>
      </dgm:t>
    </dgm:pt>
    <dgm:pt modelId="{556CCAAD-884B-417B-BDC2-63B3B512A433}" type="parTrans" cxnId="{D214165F-B587-45FD-8FD0-54FAC25A2373}">
      <dgm:prSet/>
      <dgm:spPr/>
      <dgm:t>
        <a:bodyPr/>
        <a:lstStyle/>
        <a:p>
          <a:endParaRPr lang="en-GB"/>
        </a:p>
      </dgm:t>
    </dgm:pt>
    <dgm:pt modelId="{9684A781-A451-4A77-9AC2-70C967BBE375}" type="sibTrans" cxnId="{D214165F-B587-45FD-8FD0-54FAC25A2373}">
      <dgm:prSet/>
      <dgm:spPr/>
      <dgm:t>
        <a:bodyPr/>
        <a:lstStyle/>
        <a:p>
          <a:endParaRPr lang="en-GB"/>
        </a:p>
      </dgm:t>
    </dgm:pt>
    <dgm:pt modelId="{C40FB433-F0A6-44B1-8078-A3BF4062DB1F}">
      <dgm:prSet phldrT="[Text]" custT="1"/>
      <dgm:spPr/>
      <dgm:t>
        <a:bodyPr/>
        <a:lstStyle/>
        <a:p>
          <a:r>
            <a:rPr lang="en-US" sz="1600" dirty="0">
              <a:solidFill>
                <a:schemeClr val="tx1"/>
              </a:solidFill>
              <a:latin typeface="Calibri" panose="020F0502020204030204" pitchFamily="34" charset="0"/>
              <a:cs typeface="Calibri" panose="020F0502020204030204" pitchFamily="34" charset="0"/>
            </a:rPr>
            <a:t>INCOTERMS</a:t>
          </a:r>
          <a:endParaRPr lang="en-GB" sz="1600" dirty="0">
            <a:solidFill>
              <a:schemeClr val="tx1"/>
            </a:solidFill>
            <a:latin typeface="Calibri" panose="020F0502020204030204" pitchFamily="34" charset="0"/>
            <a:cs typeface="Calibri" panose="020F0502020204030204" pitchFamily="34" charset="0"/>
          </a:endParaRPr>
        </a:p>
      </dgm:t>
    </dgm:pt>
    <dgm:pt modelId="{28F7600C-310E-4D26-BA6B-25DE80318B38}" type="parTrans" cxnId="{69AB7F99-D0BA-4108-A991-55990B3CB0F4}">
      <dgm:prSet/>
      <dgm:spPr/>
      <dgm:t>
        <a:bodyPr/>
        <a:lstStyle/>
        <a:p>
          <a:endParaRPr lang="en-GB"/>
        </a:p>
      </dgm:t>
    </dgm:pt>
    <dgm:pt modelId="{13B3B664-90CA-43CC-87C1-FDA7BD40D296}" type="sibTrans" cxnId="{69AB7F99-D0BA-4108-A991-55990B3CB0F4}">
      <dgm:prSet/>
      <dgm:spPr/>
      <dgm:t>
        <a:bodyPr/>
        <a:lstStyle/>
        <a:p>
          <a:endParaRPr lang="en-GB"/>
        </a:p>
      </dgm:t>
    </dgm:pt>
    <dgm:pt modelId="{14E19F1F-E953-4926-93D4-08D33CB83C66}">
      <dgm:prSet phldrT="[Text]"/>
      <dgm:spPr/>
    </dgm:pt>
    <dgm:pt modelId="{8B75AABF-E796-43BC-A798-08F0D7E58CD1}" type="parTrans" cxnId="{E71B4BB3-52D3-4607-B51C-969F9A6FDBBA}">
      <dgm:prSet/>
      <dgm:spPr/>
      <dgm:t>
        <a:bodyPr/>
        <a:lstStyle/>
        <a:p>
          <a:endParaRPr lang="en-GB"/>
        </a:p>
      </dgm:t>
    </dgm:pt>
    <dgm:pt modelId="{9F303B2C-DB62-4A76-8818-290978D23487}" type="sibTrans" cxnId="{E71B4BB3-52D3-4607-B51C-969F9A6FDBBA}">
      <dgm:prSet/>
      <dgm:spPr/>
      <dgm:t>
        <a:bodyPr/>
        <a:lstStyle/>
        <a:p>
          <a:endParaRPr lang="en-GB"/>
        </a:p>
      </dgm:t>
    </dgm:pt>
    <dgm:pt modelId="{62A3C921-2699-42EC-A2DE-FC210623F3F4}">
      <dgm:prSet custT="1"/>
      <dgm:spPr/>
      <dgm:t>
        <a:bodyPr/>
        <a:lstStyle/>
        <a:p>
          <a:r>
            <a:rPr lang="en-US" sz="1800" dirty="0">
              <a:solidFill>
                <a:schemeClr val="tx1"/>
              </a:solidFill>
              <a:latin typeface="Calibri" panose="020F0502020204030204" pitchFamily="34" charset="0"/>
              <a:cs typeface="Calibri" panose="020F0502020204030204" pitchFamily="34" charset="0"/>
            </a:rPr>
            <a:t>VAT/Duty Reliefs</a:t>
          </a:r>
          <a:endParaRPr lang="en-GB" sz="1800" dirty="0">
            <a:solidFill>
              <a:schemeClr val="tx1"/>
            </a:solidFill>
            <a:latin typeface="Calibri" panose="020F0502020204030204" pitchFamily="34" charset="0"/>
            <a:cs typeface="Calibri" panose="020F0502020204030204" pitchFamily="34" charset="0"/>
          </a:endParaRPr>
        </a:p>
      </dgm:t>
    </dgm:pt>
    <dgm:pt modelId="{DA5F0853-1615-4F0C-927D-45650E43F0B8}" type="parTrans" cxnId="{5B8F8227-8056-4405-A963-6637F46F6EA0}">
      <dgm:prSet/>
      <dgm:spPr/>
      <dgm:t>
        <a:bodyPr/>
        <a:lstStyle/>
        <a:p>
          <a:endParaRPr lang="en-GB"/>
        </a:p>
      </dgm:t>
    </dgm:pt>
    <dgm:pt modelId="{DDE1E675-F5CC-4607-BD91-13E8E7A002FA}" type="sibTrans" cxnId="{5B8F8227-8056-4405-A963-6637F46F6EA0}">
      <dgm:prSet/>
      <dgm:spPr/>
      <dgm:t>
        <a:bodyPr/>
        <a:lstStyle/>
        <a:p>
          <a:endParaRPr lang="en-GB"/>
        </a:p>
      </dgm:t>
    </dgm:pt>
    <dgm:pt modelId="{A57879A5-2E73-4D11-A775-DC056413F619}">
      <dgm:prSet/>
      <dgm:spPr/>
      <dgm:t>
        <a:bodyPr/>
        <a:lstStyle/>
        <a:p>
          <a:endParaRPr lang="en-GB"/>
        </a:p>
      </dgm:t>
    </dgm:pt>
    <dgm:pt modelId="{BBD2D048-3C25-42CE-BC54-3B5A7CCFF0DC}" type="parTrans" cxnId="{CDA5C6C5-FB11-4F37-9AEC-3ED769A793E6}">
      <dgm:prSet/>
      <dgm:spPr/>
      <dgm:t>
        <a:bodyPr/>
        <a:lstStyle/>
        <a:p>
          <a:endParaRPr lang="en-GB"/>
        </a:p>
      </dgm:t>
    </dgm:pt>
    <dgm:pt modelId="{4E019FA0-E554-4D51-8418-6DC19E57D8C0}" type="sibTrans" cxnId="{CDA5C6C5-FB11-4F37-9AEC-3ED769A793E6}">
      <dgm:prSet/>
      <dgm:spPr/>
      <dgm:t>
        <a:bodyPr/>
        <a:lstStyle/>
        <a:p>
          <a:endParaRPr lang="en-GB"/>
        </a:p>
      </dgm:t>
    </dgm:pt>
    <dgm:pt modelId="{89B1AA0E-DF4E-476D-A0A3-A2972E15FA75}" type="pres">
      <dgm:prSet presAssocID="{9B4DBBEA-24AF-4B7B-A592-1765EDA6F3F3}" presName="Name0" presStyleCnt="0">
        <dgm:presLayoutVars>
          <dgm:chMax val="1"/>
          <dgm:chPref val="1"/>
          <dgm:dir/>
          <dgm:animOne val="branch"/>
          <dgm:animLvl val="lvl"/>
        </dgm:presLayoutVars>
      </dgm:prSet>
      <dgm:spPr/>
    </dgm:pt>
    <dgm:pt modelId="{81850FA0-493F-4132-A891-25089D12C86E}" type="pres">
      <dgm:prSet presAssocID="{C9A940B5-9497-4418-92D8-E0D791A08ECD}" presName="Parent" presStyleLbl="node0" presStyleIdx="0" presStyleCnt="1">
        <dgm:presLayoutVars>
          <dgm:chMax val="6"/>
          <dgm:chPref val="6"/>
        </dgm:presLayoutVars>
      </dgm:prSet>
      <dgm:spPr/>
    </dgm:pt>
    <dgm:pt modelId="{F6E8AA3E-50F0-4B70-A8D7-BE65385A115E}" type="pres">
      <dgm:prSet presAssocID="{F49F4867-D7FD-4E39-BA1B-E0B19C013225}" presName="Accent1" presStyleCnt="0"/>
      <dgm:spPr/>
    </dgm:pt>
    <dgm:pt modelId="{5AEA2964-448C-422E-A285-4D7AABC77970}" type="pres">
      <dgm:prSet presAssocID="{F49F4867-D7FD-4E39-BA1B-E0B19C013225}" presName="Accent" presStyleLbl="bgShp" presStyleIdx="0" presStyleCnt="6"/>
      <dgm:spPr/>
    </dgm:pt>
    <dgm:pt modelId="{00A0A0BE-64C4-4C1F-9733-4F2FD627D99B}" type="pres">
      <dgm:prSet presAssocID="{F49F4867-D7FD-4E39-BA1B-E0B19C013225}" presName="Child1" presStyleLbl="node1" presStyleIdx="0" presStyleCnt="6">
        <dgm:presLayoutVars>
          <dgm:chMax val="0"/>
          <dgm:chPref val="0"/>
          <dgm:bulletEnabled val="1"/>
        </dgm:presLayoutVars>
      </dgm:prSet>
      <dgm:spPr/>
    </dgm:pt>
    <dgm:pt modelId="{7FDAAA82-9C3D-4F52-905B-9471573B815F}" type="pres">
      <dgm:prSet presAssocID="{0BFBF671-F127-41BF-A057-342F00330623}" presName="Accent2" presStyleCnt="0"/>
      <dgm:spPr/>
    </dgm:pt>
    <dgm:pt modelId="{ED3BB3F8-C7A5-4019-9FB3-8C8F71B75816}" type="pres">
      <dgm:prSet presAssocID="{0BFBF671-F127-41BF-A057-342F00330623}" presName="Accent" presStyleLbl="bgShp" presStyleIdx="1" presStyleCnt="6"/>
      <dgm:spPr/>
    </dgm:pt>
    <dgm:pt modelId="{C7C3F35B-9038-45A6-8F7D-9FF9E39F08B7}" type="pres">
      <dgm:prSet presAssocID="{0BFBF671-F127-41BF-A057-342F00330623}" presName="Child2" presStyleLbl="node1" presStyleIdx="1" presStyleCnt="6" custScaleX="113876">
        <dgm:presLayoutVars>
          <dgm:chMax val="0"/>
          <dgm:chPref val="0"/>
          <dgm:bulletEnabled val="1"/>
        </dgm:presLayoutVars>
      </dgm:prSet>
      <dgm:spPr/>
    </dgm:pt>
    <dgm:pt modelId="{156C8475-1834-4A26-A5A3-6AE74A8E364E}" type="pres">
      <dgm:prSet presAssocID="{36861FFD-5A1C-465D-9E90-2C9C4BAEA737}" presName="Accent3" presStyleCnt="0"/>
      <dgm:spPr/>
    </dgm:pt>
    <dgm:pt modelId="{7ACEB3E2-2014-41DC-A3A0-7E3A05879FAF}" type="pres">
      <dgm:prSet presAssocID="{36861FFD-5A1C-465D-9E90-2C9C4BAEA737}" presName="Accent" presStyleLbl="bgShp" presStyleIdx="2" presStyleCnt="6"/>
      <dgm:spPr/>
    </dgm:pt>
    <dgm:pt modelId="{B33F987B-2D0A-4FDE-BE0C-E4755A4042D1}" type="pres">
      <dgm:prSet presAssocID="{36861FFD-5A1C-465D-9E90-2C9C4BAEA737}" presName="Child3" presStyleLbl="node1" presStyleIdx="2" presStyleCnt="6">
        <dgm:presLayoutVars>
          <dgm:chMax val="0"/>
          <dgm:chPref val="0"/>
          <dgm:bulletEnabled val="1"/>
        </dgm:presLayoutVars>
      </dgm:prSet>
      <dgm:spPr/>
    </dgm:pt>
    <dgm:pt modelId="{320D7754-36CA-4962-9A8A-D2BBAB10D884}" type="pres">
      <dgm:prSet presAssocID="{50F6217C-6742-4537-A3DF-D60FD9009DB2}" presName="Accent4" presStyleCnt="0"/>
      <dgm:spPr/>
    </dgm:pt>
    <dgm:pt modelId="{6B848658-6804-4859-AEBA-75456E68C20C}" type="pres">
      <dgm:prSet presAssocID="{50F6217C-6742-4537-A3DF-D60FD9009DB2}" presName="Accent" presStyleLbl="bgShp" presStyleIdx="3" presStyleCnt="6"/>
      <dgm:spPr/>
    </dgm:pt>
    <dgm:pt modelId="{0AF1908F-D1F4-4A84-BFCB-596D6ECA9819}" type="pres">
      <dgm:prSet presAssocID="{50F6217C-6742-4537-A3DF-D60FD9009DB2}" presName="Child4" presStyleLbl="node1" presStyleIdx="3" presStyleCnt="6">
        <dgm:presLayoutVars>
          <dgm:chMax val="0"/>
          <dgm:chPref val="0"/>
          <dgm:bulletEnabled val="1"/>
        </dgm:presLayoutVars>
      </dgm:prSet>
      <dgm:spPr/>
    </dgm:pt>
    <dgm:pt modelId="{3B0AF1F4-4B03-4B42-B63B-95DC474560CC}" type="pres">
      <dgm:prSet presAssocID="{C40FB433-F0A6-44B1-8078-A3BF4062DB1F}" presName="Accent5" presStyleCnt="0"/>
      <dgm:spPr/>
    </dgm:pt>
    <dgm:pt modelId="{22F246BF-5BED-4D5D-8870-A7F64CA5F227}" type="pres">
      <dgm:prSet presAssocID="{C40FB433-F0A6-44B1-8078-A3BF4062DB1F}" presName="Accent" presStyleLbl="bgShp" presStyleIdx="4" presStyleCnt="6"/>
      <dgm:spPr/>
    </dgm:pt>
    <dgm:pt modelId="{4DE25219-3080-4106-B517-0A664E6DDEB8}" type="pres">
      <dgm:prSet presAssocID="{C40FB433-F0A6-44B1-8078-A3BF4062DB1F}" presName="Child5" presStyleLbl="node1" presStyleIdx="4" presStyleCnt="6">
        <dgm:presLayoutVars>
          <dgm:chMax val="0"/>
          <dgm:chPref val="0"/>
          <dgm:bulletEnabled val="1"/>
        </dgm:presLayoutVars>
      </dgm:prSet>
      <dgm:spPr/>
    </dgm:pt>
    <dgm:pt modelId="{9A7E3FE4-4147-4E9E-BBD4-20B02D05DB09}" type="pres">
      <dgm:prSet presAssocID="{62A3C921-2699-42EC-A2DE-FC210623F3F4}" presName="Accent6" presStyleCnt="0"/>
      <dgm:spPr/>
    </dgm:pt>
    <dgm:pt modelId="{F5E6FA8A-1E5F-4503-98F2-362C5066923B}" type="pres">
      <dgm:prSet presAssocID="{62A3C921-2699-42EC-A2DE-FC210623F3F4}" presName="Accent" presStyleLbl="bgShp" presStyleIdx="5" presStyleCnt="6"/>
      <dgm:spPr/>
    </dgm:pt>
    <dgm:pt modelId="{8170AB61-5C62-4F9B-9C61-56D357C5A6CB}" type="pres">
      <dgm:prSet presAssocID="{62A3C921-2699-42EC-A2DE-FC210623F3F4}" presName="Child6" presStyleLbl="node1" presStyleIdx="5" presStyleCnt="6">
        <dgm:presLayoutVars>
          <dgm:chMax val="0"/>
          <dgm:chPref val="0"/>
          <dgm:bulletEnabled val="1"/>
        </dgm:presLayoutVars>
      </dgm:prSet>
      <dgm:spPr/>
    </dgm:pt>
  </dgm:ptLst>
  <dgm:cxnLst>
    <dgm:cxn modelId="{2B446F01-EAC0-402E-9121-26CBB19F9821}" srcId="{9B4DBBEA-24AF-4B7B-A592-1765EDA6F3F3}" destId="{C9A940B5-9497-4418-92D8-E0D791A08ECD}" srcOrd="0" destOrd="0" parTransId="{D086C289-AEC4-4AAE-84CF-B4A7ACAB81ED}" sibTransId="{D18F8D5E-A8BA-4546-9F31-2F0602A3677C}"/>
    <dgm:cxn modelId="{E9A6CF02-0FE1-4F48-B493-A1F563320A2B}" type="presOf" srcId="{9B4DBBEA-24AF-4B7B-A592-1765EDA6F3F3}" destId="{89B1AA0E-DF4E-476D-A0A3-A2972E15FA75}" srcOrd="0" destOrd="0" presId="urn:microsoft.com/office/officeart/2011/layout/HexagonRadial"/>
    <dgm:cxn modelId="{61205D0A-8AE6-4FB2-9208-72F54C42D5D5}" srcId="{C9A940B5-9497-4418-92D8-E0D791A08ECD}" destId="{0BFBF671-F127-41BF-A057-342F00330623}" srcOrd="1" destOrd="0" parTransId="{382063DD-F89A-430C-B336-C257E0C9EE5D}" sibTransId="{12722D9C-9400-4860-8E96-F897221A85CE}"/>
    <dgm:cxn modelId="{87ADF61F-C647-4292-8B97-F90D940D7567}" type="presOf" srcId="{62A3C921-2699-42EC-A2DE-FC210623F3F4}" destId="{8170AB61-5C62-4F9B-9C61-56D357C5A6CB}" srcOrd="0" destOrd="0" presId="urn:microsoft.com/office/officeart/2011/layout/HexagonRadial"/>
    <dgm:cxn modelId="{C1435322-0E4C-419D-8FAE-F5C9C8B18DEC}" type="presOf" srcId="{36861FFD-5A1C-465D-9E90-2C9C4BAEA737}" destId="{B33F987B-2D0A-4FDE-BE0C-E4755A4042D1}" srcOrd="0" destOrd="0" presId="urn:microsoft.com/office/officeart/2011/layout/HexagonRadial"/>
    <dgm:cxn modelId="{1DA4E122-3147-4D31-B421-20CBC0F0120C}" type="presOf" srcId="{C40FB433-F0A6-44B1-8078-A3BF4062DB1F}" destId="{4DE25219-3080-4106-B517-0A664E6DDEB8}" srcOrd="0" destOrd="0" presId="urn:microsoft.com/office/officeart/2011/layout/HexagonRadial"/>
    <dgm:cxn modelId="{C920A524-DB79-45FC-9CA4-14C6932C557C}" srcId="{C9A940B5-9497-4418-92D8-E0D791A08ECD}" destId="{F49F4867-D7FD-4E39-BA1B-E0B19C013225}" srcOrd="0" destOrd="0" parTransId="{BBCD1B0F-3A24-41F5-8BF1-10665C71AFBC}" sibTransId="{F1DE6B8A-03A6-48EF-9416-7A04DDB7A0A6}"/>
    <dgm:cxn modelId="{5B8F8227-8056-4405-A963-6637F46F6EA0}" srcId="{C9A940B5-9497-4418-92D8-E0D791A08ECD}" destId="{62A3C921-2699-42EC-A2DE-FC210623F3F4}" srcOrd="5" destOrd="0" parTransId="{DA5F0853-1615-4F0C-927D-45650E43F0B8}" sibTransId="{DDE1E675-F5CC-4607-BD91-13E8E7A002FA}"/>
    <dgm:cxn modelId="{D214165F-B587-45FD-8FD0-54FAC25A2373}" srcId="{C9A940B5-9497-4418-92D8-E0D791A08ECD}" destId="{50F6217C-6742-4537-A3DF-D60FD9009DB2}" srcOrd="3" destOrd="0" parTransId="{556CCAAD-884B-417B-BDC2-63B3B512A433}" sibTransId="{9684A781-A451-4A77-9AC2-70C967BBE375}"/>
    <dgm:cxn modelId="{4BE0D785-67FD-4EFF-92C7-A2E901BEDABC}" type="presOf" srcId="{C9A940B5-9497-4418-92D8-E0D791A08ECD}" destId="{81850FA0-493F-4132-A891-25089D12C86E}" srcOrd="0" destOrd="0" presId="urn:microsoft.com/office/officeart/2011/layout/HexagonRadial"/>
    <dgm:cxn modelId="{35827086-44FF-4E00-8CB2-7B11C3EE070F}" srcId="{C9A940B5-9497-4418-92D8-E0D791A08ECD}" destId="{36861FFD-5A1C-465D-9E90-2C9C4BAEA737}" srcOrd="2" destOrd="0" parTransId="{F6E4546A-1D24-4EF8-ADFB-918D7F4D639A}" sibTransId="{AE96217F-C724-445A-8205-A78DDA049C9E}"/>
    <dgm:cxn modelId="{69AB7F99-D0BA-4108-A991-55990B3CB0F4}" srcId="{C9A940B5-9497-4418-92D8-E0D791A08ECD}" destId="{C40FB433-F0A6-44B1-8078-A3BF4062DB1F}" srcOrd="4" destOrd="0" parTransId="{28F7600C-310E-4D26-BA6B-25DE80318B38}" sibTransId="{13B3B664-90CA-43CC-87C1-FDA7BD40D296}"/>
    <dgm:cxn modelId="{E71B4BB3-52D3-4607-B51C-969F9A6FDBBA}" srcId="{C9A940B5-9497-4418-92D8-E0D791A08ECD}" destId="{14E19F1F-E953-4926-93D4-08D33CB83C66}" srcOrd="7" destOrd="0" parTransId="{8B75AABF-E796-43BC-A798-08F0D7E58CD1}" sibTransId="{9F303B2C-DB62-4A76-8818-290978D23487}"/>
    <dgm:cxn modelId="{A25DA4C1-F86D-4597-A231-C830BED5A9F1}" type="presOf" srcId="{0BFBF671-F127-41BF-A057-342F00330623}" destId="{C7C3F35B-9038-45A6-8F7D-9FF9E39F08B7}" srcOrd="0" destOrd="0" presId="urn:microsoft.com/office/officeart/2011/layout/HexagonRadial"/>
    <dgm:cxn modelId="{CDA5C6C5-FB11-4F37-9AEC-3ED769A793E6}" srcId="{C9A940B5-9497-4418-92D8-E0D791A08ECD}" destId="{A57879A5-2E73-4D11-A775-DC056413F619}" srcOrd="6" destOrd="0" parTransId="{BBD2D048-3C25-42CE-BC54-3B5A7CCFF0DC}" sibTransId="{4E019FA0-E554-4D51-8418-6DC19E57D8C0}"/>
    <dgm:cxn modelId="{EDC2F6D1-3988-4464-9F4A-0168166E0AD4}" type="presOf" srcId="{50F6217C-6742-4537-A3DF-D60FD9009DB2}" destId="{0AF1908F-D1F4-4A84-BFCB-596D6ECA9819}" srcOrd="0" destOrd="0" presId="urn:microsoft.com/office/officeart/2011/layout/HexagonRadial"/>
    <dgm:cxn modelId="{4B124EFB-CEFD-413B-A44F-D2B024F6D52F}" type="presOf" srcId="{F49F4867-D7FD-4E39-BA1B-E0B19C013225}" destId="{00A0A0BE-64C4-4C1F-9733-4F2FD627D99B}" srcOrd="0" destOrd="0" presId="urn:microsoft.com/office/officeart/2011/layout/HexagonRadial"/>
    <dgm:cxn modelId="{6073A52E-D9E0-4C2E-9974-AB00B7351534}" type="presParOf" srcId="{89B1AA0E-DF4E-476D-A0A3-A2972E15FA75}" destId="{81850FA0-493F-4132-A891-25089D12C86E}" srcOrd="0" destOrd="0" presId="urn:microsoft.com/office/officeart/2011/layout/HexagonRadial"/>
    <dgm:cxn modelId="{D5F92FF5-BA1B-46E7-A3CE-FBC82570BC88}" type="presParOf" srcId="{89B1AA0E-DF4E-476D-A0A3-A2972E15FA75}" destId="{F6E8AA3E-50F0-4B70-A8D7-BE65385A115E}" srcOrd="1" destOrd="0" presId="urn:microsoft.com/office/officeart/2011/layout/HexagonRadial"/>
    <dgm:cxn modelId="{404A4444-2075-40F8-BE54-21C8068D1411}" type="presParOf" srcId="{F6E8AA3E-50F0-4B70-A8D7-BE65385A115E}" destId="{5AEA2964-448C-422E-A285-4D7AABC77970}" srcOrd="0" destOrd="0" presId="urn:microsoft.com/office/officeart/2011/layout/HexagonRadial"/>
    <dgm:cxn modelId="{38137926-ED5E-48D1-96FE-CDC5DECD50C2}" type="presParOf" srcId="{89B1AA0E-DF4E-476D-A0A3-A2972E15FA75}" destId="{00A0A0BE-64C4-4C1F-9733-4F2FD627D99B}" srcOrd="2" destOrd="0" presId="urn:microsoft.com/office/officeart/2011/layout/HexagonRadial"/>
    <dgm:cxn modelId="{AE4F41D3-EE4B-459E-B9F8-E1B909B9D933}" type="presParOf" srcId="{89B1AA0E-DF4E-476D-A0A3-A2972E15FA75}" destId="{7FDAAA82-9C3D-4F52-905B-9471573B815F}" srcOrd="3" destOrd="0" presId="urn:microsoft.com/office/officeart/2011/layout/HexagonRadial"/>
    <dgm:cxn modelId="{67D0C6A8-C7BB-464A-B1C1-18949B734CFE}" type="presParOf" srcId="{7FDAAA82-9C3D-4F52-905B-9471573B815F}" destId="{ED3BB3F8-C7A5-4019-9FB3-8C8F71B75816}" srcOrd="0" destOrd="0" presId="urn:microsoft.com/office/officeart/2011/layout/HexagonRadial"/>
    <dgm:cxn modelId="{934E9F1E-872E-45EE-8E44-A617135775DC}" type="presParOf" srcId="{89B1AA0E-DF4E-476D-A0A3-A2972E15FA75}" destId="{C7C3F35B-9038-45A6-8F7D-9FF9E39F08B7}" srcOrd="4" destOrd="0" presId="urn:microsoft.com/office/officeart/2011/layout/HexagonRadial"/>
    <dgm:cxn modelId="{A8F75E59-4AB9-4DF7-AF2B-8B9B3D1B2936}" type="presParOf" srcId="{89B1AA0E-DF4E-476D-A0A3-A2972E15FA75}" destId="{156C8475-1834-4A26-A5A3-6AE74A8E364E}" srcOrd="5" destOrd="0" presId="urn:microsoft.com/office/officeart/2011/layout/HexagonRadial"/>
    <dgm:cxn modelId="{0CA84654-D52A-4D97-A732-5B8D8F5054D2}" type="presParOf" srcId="{156C8475-1834-4A26-A5A3-6AE74A8E364E}" destId="{7ACEB3E2-2014-41DC-A3A0-7E3A05879FAF}" srcOrd="0" destOrd="0" presId="urn:microsoft.com/office/officeart/2011/layout/HexagonRadial"/>
    <dgm:cxn modelId="{08A35966-D3BD-4D26-BDC0-370612A41606}" type="presParOf" srcId="{89B1AA0E-DF4E-476D-A0A3-A2972E15FA75}" destId="{B33F987B-2D0A-4FDE-BE0C-E4755A4042D1}" srcOrd="6" destOrd="0" presId="urn:microsoft.com/office/officeart/2011/layout/HexagonRadial"/>
    <dgm:cxn modelId="{0A413169-2B5E-4D22-A655-2300F508144D}" type="presParOf" srcId="{89B1AA0E-DF4E-476D-A0A3-A2972E15FA75}" destId="{320D7754-36CA-4962-9A8A-D2BBAB10D884}" srcOrd="7" destOrd="0" presId="urn:microsoft.com/office/officeart/2011/layout/HexagonRadial"/>
    <dgm:cxn modelId="{535282A3-0029-45B5-999E-115C98B0D721}" type="presParOf" srcId="{320D7754-36CA-4962-9A8A-D2BBAB10D884}" destId="{6B848658-6804-4859-AEBA-75456E68C20C}" srcOrd="0" destOrd="0" presId="urn:microsoft.com/office/officeart/2011/layout/HexagonRadial"/>
    <dgm:cxn modelId="{F2713F22-696A-4693-8D8D-4C8D75CB1B46}" type="presParOf" srcId="{89B1AA0E-DF4E-476D-A0A3-A2972E15FA75}" destId="{0AF1908F-D1F4-4A84-BFCB-596D6ECA9819}" srcOrd="8" destOrd="0" presId="urn:microsoft.com/office/officeart/2011/layout/HexagonRadial"/>
    <dgm:cxn modelId="{27EC166E-995F-4AD5-88C3-A1234DC31F4C}" type="presParOf" srcId="{89B1AA0E-DF4E-476D-A0A3-A2972E15FA75}" destId="{3B0AF1F4-4B03-4B42-B63B-95DC474560CC}" srcOrd="9" destOrd="0" presId="urn:microsoft.com/office/officeart/2011/layout/HexagonRadial"/>
    <dgm:cxn modelId="{A36A1EDD-6671-42B1-9BE7-3523F4E76A26}" type="presParOf" srcId="{3B0AF1F4-4B03-4B42-B63B-95DC474560CC}" destId="{22F246BF-5BED-4D5D-8870-A7F64CA5F227}" srcOrd="0" destOrd="0" presId="urn:microsoft.com/office/officeart/2011/layout/HexagonRadial"/>
    <dgm:cxn modelId="{C1B9549E-C9EB-4B89-B54E-D265D028FA19}" type="presParOf" srcId="{89B1AA0E-DF4E-476D-A0A3-A2972E15FA75}" destId="{4DE25219-3080-4106-B517-0A664E6DDEB8}" srcOrd="10" destOrd="0" presId="urn:microsoft.com/office/officeart/2011/layout/HexagonRadial"/>
    <dgm:cxn modelId="{0180C4CA-048F-472A-A548-AAD9F2582F02}" type="presParOf" srcId="{89B1AA0E-DF4E-476D-A0A3-A2972E15FA75}" destId="{9A7E3FE4-4147-4E9E-BBD4-20B02D05DB09}" srcOrd="11" destOrd="0" presId="urn:microsoft.com/office/officeart/2011/layout/HexagonRadial"/>
    <dgm:cxn modelId="{7E08727B-03D2-4B83-B1A2-80B2B45F5315}" type="presParOf" srcId="{9A7E3FE4-4147-4E9E-BBD4-20B02D05DB09}" destId="{F5E6FA8A-1E5F-4503-98F2-362C5066923B}" srcOrd="0" destOrd="0" presId="urn:microsoft.com/office/officeart/2011/layout/HexagonRadial"/>
    <dgm:cxn modelId="{D78D7E38-5068-4E86-9AED-AE1946623C93}" type="presParOf" srcId="{89B1AA0E-DF4E-476D-A0A3-A2972E15FA75}" destId="{8170AB61-5C62-4F9B-9C61-56D357C5A6CB}"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D0D56-23A2-45B5-A1F0-4FA2BE89C495}">
      <dsp:nvSpPr>
        <dsp:cNvPr id="0" name=""/>
        <dsp:cNvSpPr/>
      </dsp:nvSpPr>
      <dsp:spPr>
        <a:xfrm>
          <a:off x="1960028" y="674055"/>
          <a:ext cx="4511004" cy="4511004"/>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160E97-1576-4F49-BAF4-83AAF34384A0}">
      <dsp:nvSpPr>
        <dsp:cNvPr id="0" name=""/>
        <dsp:cNvSpPr/>
      </dsp:nvSpPr>
      <dsp:spPr>
        <a:xfrm>
          <a:off x="1960028" y="674055"/>
          <a:ext cx="4511004" cy="4511004"/>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8A0929-7433-458F-A141-CD34A73EE9A1}">
      <dsp:nvSpPr>
        <dsp:cNvPr id="0" name=""/>
        <dsp:cNvSpPr/>
      </dsp:nvSpPr>
      <dsp:spPr>
        <a:xfrm>
          <a:off x="1960028" y="674055"/>
          <a:ext cx="4511004" cy="4511004"/>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AA3B8-4DA7-4E62-BC1E-F1AB865D003E}">
      <dsp:nvSpPr>
        <dsp:cNvPr id="0" name=""/>
        <dsp:cNvSpPr/>
      </dsp:nvSpPr>
      <dsp:spPr>
        <a:xfrm>
          <a:off x="1960028" y="674055"/>
          <a:ext cx="4511004" cy="4511004"/>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56782B-B95D-4DE4-94B0-9EB83E2EFC95}">
      <dsp:nvSpPr>
        <dsp:cNvPr id="0" name=""/>
        <dsp:cNvSpPr/>
      </dsp:nvSpPr>
      <dsp:spPr>
        <a:xfrm>
          <a:off x="2705737" y="1560864"/>
          <a:ext cx="3019585" cy="27373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Ongoing communication</a:t>
          </a:r>
          <a:endParaRPr lang="en-GB" sz="2400" kern="1200" dirty="0">
            <a:solidFill>
              <a:schemeClr val="tx1"/>
            </a:solidFill>
            <a:latin typeface="Calibri" panose="020F0502020204030204" pitchFamily="34" charset="0"/>
            <a:cs typeface="Calibri" panose="020F0502020204030204" pitchFamily="34" charset="0"/>
          </a:endParaRPr>
        </a:p>
      </dsp:txBody>
      <dsp:txXfrm>
        <a:off x="3147945" y="1961745"/>
        <a:ext cx="2135169" cy="1935625"/>
      </dsp:txXfrm>
    </dsp:sp>
    <dsp:sp modelId="{6DF05EA6-DCB0-475C-88FB-164082972137}">
      <dsp:nvSpPr>
        <dsp:cNvPr id="0" name=""/>
        <dsp:cNvSpPr/>
      </dsp:nvSpPr>
      <dsp:spPr>
        <a:xfrm>
          <a:off x="3207417" y="150"/>
          <a:ext cx="2016225" cy="1452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Purchasing/</a:t>
          </a:r>
        </a:p>
        <a:p>
          <a:pPr marL="0" lvl="0" indent="0" algn="ctr"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Procurement</a:t>
          </a:r>
          <a:endParaRPr lang="en-GB" sz="1800" kern="1200" dirty="0">
            <a:solidFill>
              <a:schemeClr val="tx1"/>
            </a:solidFill>
            <a:latin typeface="Calibri" panose="020F0502020204030204" pitchFamily="34" charset="0"/>
            <a:cs typeface="Calibri" panose="020F0502020204030204" pitchFamily="34" charset="0"/>
          </a:endParaRPr>
        </a:p>
      </dsp:txBody>
      <dsp:txXfrm>
        <a:off x="3502686" y="212846"/>
        <a:ext cx="1425687" cy="1026989"/>
      </dsp:txXfrm>
    </dsp:sp>
    <dsp:sp modelId="{A94E024F-B092-4E03-9E8B-A26A3467E112}">
      <dsp:nvSpPr>
        <dsp:cNvPr id="0" name=""/>
        <dsp:cNvSpPr/>
      </dsp:nvSpPr>
      <dsp:spPr>
        <a:xfrm>
          <a:off x="5692555" y="2203367"/>
          <a:ext cx="1452381" cy="1452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Supplier</a:t>
          </a:r>
          <a:endParaRPr lang="en-GB" sz="1800" kern="1200" dirty="0">
            <a:solidFill>
              <a:schemeClr val="tx1"/>
            </a:solidFill>
            <a:latin typeface="Calibri" panose="020F0502020204030204" pitchFamily="34" charset="0"/>
            <a:cs typeface="Calibri" panose="020F0502020204030204" pitchFamily="34" charset="0"/>
          </a:endParaRPr>
        </a:p>
      </dsp:txBody>
      <dsp:txXfrm>
        <a:off x="5905251" y="2416063"/>
        <a:ext cx="1026989" cy="1026989"/>
      </dsp:txXfrm>
    </dsp:sp>
    <dsp:sp modelId="{1640DD29-8C31-4760-A981-9565F4968C19}">
      <dsp:nvSpPr>
        <dsp:cNvPr id="0" name=""/>
        <dsp:cNvSpPr/>
      </dsp:nvSpPr>
      <dsp:spPr>
        <a:xfrm>
          <a:off x="3489339" y="4406583"/>
          <a:ext cx="1452381" cy="1452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Customs Agent</a:t>
          </a:r>
          <a:endParaRPr lang="en-GB" sz="1800" kern="1200" dirty="0">
            <a:solidFill>
              <a:schemeClr val="tx1"/>
            </a:solidFill>
            <a:latin typeface="Calibri" panose="020F0502020204030204" pitchFamily="34" charset="0"/>
            <a:cs typeface="Calibri" panose="020F0502020204030204" pitchFamily="34" charset="0"/>
          </a:endParaRPr>
        </a:p>
      </dsp:txBody>
      <dsp:txXfrm>
        <a:off x="3702035" y="4619279"/>
        <a:ext cx="1026989" cy="1026989"/>
      </dsp:txXfrm>
    </dsp:sp>
    <dsp:sp modelId="{0BA76991-4E8E-4A27-8D58-59F86A23AB19}">
      <dsp:nvSpPr>
        <dsp:cNvPr id="0" name=""/>
        <dsp:cNvSpPr/>
      </dsp:nvSpPr>
      <dsp:spPr>
        <a:xfrm>
          <a:off x="1286123" y="2203367"/>
          <a:ext cx="1452381" cy="1452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Purchase Ledger/ Tax/ Finance</a:t>
          </a:r>
          <a:endParaRPr lang="en-GB" sz="1800" kern="1200" dirty="0">
            <a:solidFill>
              <a:schemeClr val="tx1"/>
            </a:solidFill>
            <a:latin typeface="Calibri" panose="020F0502020204030204" pitchFamily="34" charset="0"/>
            <a:cs typeface="Calibri" panose="020F0502020204030204" pitchFamily="34" charset="0"/>
          </a:endParaRPr>
        </a:p>
      </dsp:txBody>
      <dsp:txXfrm>
        <a:off x="1498819" y="2416063"/>
        <a:ext cx="1026989" cy="1026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50FA0-493F-4132-A891-25089D12C86E}">
      <dsp:nvSpPr>
        <dsp:cNvPr id="0" name=""/>
        <dsp:cNvSpPr/>
      </dsp:nvSpPr>
      <dsp:spPr>
        <a:xfrm>
          <a:off x="2533332" y="1532513"/>
          <a:ext cx="1947890" cy="16850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Value</a:t>
          </a:r>
          <a:endParaRPr lang="en-GB" sz="2000" kern="1200" dirty="0">
            <a:latin typeface="Calibri" panose="020F0502020204030204" pitchFamily="34" charset="0"/>
            <a:cs typeface="Calibri" panose="020F0502020204030204" pitchFamily="34" charset="0"/>
          </a:endParaRPr>
        </a:p>
      </dsp:txBody>
      <dsp:txXfrm>
        <a:off x="2856125" y="1811742"/>
        <a:ext cx="1302304" cy="1126546"/>
      </dsp:txXfrm>
    </dsp:sp>
    <dsp:sp modelId="{ED3BB3F8-C7A5-4019-9FB3-8C8F71B75816}">
      <dsp:nvSpPr>
        <dsp:cNvPr id="0" name=""/>
        <dsp:cNvSpPr/>
      </dsp:nvSpPr>
      <dsp:spPr>
        <a:xfrm>
          <a:off x="3753086" y="726352"/>
          <a:ext cx="734933" cy="6332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0A0BE-64C4-4C1F-9733-4F2FD627D99B}">
      <dsp:nvSpPr>
        <dsp:cNvPr id="0" name=""/>
        <dsp:cNvSpPr/>
      </dsp:nvSpPr>
      <dsp:spPr>
        <a:xfrm>
          <a:off x="2712761" y="0"/>
          <a:ext cx="1596282" cy="13809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UK Tariff</a:t>
          </a:r>
          <a:endParaRPr lang="en-GB" sz="2000" kern="1200" dirty="0">
            <a:solidFill>
              <a:schemeClr val="tx1"/>
            </a:solidFill>
            <a:latin typeface="Calibri" panose="020F0502020204030204" pitchFamily="34" charset="0"/>
            <a:cs typeface="Calibri" panose="020F0502020204030204" pitchFamily="34" charset="0"/>
          </a:endParaRPr>
        </a:p>
      </dsp:txBody>
      <dsp:txXfrm>
        <a:off x="2977299" y="228857"/>
        <a:ext cx="1067206" cy="923258"/>
      </dsp:txXfrm>
    </dsp:sp>
    <dsp:sp modelId="{7ACEB3E2-2014-41DC-A3A0-7E3A05879FAF}">
      <dsp:nvSpPr>
        <dsp:cNvPr id="0" name=""/>
        <dsp:cNvSpPr/>
      </dsp:nvSpPr>
      <dsp:spPr>
        <a:xfrm>
          <a:off x="4610810" y="1910178"/>
          <a:ext cx="734933" cy="6332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3F35B-9038-45A6-8F7D-9FF9E39F08B7}">
      <dsp:nvSpPr>
        <dsp:cNvPr id="0" name=""/>
        <dsp:cNvSpPr/>
      </dsp:nvSpPr>
      <dsp:spPr>
        <a:xfrm>
          <a:off x="4065987" y="849390"/>
          <a:ext cx="1817782" cy="13809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Commodity Code</a:t>
          </a:r>
          <a:endParaRPr lang="en-GB" sz="2000" kern="1200" dirty="0">
            <a:solidFill>
              <a:schemeClr val="tx1"/>
            </a:solidFill>
            <a:latin typeface="Calibri" panose="020F0502020204030204" pitchFamily="34" charset="0"/>
            <a:cs typeface="Calibri" panose="020F0502020204030204" pitchFamily="34" charset="0"/>
          </a:endParaRPr>
        </a:p>
      </dsp:txBody>
      <dsp:txXfrm>
        <a:off x="4348983" y="1064383"/>
        <a:ext cx="1251790" cy="950986"/>
      </dsp:txXfrm>
    </dsp:sp>
    <dsp:sp modelId="{6B848658-6804-4859-AEBA-75456E68C20C}">
      <dsp:nvSpPr>
        <dsp:cNvPr id="0" name=""/>
        <dsp:cNvSpPr/>
      </dsp:nvSpPr>
      <dsp:spPr>
        <a:xfrm>
          <a:off x="4014980" y="3246495"/>
          <a:ext cx="734933" cy="6332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F987B-2D0A-4FDE-BE0C-E4755A4042D1}">
      <dsp:nvSpPr>
        <dsp:cNvPr id="0" name=""/>
        <dsp:cNvSpPr/>
      </dsp:nvSpPr>
      <dsp:spPr>
        <a:xfrm>
          <a:off x="4176737" y="2519193"/>
          <a:ext cx="1596282" cy="13809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Country of Origin</a:t>
          </a:r>
          <a:endParaRPr lang="en-GB" sz="2000" kern="1200" dirty="0">
            <a:solidFill>
              <a:schemeClr val="tx1"/>
            </a:solidFill>
            <a:latin typeface="Calibri" panose="020F0502020204030204" pitchFamily="34" charset="0"/>
            <a:cs typeface="Calibri" panose="020F0502020204030204" pitchFamily="34" charset="0"/>
          </a:endParaRPr>
        </a:p>
      </dsp:txBody>
      <dsp:txXfrm>
        <a:off x="4441275" y="2748050"/>
        <a:ext cx="1067206" cy="923258"/>
      </dsp:txXfrm>
    </dsp:sp>
    <dsp:sp modelId="{22F246BF-5BED-4D5D-8870-A7F64CA5F227}">
      <dsp:nvSpPr>
        <dsp:cNvPr id="0" name=""/>
        <dsp:cNvSpPr/>
      </dsp:nvSpPr>
      <dsp:spPr>
        <a:xfrm>
          <a:off x="2536957" y="3385210"/>
          <a:ext cx="734933" cy="6332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1908F-D1F4-4A84-BFCB-596D6ECA9819}">
      <dsp:nvSpPr>
        <dsp:cNvPr id="0" name=""/>
        <dsp:cNvSpPr/>
      </dsp:nvSpPr>
      <dsp:spPr>
        <a:xfrm>
          <a:off x="2712761" y="3369533"/>
          <a:ext cx="1596282" cy="13809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Import Licenses</a:t>
          </a:r>
          <a:endParaRPr lang="en-GB" sz="2000" kern="1200" dirty="0">
            <a:solidFill>
              <a:schemeClr val="tx1"/>
            </a:solidFill>
            <a:latin typeface="Calibri" panose="020F0502020204030204" pitchFamily="34" charset="0"/>
            <a:cs typeface="Calibri" panose="020F0502020204030204" pitchFamily="34" charset="0"/>
          </a:endParaRPr>
        </a:p>
      </dsp:txBody>
      <dsp:txXfrm>
        <a:off x="2977299" y="3598390"/>
        <a:ext cx="1067206" cy="923258"/>
      </dsp:txXfrm>
    </dsp:sp>
    <dsp:sp modelId="{F5E6FA8A-1E5F-4503-98F2-362C5066923B}">
      <dsp:nvSpPr>
        <dsp:cNvPr id="0" name=""/>
        <dsp:cNvSpPr/>
      </dsp:nvSpPr>
      <dsp:spPr>
        <a:xfrm>
          <a:off x="1665186" y="2201859"/>
          <a:ext cx="734933" cy="6332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25219-3080-4106-B517-0A664E6DDEB8}">
      <dsp:nvSpPr>
        <dsp:cNvPr id="0" name=""/>
        <dsp:cNvSpPr/>
      </dsp:nvSpPr>
      <dsp:spPr>
        <a:xfrm>
          <a:off x="1241988" y="2520143"/>
          <a:ext cx="1596282" cy="13809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INCOTERMS</a:t>
          </a:r>
          <a:endParaRPr lang="en-GB" sz="1600" kern="1200" dirty="0">
            <a:solidFill>
              <a:schemeClr val="tx1"/>
            </a:solidFill>
            <a:latin typeface="Calibri" panose="020F0502020204030204" pitchFamily="34" charset="0"/>
            <a:cs typeface="Calibri" panose="020F0502020204030204" pitchFamily="34" charset="0"/>
          </a:endParaRPr>
        </a:p>
      </dsp:txBody>
      <dsp:txXfrm>
        <a:off x="1506526" y="2749000"/>
        <a:ext cx="1067206" cy="923258"/>
      </dsp:txXfrm>
    </dsp:sp>
    <dsp:sp modelId="{8170AB61-5C62-4F9B-9C61-56D357C5A6CB}">
      <dsp:nvSpPr>
        <dsp:cNvPr id="0" name=""/>
        <dsp:cNvSpPr/>
      </dsp:nvSpPr>
      <dsp:spPr>
        <a:xfrm>
          <a:off x="1241988" y="847490"/>
          <a:ext cx="1596282" cy="13809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panose="020F0502020204030204" pitchFamily="34" charset="0"/>
              <a:cs typeface="Calibri" panose="020F0502020204030204" pitchFamily="34" charset="0"/>
            </a:rPr>
            <a:t>VAT/Duty Reliefs</a:t>
          </a:r>
          <a:endParaRPr lang="en-GB" sz="1800" kern="1200" dirty="0">
            <a:solidFill>
              <a:schemeClr val="tx1"/>
            </a:solidFill>
            <a:latin typeface="Calibri" panose="020F0502020204030204" pitchFamily="34" charset="0"/>
            <a:cs typeface="Calibri" panose="020F0502020204030204" pitchFamily="34" charset="0"/>
          </a:endParaRPr>
        </a:p>
      </dsp:txBody>
      <dsp:txXfrm>
        <a:off x="1506526" y="1076347"/>
        <a:ext cx="1067206" cy="9232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7320E-A138-441E-B4BA-0A5A4929ACDB}" type="datetimeFigureOut">
              <a:rPr lang="en-GB" smtClean="0"/>
              <a:t>02/02/2021</a:t>
            </a:fld>
            <a:endParaRPr lang="en-GB" dirty="0"/>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71C05-A362-4A5E-A015-6946C903B78C}" type="slidenum">
              <a:rPr lang="en-GB" smtClean="0"/>
              <a:t>‹#›</a:t>
            </a:fld>
            <a:endParaRPr lang="en-GB" dirty="0"/>
          </a:p>
        </p:txBody>
      </p:sp>
    </p:spTree>
    <p:extLst>
      <p:ext uri="{BB962C8B-B14F-4D97-AF65-F5344CB8AC3E}">
        <p14:creationId xmlns:p14="http://schemas.microsoft.com/office/powerpoint/2010/main" val="416269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44b33ce0f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44b33ce0f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571C05-A362-4A5E-A015-6946C903B78C}" type="slidenum">
              <a:rPr lang="en-GB" smtClean="0"/>
              <a:t>38</a:t>
            </a:fld>
            <a:endParaRPr lang="en-GB" dirty="0"/>
          </a:p>
        </p:txBody>
      </p:sp>
    </p:spTree>
    <p:extLst>
      <p:ext uri="{BB962C8B-B14F-4D97-AF65-F5344CB8AC3E}">
        <p14:creationId xmlns:p14="http://schemas.microsoft.com/office/powerpoint/2010/main" val="134124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571C05-A362-4A5E-A015-6946C903B78C}" type="slidenum">
              <a:rPr lang="en-GB" smtClean="0"/>
              <a:t>39</a:t>
            </a:fld>
            <a:endParaRPr lang="en-GB" dirty="0"/>
          </a:p>
        </p:txBody>
      </p:sp>
    </p:spTree>
    <p:extLst>
      <p:ext uri="{BB962C8B-B14F-4D97-AF65-F5344CB8AC3E}">
        <p14:creationId xmlns:p14="http://schemas.microsoft.com/office/powerpoint/2010/main" val="323450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UK Tariff – Commodity Code, Origin</a:t>
            </a:r>
          </a:p>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Commodity Code</a:t>
            </a:r>
            <a:endParaRPr lang="en-US" sz="2400" dirty="0">
              <a:solidFill>
                <a:srgbClr val="0B7C85"/>
              </a:solidFill>
              <a:latin typeface="Calibri" panose="020F0502020204030204" pitchFamily="34" charset="0"/>
            </a:endParaRPr>
          </a:p>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INCOTERM</a:t>
            </a:r>
          </a:p>
          <a:p>
            <a:pPr marL="914400" lvl="1" indent="-457200" algn="l" eaLnBrk="1" hangingPunct="1">
              <a:buFont typeface="Arial" panose="020B0604020202020204" pitchFamily="34" charset="0"/>
              <a:buChar char="•"/>
            </a:pPr>
            <a:r>
              <a:rPr lang="en-US" sz="2400" dirty="0">
                <a:solidFill>
                  <a:srgbClr val="0B7C85"/>
                </a:solidFill>
                <a:latin typeface="Calibri" panose="020F0502020204030204" pitchFamily="34" charset="0"/>
              </a:rPr>
              <a:t>Where title passes</a:t>
            </a:r>
          </a:p>
          <a:p>
            <a:pPr marL="914400" lvl="1" indent="-457200" algn="l" eaLnBrk="1" hangingPunct="1">
              <a:buFont typeface="Arial" panose="020B0604020202020204" pitchFamily="34" charset="0"/>
              <a:buChar char="•"/>
            </a:pPr>
            <a:r>
              <a:rPr lang="en-US" sz="2400" dirty="0">
                <a:solidFill>
                  <a:srgbClr val="0B7C85"/>
                </a:solidFill>
                <a:latin typeface="Calibri" panose="020F0502020204030204" pitchFamily="34" charset="0"/>
              </a:rPr>
              <a:t>Who is responsible for delivery to where</a:t>
            </a:r>
          </a:p>
          <a:p>
            <a:pPr marL="914400" lvl="1" indent="-457200" algn="l" eaLnBrk="1" hangingPunct="1">
              <a:buFont typeface="Arial" panose="020B0604020202020204" pitchFamily="34" charset="0"/>
              <a:buChar char="•"/>
            </a:pPr>
            <a:r>
              <a:rPr lang="en-US" sz="2400" dirty="0">
                <a:solidFill>
                  <a:srgbClr val="0B7C85"/>
                </a:solidFill>
                <a:latin typeface="Calibri" panose="020F0502020204030204" pitchFamily="34" charset="0"/>
              </a:rPr>
              <a:t>Whose insurance risk</a:t>
            </a:r>
          </a:p>
          <a:p>
            <a:pPr marL="914400" lvl="1" indent="-457200" algn="l" eaLnBrk="1" hangingPunct="1">
              <a:buFont typeface="Arial" panose="020B0604020202020204" pitchFamily="34" charset="0"/>
              <a:buChar char="•"/>
            </a:pPr>
            <a:r>
              <a:rPr lang="en-US" sz="2400" dirty="0">
                <a:solidFill>
                  <a:srgbClr val="0B7C85"/>
                </a:solidFill>
                <a:latin typeface="Calibri" panose="020F0502020204030204" pitchFamily="34" charset="0"/>
              </a:rPr>
              <a:t>Who is responsible for import </a:t>
            </a:r>
          </a:p>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Value</a:t>
            </a:r>
          </a:p>
          <a:p>
            <a:pPr marL="914400" lvl="1" indent="-457200" algn="l" eaLnBrk="1" hangingPunct="1">
              <a:buFont typeface="Arial" panose="020B0604020202020204" pitchFamily="34" charset="0"/>
              <a:buChar char="•"/>
            </a:pPr>
            <a:r>
              <a:rPr lang="en-US" sz="2400" dirty="0">
                <a:solidFill>
                  <a:srgbClr val="0B7C85"/>
                </a:solidFill>
                <a:latin typeface="Calibri" panose="020F0502020204030204" pitchFamily="34" charset="0"/>
              </a:rPr>
              <a:t>Customs value: Based on Cost of Goods + Insurance + Freight</a:t>
            </a:r>
          </a:p>
          <a:p>
            <a:pPr marL="914400" lvl="1" indent="-457200" algn="l" eaLnBrk="1" hangingPunct="1">
              <a:buFont typeface="Arial" panose="020B0604020202020204" pitchFamily="34" charset="0"/>
              <a:buChar char="•"/>
            </a:pPr>
            <a:r>
              <a:rPr lang="en-US" sz="2400" dirty="0">
                <a:solidFill>
                  <a:srgbClr val="0B7C85"/>
                </a:solidFill>
                <a:latin typeface="Calibri" panose="020F0502020204030204" pitchFamily="34" charset="0"/>
              </a:rPr>
              <a:t>VAT value: Based on Customs Value + Duty paid [if any]+ port </a:t>
            </a:r>
            <a:r>
              <a:rPr lang="en-US" sz="2400" dirty="0" err="1">
                <a:solidFill>
                  <a:srgbClr val="0B7C85"/>
                </a:solidFill>
                <a:latin typeface="Calibri" panose="020F0502020204030204" pitchFamily="34" charset="0"/>
              </a:rPr>
              <a:t>adjs</a:t>
            </a:r>
            <a:endParaRPr lang="en-US" sz="2400" dirty="0">
              <a:solidFill>
                <a:srgbClr val="0B7C85"/>
              </a:solidFill>
              <a:latin typeface="Calibri" panose="020F0502020204030204" pitchFamily="34" charset="0"/>
            </a:endParaRPr>
          </a:p>
          <a:p>
            <a:pPr marL="457200"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Saves import VAT and duty</a:t>
            </a:r>
          </a:p>
          <a:p>
            <a:pPr marL="914400" lvl="1"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e.g., import eligible equipment for medical research</a:t>
            </a:r>
          </a:p>
          <a:p>
            <a:pPr marL="914400" lvl="1" indent="-457200" algn="l" eaLnBrk="1" hangingPunct="1">
              <a:buFont typeface="Arial" panose="020B0604020202020204" pitchFamily="34" charset="0"/>
              <a:buChar char="•"/>
            </a:pPr>
            <a:endParaRPr lang="en-US" sz="2800" dirty="0">
              <a:solidFill>
                <a:srgbClr val="0B7C85"/>
              </a:solidFill>
              <a:latin typeface="Calibri" panose="020F0502020204030204" pitchFamily="34" charset="0"/>
            </a:endParaRPr>
          </a:p>
          <a:p>
            <a:pPr marL="457200"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Do not want to pay import VAT and duty on own goods coming back into the UK or temporary imports:</a:t>
            </a:r>
          </a:p>
          <a:p>
            <a:pPr marL="914400" lvl="1"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Returned Goods Relief </a:t>
            </a:r>
          </a:p>
          <a:p>
            <a:pPr marL="914400" lvl="1"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Outward Processing Relief</a:t>
            </a:r>
          </a:p>
          <a:p>
            <a:pPr marL="914400" lvl="1"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Inward Processing Relief</a:t>
            </a:r>
          </a:p>
          <a:p>
            <a:pPr marL="914400" lvl="1"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Temporary Admission</a:t>
            </a:r>
          </a:p>
          <a:p>
            <a:pPr marL="457200" indent="-457200" algn="l" eaLnBrk="1" hangingPunct="1">
              <a:buFont typeface="Arial" panose="020B0604020202020204" pitchFamily="34" charset="0"/>
              <a:buChar char="•"/>
            </a:pPr>
            <a:endParaRPr lang="en-US" sz="2800" dirty="0">
              <a:solidFill>
                <a:srgbClr val="0B7C85"/>
              </a:solidFill>
              <a:latin typeface="Calibri" panose="020F0502020204030204" pitchFamily="34" charset="0"/>
            </a:endParaRPr>
          </a:p>
          <a:p>
            <a:pPr marL="457200" indent="-457200" algn="l" eaLnBrk="1" hangingPunct="1">
              <a:buFont typeface="Arial" panose="020B0604020202020204" pitchFamily="34" charset="0"/>
              <a:buChar char="•"/>
            </a:pPr>
            <a:r>
              <a:rPr lang="en-US" sz="2800" dirty="0">
                <a:solidFill>
                  <a:srgbClr val="0B7C85"/>
                </a:solidFill>
                <a:latin typeface="Calibri" panose="020F0502020204030204" pitchFamily="34" charset="0"/>
              </a:rPr>
              <a:t>Remember you will need to think about export from UK, import into other country, export from that country and import back into UK </a:t>
            </a:r>
          </a:p>
          <a:p>
            <a:pPr marL="914400" lvl="1" indent="-457200" algn="l" eaLnBrk="1" hangingPunct="1">
              <a:buFont typeface="Arial" panose="020B0604020202020204" pitchFamily="34" charset="0"/>
              <a:buChar char="•"/>
            </a:pPr>
            <a:endParaRPr lang="en-US" sz="2400" dirty="0">
              <a:solidFill>
                <a:srgbClr val="0B7C85"/>
              </a:solidFill>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C6571C05-A362-4A5E-A015-6946C903B78C}" type="slidenum">
              <a:rPr lang="en-GB" smtClean="0"/>
              <a:t>40</a:t>
            </a:fld>
            <a:endParaRPr lang="en-GB" dirty="0"/>
          </a:p>
        </p:txBody>
      </p:sp>
    </p:spTree>
    <p:extLst>
      <p:ext uri="{BB962C8B-B14F-4D97-AF65-F5344CB8AC3E}">
        <p14:creationId xmlns:p14="http://schemas.microsoft.com/office/powerpoint/2010/main" val="72222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571C05-A362-4A5E-A015-6946C903B78C}" type="slidenum">
              <a:rPr lang="en-GB" smtClean="0"/>
              <a:t>41</a:t>
            </a:fld>
            <a:endParaRPr lang="en-GB" dirty="0"/>
          </a:p>
        </p:txBody>
      </p:sp>
    </p:spTree>
    <p:extLst>
      <p:ext uri="{BB962C8B-B14F-4D97-AF65-F5344CB8AC3E}">
        <p14:creationId xmlns:p14="http://schemas.microsoft.com/office/powerpoint/2010/main" val="185788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571C05-A362-4A5E-A015-6946C903B78C}" type="slidenum">
              <a:rPr lang="en-GB" smtClean="0"/>
              <a:t>42</a:t>
            </a:fld>
            <a:endParaRPr lang="en-GB" dirty="0"/>
          </a:p>
        </p:txBody>
      </p:sp>
    </p:spTree>
    <p:extLst>
      <p:ext uri="{BB962C8B-B14F-4D97-AF65-F5344CB8AC3E}">
        <p14:creationId xmlns:p14="http://schemas.microsoft.com/office/powerpoint/2010/main" val="199913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44b33ce0f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44b33ce0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44b33ce0f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44b33ce0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Pillar details are not extensive - examples only </a:t>
            </a:r>
            <a:endParaRPr/>
          </a:p>
          <a:p>
            <a:pPr marL="0" lvl="0" indent="0" algn="l" rtl="0">
              <a:spcBef>
                <a:spcPts val="0"/>
              </a:spcBef>
              <a:spcAft>
                <a:spcPts val="0"/>
              </a:spcAft>
              <a:buNone/>
            </a:pPr>
            <a:r>
              <a:rPr lang="en-GB"/>
              <a:t>Communities pillar: neighbourhood and housing improvements, town centre and transport improvements and digital connectivity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4b33ce0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44b33ce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Event Name Here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12/02/2007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Project Name: HMRC v1.8</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DD465-50C8-4A72-B443-63F641AD81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02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71C05-A362-4A5E-A015-6946C903B78C}" type="slidenum">
              <a:rPr lang="en-GB" smtClean="0"/>
              <a:t>9</a:t>
            </a:fld>
            <a:endParaRPr lang="en-GB" dirty="0"/>
          </a:p>
        </p:txBody>
      </p:sp>
    </p:spTree>
    <p:extLst>
      <p:ext uri="{BB962C8B-B14F-4D97-AF65-F5344CB8AC3E}">
        <p14:creationId xmlns:p14="http://schemas.microsoft.com/office/powerpoint/2010/main" val="423333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71C05-A362-4A5E-A015-6946C903B78C}" type="slidenum">
              <a:rPr lang="en-GB" smtClean="0"/>
              <a:t>11</a:t>
            </a:fld>
            <a:endParaRPr lang="en-GB" dirty="0"/>
          </a:p>
        </p:txBody>
      </p:sp>
    </p:spTree>
    <p:extLst>
      <p:ext uri="{BB962C8B-B14F-4D97-AF65-F5344CB8AC3E}">
        <p14:creationId xmlns:p14="http://schemas.microsoft.com/office/powerpoint/2010/main" val="423682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571C05-A362-4A5E-A015-6946C903B78C}" type="slidenum">
              <a:rPr lang="en-GB" smtClean="0"/>
              <a:t>36</a:t>
            </a:fld>
            <a:endParaRPr lang="en-GB" dirty="0"/>
          </a:p>
        </p:txBody>
      </p:sp>
    </p:spTree>
    <p:extLst>
      <p:ext uri="{BB962C8B-B14F-4D97-AF65-F5344CB8AC3E}">
        <p14:creationId xmlns:p14="http://schemas.microsoft.com/office/powerpoint/2010/main" val="22025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93F766F-F4B4-46DE-8910-AB70C9F6FA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E41287D-0C01-4EDD-BB27-2ECBACAB2C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72" name="Slide Number Placeholder 3">
            <a:extLst>
              <a:ext uri="{FF2B5EF4-FFF2-40B4-BE49-F238E27FC236}">
                <a16:creationId xmlns:a16="http://schemas.microsoft.com/office/drawing/2014/main" id="{7C99F21C-6B12-4E81-A311-58842B89F4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62C6295-A194-4F46-812E-2FA988E6DBD6}" type="slidenum">
              <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8250"/>
            <a:ext cx="8015288" cy="26320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336675" y="3971925"/>
            <a:ext cx="8015288"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7A552E8-75B3-4755-A3C1-625A363015B0}" type="slidenum">
              <a:rPr lang="en-US" altLang="en-US"/>
              <a:pPr/>
              <a:t>‹#›</a:t>
            </a:fld>
            <a:endParaRPr lang="en-US" altLang="en-US" dirty="0"/>
          </a:p>
        </p:txBody>
      </p:sp>
    </p:spTree>
    <p:extLst>
      <p:ext uri="{BB962C8B-B14F-4D97-AF65-F5344CB8AC3E}">
        <p14:creationId xmlns:p14="http://schemas.microsoft.com/office/powerpoint/2010/main" val="316282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ABBB80D-9355-4DCD-AFF8-9598E5B264FD}" type="slidenum">
              <a:rPr lang="en-US" altLang="en-US"/>
              <a:pPr/>
              <a:t>‹#›</a:t>
            </a:fld>
            <a:endParaRPr lang="en-US" altLang="en-US" dirty="0"/>
          </a:p>
        </p:txBody>
      </p:sp>
    </p:spTree>
    <p:extLst>
      <p:ext uri="{BB962C8B-B14F-4D97-AF65-F5344CB8AC3E}">
        <p14:creationId xmlns:p14="http://schemas.microsoft.com/office/powerpoint/2010/main" val="371847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6825" y="671513"/>
            <a:ext cx="2270125" cy="6051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01688" y="671513"/>
            <a:ext cx="666273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B22B44B-4ABF-4E24-A896-8106DBFFC789}" type="slidenum">
              <a:rPr lang="en-US" altLang="en-US"/>
              <a:pPr/>
              <a:t>‹#›</a:t>
            </a:fld>
            <a:endParaRPr lang="en-US" altLang="en-US" dirty="0"/>
          </a:p>
        </p:txBody>
      </p:sp>
    </p:spTree>
    <p:extLst>
      <p:ext uri="{BB962C8B-B14F-4D97-AF65-F5344CB8AC3E}">
        <p14:creationId xmlns:p14="http://schemas.microsoft.com/office/powerpoint/2010/main" val="409820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58"/>
        <p:cNvGrpSpPr/>
        <p:nvPr/>
      </p:nvGrpSpPr>
      <p:grpSpPr>
        <a:xfrm>
          <a:off x="0" y="0"/>
          <a:ext cx="0" cy="0"/>
          <a:chOff x="0" y="0"/>
          <a:chExt cx="0" cy="0"/>
        </a:xfrm>
      </p:grpSpPr>
      <p:sp>
        <p:nvSpPr>
          <p:cNvPr id="59" name="Google Shape;59;p14"/>
          <p:cNvSpPr/>
          <p:nvPr/>
        </p:nvSpPr>
        <p:spPr>
          <a:xfrm>
            <a:off x="0" y="6424048"/>
            <a:ext cx="10688638" cy="1138508"/>
          </a:xfrm>
          <a:prstGeom prst="rect">
            <a:avLst/>
          </a:prstGeom>
          <a:solidFill>
            <a:srgbClr val="D0006F"/>
          </a:solidFill>
          <a:ln>
            <a:noFill/>
          </a:ln>
        </p:spPr>
        <p:txBody>
          <a:bodyPr spcFirstLastPara="1" wrap="square" lIns="106869" tIns="106869" rIns="106869" bIns="106869" anchor="ctr" anchorCtr="0">
            <a:noAutofit/>
          </a:bodyPr>
          <a:lstStyle/>
          <a:p>
            <a:pPr marL="0" lvl="0" indent="0" algn="l" rtl="0">
              <a:spcBef>
                <a:spcPts val="0"/>
              </a:spcBef>
              <a:spcAft>
                <a:spcPts val="0"/>
              </a:spcAft>
              <a:buNone/>
            </a:pPr>
            <a:endParaRPr sz="2805"/>
          </a:p>
        </p:txBody>
      </p:sp>
      <p:sp>
        <p:nvSpPr>
          <p:cNvPr id="60" name="Google Shape;60;p14"/>
          <p:cNvSpPr txBox="1">
            <a:spLocks noGrp="1"/>
          </p:cNvSpPr>
          <p:nvPr>
            <p:ph type="sldNum" idx="12"/>
          </p:nvPr>
        </p:nvSpPr>
        <p:spPr>
          <a:xfrm>
            <a:off x="9903657" y="6856656"/>
            <a:ext cx="641388" cy="578738"/>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318604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065" y="661887"/>
            <a:ext cx="7443472" cy="6014991"/>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11"/>
            </a:lvl1pPr>
            <a:lvl2pPr lvl="1">
              <a:spcBef>
                <a:spcPts val="0"/>
              </a:spcBef>
              <a:spcAft>
                <a:spcPts val="0"/>
              </a:spcAft>
              <a:buSzPts val="4800"/>
              <a:buNone/>
              <a:defRPr sz="5611"/>
            </a:lvl2pPr>
            <a:lvl3pPr lvl="2">
              <a:spcBef>
                <a:spcPts val="0"/>
              </a:spcBef>
              <a:spcAft>
                <a:spcPts val="0"/>
              </a:spcAft>
              <a:buSzPts val="4800"/>
              <a:buNone/>
              <a:defRPr sz="5611"/>
            </a:lvl3pPr>
            <a:lvl4pPr lvl="3">
              <a:spcBef>
                <a:spcPts val="0"/>
              </a:spcBef>
              <a:spcAft>
                <a:spcPts val="0"/>
              </a:spcAft>
              <a:buSzPts val="4800"/>
              <a:buNone/>
              <a:defRPr sz="5611"/>
            </a:lvl4pPr>
            <a:lvl5pPr lvl="4">
              <a:spcBef>
                <a:spcPts val="0"/>
              </a:spcBef>
              <a:spcAft>
                <a:spcPts val="0"/>
              </a:spcAft>
              <a:buSzPts val="4800"/>
              <a:buNone/>
              <a:defRPr sz="5611"/>
            </a:lvl5pPr>
            <a:lvl6pPr lvl="5">
              <a:spcBef>
                <a:spcPts val="0"/>
              </a:spcBef>
              <a:spcAft>
                <a:spcPts val="0"/>
              </a:spcAft>
              <a:buSzPts val="4800"/>
              <a:buNone/>
              <a:defRPr sz="5611"/>
            </a:lvl6pPr>
            <a:lvl7pPr lvl="6">
              <a:spcBef>
                <a:spcPts val="0"/>
              </a:spcBef>
              <a:spcAft>
                <a:spcPts val="0"/>
              </a:spcAft>
              <a:buSzPts val="4800"/>
              <a:buNone/>
              <a:defRPr sz="5611"/>
            </a:lvl7pPr>
            <a:lvl8pPr lvl="7">
              <a:spcBef>
                <a:spcPts val="0"/>
              </a:spcBef>
              <a:spcAft>
                <a:spcPts val="0"/>
              </a:spcAft>
              <a:buSzPts val="4800"/>
              <a:buNone/>
              <a:defRPr sz="5611"/>
            </a:lvl8pPr>
            <a:lvl9pPr lvl="8">
              <a:spcBef>
                <a:spcPts val="0"/>
              </a:spcBef>
              <a:spcAft>
                <a:spcPts val="0"/>
              </a:spcAft>
              <a:buSzPts val="4800"/>
              <a:buNone/>
              <a:defRPr sz="5611"/>
            </a:lvl9pPr>
          </a:lstStyle>
          <a:p>
            <a:endParaRPr/>
          </a:p>
        </p:txBody>
      </p:sp>
      <p:sp>
        <p:nvSpPr>
          <p:cNvPr id="34" name="Google Shape;34;p8"/>
          <p:cNvSpPr txBox="1">
            <a:spLocks noGrp="1"/>
          </p:cNvSpPr>
          <p:nvPr>
            <p:ph type="sldNum" idx="12"/>
          </p:nvPr>
        </p:nvSpPr>
        <p:spPr>
          <a:xfrm>
            <a:off x="9903657" y="6856656"/>
            <a:ext cx="641388" cy="578738"/>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a:t>
            </a:fld>
            <a:endParaRPr lang="en-GB"/>
          </a:p>
        </p:txBody>
      </p:sp>
    </p:spTree>
    <p:extLst>
      <p:ext uri="{BB962C8B-B14F-4D97-AF65-F5344CB8AC3E}">
        <p14:creationId xmlns:p14="http://schemas.microsoft.com/office/powerpoint/2010/main" val="148275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8251"/>
            <a:ext cx="8015289" cy="2632075"/>
          </a:xfrm>
        </p:spPr>
        <p:txBody>
          <a:bodyPr anchor="b"/>
          <a:lstStyle>
            <a:lvl1pPr algn="ctr">
              <a:defRPr sz="5661"/>
            </a:lvl1pPr>
          </a:lstStyle>
          <a:p>
            <a:r>
              <a:rPr lang="en-US"/>
              <a:t>Click to edit Master title style</a:t>
            </a:r>
            <a:endParaRPr lang="en-GB"/>
          </a:p>
        </p:txBody>
      </p:sp>
      <p:sp>
        <p:nvSpPr>
          <p:cNvPr id="3" name="Subtitle 2"/>
          <p:cNvSpPr>
            <a:spLocks noGrp="1"/>
          </p:cNvSpPr>
          <p:nvPr>
            <p:ph type="subTitle" idx="1"/>
          </p:nvPr>
        </p:nvSpPr>
        <p:spPr>
          <a:xfrm>
            <a:off x="1336675" y="3971926"/>
            <a:ext cx="8015289" cy="1825625"/>
          </a:xfrm>
        </p:spPr>
        <p:txBody>
          <a:bodyPr/>
          <a:lstStyle>
            <a:lvl1pPr marL="0" indent="0" algn="ctr">
              <a:buNone/>
              <a:defRPr sz="2264"/>
            </a:lvl1pPr>
            <a:lvl2pPr marL="431344" indent="0" algn="ctr">
              <a:buNone/>
              <a:defRPr sz="1887"/>
            </a:lvl2pPr>
            <a:lvl3pPr marL="862686" indent="0" algn="ctr">
              <a:buNone/>
              <a:defRPr sz="1698"/>
            </a:lvl3pPr>
            <a:lvl4pPr marL="1294030" indent="0" algn="ctr">
              <a:buNone/>
              <a:defRPr sz="1510"/>
            </a:lvl4pPr>
            <a:lvl5pPr marL="1725373" indent="0" algn="ctr">
              <a:buNone/>
              <a:defRPr sz="1510"/>
            </a:lvl5pPr>
            <a:lvl6pPr marL="2156716" indent="0" algn="ctr">
              <a:buNone/>
              <a:defRPr sz="1510"/>
            </a:lvl6pPr>
            <a:lvl7pPr marL="2588060" indent="0" algn="ctr">
              <a:buNone/>
              <a:defRPr sz="1510"/>
            </a:lvl7pPr>
            <a:lvl8pPr marL="3019402" indent="0" algn="ctr">
              <a:buNone/>
              <a:defRPr sz="1510"/>
            </a:lvl8pPr>
            <a:lvl9pPr marL="3450746" indent="0" algn="ctr">
              <a:buNone/>
              <a:defRPr sz="1510"/>
            </a:lvl9pPr>
          </a:lstStyle>
          <a:p>
            <a:r>
              <a:rPr lang="en-US"/>
              <a:t>Click to edit Master subtitle style</a:t>
            </a:r>
            <a:endParaRPr lang="en-GB"/>
          </a:p>
        </p:txBody>
      </p:sp>
      <p:sp>
        <p:nvSpPr>
          <p:cNvPr id="4" name="Rectangle 4">
            <a:extLst>
              <a:ext uri="{FF2B5EF4-FFF2-40B4-BE49-F238E27FC236}">
                <a16:creationId xmlns:a16="http://schemas.microsoft.com/office/drawing/2014/main" id="{A158F6F4-C963-4B9C-84AB-E10D625B35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323CB6-19AF-444A-BD83-0AFD8D2D00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E2F35C-AA3F-4DC9-85D6-6726388F8585}"/>
              </a:ext>
            </a:extLst>
          </p:cNvPr>
          <p:cNvSpPr>
            <a:spLocks noGrp="1" noChangeArrowheads="1"/>
          </p:cNvSpPr>
          <p:nvPr>
            <p:ph type="sldNum" sz="quarter" idx="12"/>
          </p:nvPr>
        </p:nvSpPr>
        <p:spPr>
          <a:ln/>
        </p:spPr>
        <p:txBody>
          <a:bodyPr/>
          <a:lstStyle>
            <a:lvl1pPr>
              <a:defRPr/>
            </a:lvl1pPr>
          </a:lstStyle>
          <a:p>
            <a:pPr>
              <a:defRPr/>
            </a:pPr>
            <a:fld id="{E27319A5-0135-498E-9EAC-C7A23241EF31}" type="slidenum">
              <a:rPr lang="en-US" altLang="en-US"/>
              <a:pPr>
                <a:defRPr/>
              </a:pPr>
              <a:t>‹#›</a:t>
            </a:fld>
            <a:endParaRPr lang="en-US" altLang="en-US" dirty="0"/>
          </a:p>
        </p:txBody>
      </p:sp>
    </p:spTree>
    <p:extLst>
      <p:ext uri="{BB962C8B-B14F-4D97-AF65-F5344CB8AC3E}">
        <p14:creationId xmlns:p14="http://schemas.microsoft.com/office/powerpoint/2010/main" val="341155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EC45E5D-4AEC-46DE-9B6F-14ACB8E643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F09D76-FEB5-4233-BEE4-A969C8260E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A8A5F06-E023-4CD8-830A-6BB6F9DE470C}"/>
              </a:ext>
            </a:extLst>
          </p:cNvPr>
          <p:cNvSpPr>
            <a:spLocks noGrp="1" noChangeArrowheads="1"/>
          </p:cNvSpPr>
          <p:nvPr>
            <p:ph type="sldNum" sz="quarter" idx="12"/>
          </p:nvPr>
        </p:nvSpPr>
        <p:spPr>
          <a:ln/>
        </p:spPr>
        <p:txBody>
          <a:bodyPr/>
          <a:lstStyle>
            <a:lvl1pPr>
              <a:defRPr/>
            </a:lvl1pPr>
          </a:lstStyle>
          <a:p>
            <a:pPr>
              <a:defRPr/>
            </a:pPr>
            <a:fld id="{1561BCEA-EAAB-4B29-8301-C6E67DA6F807}" type="slidenum">
              <a:rPr lang="en-US" altLang="en-US"/>
              <a:pPr>
                <a:defRPr/>
              </a:pPr>
              <a:t>‹#›</a:t>
            </a:fld>
            <a:endParaRPr lang="en-US" altLang="en-US" dirty="0"/>
          </a:p>
        </p:txBody>
      </p:sp>
    </p:spTree>
    <p:extLst>
      <p:ext uri="{BB962C8B-B14F-4D97-AF65-F5344CB8AC3E}">
        <p14:creationId xmlns:p14="http://schemas.microsoft.com/office/powerpoint/2010/main" val="258985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663" y="1885949"/>
            <a:ext cx="9220200" cy="3144838"/>
          </a:xfrm>
        </p:spPr>
        <p:txBody>
          <a:bodyPr anchor="b"/>
          <a:lstStyle>
            <a:lvl1pPr>
              <a:defRPr sz="5661"/>
            </a:lvl1pPr>
          </a:lstStyle>
          <a:p>
            <a:r>
              <a:rPr lang="en-US"/>
              <a:t>Click to edit Master title style</a:t>
            </a:r>
            <a:endParaRPr lang="en-GB"/>
          </a:p>
        </p:txBody>
      </p:sp>
      <p:sp>
        <p:nvSpPr>
          <p:cNvPr id="3" name="Text Placeholder 2"/>
          <p:cNvSpPr>
            <a:spLocks noGrp="1"/>
          </p:cNvSpPr>
          <p:nvPr>
            <p:ph type="body" idx="1"/>
          </p:nvPr>
        </p:nvSpPr>
        <p:spPr>
          <a:xfrm>
            <a:off x="728663" y="5060951"/>
            <a:ext cx="9220200" cy="1654175"/>
          </a:xfrm>
        </p:spPr>
        <p:txBody>
          <a:bodyPr/>
          <a:lstStyle>
            <a:lvl1pPr marL="0" indent="0">
              <a:buNone/>
              <a:defRPr sz="2264"/>
            </a:lvl1pPr>
            <a:lvl2pPr marL="431344" indent="0">
              <a:buNone/>
              <a:defRPr sz="1887"/>
            </a:lvl2pPr>
            <a:lvl3pPr marL="862686" indent="0">
              <a:buNone/>
              <a:defRPr sz="1698"/>
            </a:lvl3pPr>
            <a:lvl4pPr marL="1294030" indent="0">
              <a:buNone/>
              <a:defRPr sz="1510"/>
            </a:lvl4pPr>
            <a:lvl5pPr marL="1725373" indent="0">
              <a:buNone/>
              <a:defRPr sz="1510"/>
            </a:lvl5pPr>
            <a:lvl6pPr marL="2156716" indent="0">
              <a:buNone/>
              <a:defRPr sz="1510"/>
            </a:lvl6pPr>
            <a:lvl7pPr marL="2588060" indent="0">
              <a:buNone/>
              <a:defRPr sz="1510"/>
            </a:lvl7pPr>
            <a:lvl8pPr marL="3019402" indent="0">
              <a:buNone/>
              <a:defRPr sz="1510"/>
            </a:lvl8pPr>
            <a:lvl9pPr marL="3450746" indent="0">
              <a:buNone/>
              <a:defRPr sz="1510"/>
            </a:lvl9pPr>
          </a:lstStyle>
          <a:p>
            <a:pPr lvl="0"/>
            <a:r>
              <a:rPr lang="en-US"/>
              <a:t>Click to edit Master text styles</a:t>
            </a:r>
          </a:p>
        </p:txBody>
      </p:sp>
      <p:sp>
        <p:nvSpPr>
          <p:cNvPr id="4" name="Rectangle 4">
            <a:extLst>
              <a:ext uri="{FF2B5EF4-FFF2-40B4-BE49-F238E27FC236}">
                <a16:creationId xmlns:a16="http://schemas.microsoft.com/office/drawing/2014/main" id="{DF4860B3-CE5A-42AC-BE49-75F10E5CA6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40FDA18-CE96-473E-B7A5-78ACD609E7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B750F83-F083-4342-8CFB-7B23CC23C090}"/>
              </a:ext>
            </a:extLst>
          </p:cNvPr>
          <p:cNvSpPr>
            <a:spLocks noGrp="1" noChangeArrowheads="1"/>
          </p:cNvSpPr>
          <p:nvPr>
            <p:ph type="sldNum" sz="quarter" idx="12"/>
          </p:nvPr>
        </p:nvSpPr>
        <p:spPr>
          <a:ln/>
        </p:spPr>
        <p:txBody>
          <a:bodyPr/>
          <a:lstStyle>
            <a:lvl1pPr>
              <a:defRPr/>
            </a:lvl1pPr>
          </a:lstStyle>
          <a:p>
            <a:pPr>
              <a:defRPr/>
            </a:pPr>
            <a:fld id="{13E278FB-FD45-4441-9108-2E184E4A015F}" type="slidenum">
              <a:rPr lang="en-US" altLang="en-US"/>
              <a:pPr>
                <a:defRPr/>
              </a:pPr>
              <a:t>‹#›</a:t>
            </a:fld>
            <a:endParaRPr lang="en-US" altLang="en-US" dirty="0"/>
          </a:p>
        </p:txBody>
      </p:sp>
    </p:spTree>
    <p:extLst>
      <p:ext uri="{BB962C8B-B14F-4D97-AF65-F5344CB8AC3E}">
        <p14:creationId xmlns:p14="http://schemas.microsoft.com/office/powerpoint/2010/main" val="281108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01689" y="2184401"/>
            <a:ext cx="4465637" cy="453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19726" y="2184401"/>
            <a:ext cx="4467225" cy="453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29D4531-D3B5-42AE-B639-4F7A284291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E93F2BA-E53E-4B9C-987F-8A3D1E3D82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92E37D0-B4A5-4661-88C2-DCA970E15EB9}"/>
              </a:ext>
            </a:extLst>
          </p:cNvPr>
          <p:cNvSpPr>
            <a:spLocks noGrp="1" noChangeArrowheads="1"/>
          </p:cNvSpPr>
          <p:nvPr>
            <p:ph type="sldNum" sz="quarter" idx="12"/>
          </p:nvPr>
        </p:nvSpPr>
        <p:spPr>
          <a:ln/>
        </p:spPr>
        <p:txBody>
          <a:bodyPr/>
          <a:lstStyle>
            <a:lvl1pPr>
              <a:defRPr/>
            </a:lvl1pPr>
          </a:lstStyle>
          <a:p>
            <a:pPr>
              <a:defRPr/>
            </a:pPr>
            <a:fld id="{40619C72-0554-41A5-A6EB-8BE3C056B0E6}" type="slidenum">
              <a:rPr lang="en-US" altLang="en-US"/>
              <a:pPr>
                <a:defRPr/>
              </a:pPr>
              <a:t>‹#›</a:t>
            </a:fld>
            <a:endParaRPr lang="en-US" altLang="en-US" dirty="0"/>
          </a:p>
        </p:txBody>
      </p:sp>
    </p:spTree>
    <p:extLst>
      <p:ext uri="{BB962C8B-B14F-4D97-AF65-F5344CB8AC3E}">
        <p14:creationId xmlns:p14="http://schemas.microsoft.com/office/powerpoint/2010/main" val="2817898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2" y="403226"/>
            <a:ext cx="9218612" cy="1460500"/>
          </a:xfrm>
        </p:spPr>
        <p:txBody>
          <a:bodyPr/>
          <a:lstStyle/>
          <a:p>
            <a:r>
              <a:rPr lang="en-US"/>
              <a:t>Click to edit Master title style</a:t>
            </a:r>
            <a:endParaRPr lang="en-GB"/>
          </a:p>
        </p:txBody>
      </p:sp>
      <p:sp>
        <p:nvSpPr>
          <p:cNvPr id="3" name="Text Placeholder 2"/>
          <p:cNvSpPr>
            <a:spLocks noGrp="1"/>
          </p:cNvSpPr>
          <p:nvPr>
            <p:ph type="body" idx="1"/>
          </p:nvPr>
        </p:nvSpPr>
        <p:spPr>
          <a:xfrm>
            <a:off x="736600" y="1854200"/>
            <a:ext cx="4521200" cy="908050"/>
          </a:xfrm>
        </p:spPr>
        <p:txBody>
          <a:bodyPr anchor="b"/>
          <a:lstStyle>
            <a:lvl1pPr marL="0" indent="0">
              <a:buNone/>
              <a:defRPr sz="2264" b="1"/>
            </a:lvl1pPr>
            <a:lvl2pPr marL="431344" indent="0">
              <a:buNone/>
              <a:defRPr sz="1887" b="1"/>
            </a:lvl2pPr>
            <a:lvl3pPr marL="862686" indent="0">
              <a:buNone/>
              <a:defRPr sz="1698" b="1"/>
            </a:lvl3pPr>
            <a:lvl4pPr marL="1294030" indent="0">
              <a:buNone/>
              <a:defRPr sz="1510" b="1"/>
            </a:lvl4pPr>
            <a:lvl5pPr marL="1725373" indent="0">
              <a:buNone/>
              <a:defRPr sz="1510" b="1"/>
            </a:lvl5pPr>
            <a:lvl6pPr marL="2156716" indent="0">
              <a:buNone/>
              <a:defRPr sz="1510" b="1"/>
            </a:lvl6pPr>
            <a:lvl7pPr marL="2588060" indent="0">
              <a:buNone/>
              <a:defRPr sz="1510" b="1"/>
            </a:lvl7pPr>
            <a:lvl8pPr marL="3019402" indent="0">
              <a:buNone/>
              <a:defRPr sz="1510" b="1"/>
            </a:lvl8pPr>
            <a:lvl9pPr marL="3450746" indent="0">
              <a:buNone/>
              <a:defRPr sz="1510" b="1"/>
            </a:lvl9pPr>
          </a:lstStyle>
          <a:p>
            <a:pPr lvl="0"/>
            <a:r>
              <a:rPr lang="en-US"/>
              <a:t>Click to edit Master text styles</a:t>
            </a:r>
          </a:p>
        </p:txBody>
      </p:sp>
      <p:sp>
        <p:nvSpPr>
          <p:cNvPr id="4" name="Content Placeholder 3"/>
          <p:cNvSpPr>
            <a:spLocks noGrp="1"/>
          </p:cNvSpPr>
          <p:nvPr>
            <p:ph sz="half" idx="2"/>
          </p:nvPr>
        </p:nvSpPr>
        <p:spPr>
          <a:xfrm>
            <a:off x="736600" y="2762250"/>
            <a:ext cx="452120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1789" y="1854200"/>
            <a:ext cx="4543425" cy="908050"/>
          </a:xfrm>
        </p:spPr>
        <p:txBody>
          <a:bodyPr anchor="b"/>
          <a:lstStyle>
            <a:lvl1pPr marL="0" indent="0">
              <a:buNone/>
              <a:defRPr sz="2264" b="1"/>
            </a:lvl1pPr>
            <a:lvl2pPr marL="431344" indent="0">
              <a:buNone/>
              <a:defRPr sz="1887" b="1"/>
            </a:lvl2pPr>
            <a:lvl3pPr marL="862686" indent="0">
              <a:buNone/>
              <a:defRPr sz="1698" b="1"/>
            </a:lvl3pPr>
            <a:lvl4pPr marL="1294030" indent="0">
              <a:buNone/>
              <a:defRPr sz="1510" b="1"/>
            </a:lvl4pPr>
            <a:lvl5pPr marL="1725373" indent="0">
              <a:buNone/>
              <a:defRPr sz="1510" b="1"/>
            </a:lvl5pPr>
            <a:lvl6pPr marL="2156716" indent="0">
              <a:buNone/>
              <a:defRPr sz="1510" b="1"/>
            </a:lvl6pPr>
            <a:lvl7pPr marL="2588060" indent="0">
              <a:buNone/>
              <a:defRPr sz="1510" b="1"/>
            </a:lvl7pPr>
            <a:lvl8pPr marL="3019402" indent="0">
              <a:buNone/>
              <a:defRPr sz="1510" b="1"/>
            </a:lvl8pPr>
            <a:lvl9pPr marL="3450746" indent="0">
              <a:buNone/>
              <a:defRPr sz="1510" b="1"/>
            </a:lvl9pPr>
          </a:lstStyle>
          <a:p>
            <a:pPr lvl="0"/>
            <a:r>
              <a:rPr lang="en-US"/>
              <a:t>Click to edit Master text styles</a:t>
            </a:r>
          </a:p>
        </p:txBody>
      </p:sp>
      <p:sp>
        <p:nvSpPr>
          <p:cNvPr id="6" name="Content Placeholder 5"/>
          <p:cNvSpPr>
            <a:spLocks noGrp="1"/>
          </p:cNvSpPr>
          <p:nvPr>
            <p:ph sz="quarter" idx="4"/>
          </p:nvPr>
        </p:nvSpPr>
        <p:spPr>
          <a:xfrm>
            <a:off x="5411789" y="2762250"/>
            <a:ext cx="4543425"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EB4FD4D-5C4D-4952-9855-57B903595E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30BB759-CBC4-4D46-A8C3-93BA765F16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D8F8295-0945-4F21-89BC-7096DEA34970}"/>
              </a:ext>
            </a:extLst>
          </p:cNvPr>
          <p:cNvSpPr>
            <a:spLocks noGrp="1" noChangeArrowheads="1"/>
          </p:cNvSpPr>
          <p:nvPr>
            <p:ph type="sldNum" sz="quarter" idx="12"/>
          </p:nvPr>
        </p:nvSpPr>
        <p:spPr>
          <a:ln/>
        </p:spPr>
        <p:txBody>
          <a:bodyPr/>
          <a:lstStyle>
            <a:lvl1pPr>
              <a:defRPr/>
            </a:lvl1pPr>
          </a:lstStyle>
          <a:p>
            <a:pPr>
              <a:defRPr/>
            </a:pPr>
            <a:fld id="{914A0BA1-5954-4D30-AD7E-F18F91C0F944}" type="slidenum">
              <a:rPr lang="en-US" altLang="en-US"/>
              <a:pPr>
                <a:defRPr/>
              </a:pPr>
              <a:t>‹#›</a:t>
            </a:fld>
            <a:endParaRPr lang="en-US" altLang="en-US" dirty="0"/>
          </a:p>
        </p:txBody>
      </p:sp>
    </p:spTree>
    <p:extLst>
      <p:ext uri="{BB962C8B-B14F-4D97-AF65-F5344CB8AC3E}">
        <p14:creationId xmlns:p14="http://schemas.microsoft.com/office/powerpoint/2010/main" val="139060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7E607AF-2621-4E7F-A38C-6DAD8F00CB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9D68059-8473-408C-BB94-C6FFD47629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070D96C-3B69-4C7A-962E-DDBD1F865EFB}"/>
              </a:ext>
            </a:extLst>
          </p:cNvPr>
          <p:cNvSpPr>
            <a:spLocks noGrp="1" noChangeArrowheads="1"/>
          </p:cNvSpPr>
          <p:nvPr>
            <p:ph type="sldNum" sz="quarter" idx="12"/>
          </p:nvPr>
        </p:nvSpPr>
        <p:spPr>
          <a:ln/>
        </p:spPr>
        <p:txBody>
          <a:bodyPr/>
          <a:lstStyle>
            <a:lvl1pPr>
              <a:defRPr/>
            </a:lvl1pPr>
          </a:lstStyle>
          <a:p>
            <a:pPr>
              <a:defRPr/>
            </a:pPr>
            <a:fld id="{B199AD1C-CA67-424A-BBBE-1D5CA172B92C}" type="slidenum">
              <a:rPr lang="en-US" altLang="en-US"/>
              <a:pPr>
                <a:defRPr/>
              </a:pPr>
              <a:t>‹#›</a:t>
            </a:fld>
            <a:endParaRPr lang="en-US" altLang="en-US" dirty="0"/>
          </a:p>
        </p:txBody>
      </p:sp>
    </p:spTree>
    <p:extLst>
      <p:ext uri="{BB962C8B-B14F-4D97-AF65-F5344CB8AC3E}">
        <p14:creationId xmlns:p14="http://schemas.microsoft.com/office/powerpoint/2010/main" val="31338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78E97D8-A198-4697-889F-C58273E985F4}" type="slidenum">
              <a:rPr lang="en-US" altLang="en-US"/>
              <a:pPr/>
              <a:t>‹#›</a:t>
            </a:fld>
            <a:endParaRPr lang="en-US" altLang="en-US" dirty="0"/>
          </a:p>
        </p:txBody>
      </p:sp>
    </p:spTree>
    <p:extLst>
      <p:ext uri="{BB962C8B-B14F-4D97-AF65-F5344CB8AC3E}">
        <p14:creationId xmlns:p14="http://schemas.microsoft.com/office/powerpoint/2010/main" val="2835947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D561C0-ECB9-4E0B-B348-DA045C580F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99C76FA-C5C5-4D22-B559-9075B80B4B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0C4CFD9-A5F3-4DA9-9104-F5B6035AB27A}"/>
              </a:ext>
            </a:extLst>
          </p:cNvPr>
          <p:cNvSpPr>
            <a:spLocks noGrp="1" noChangeArrowheads="1"/>
          </p:cNvSpPr>
          <p:nvPr>
            <p:ph type="sldNum" sz="quarter" idx="12"/>
          </p:nvPr>
        </p:nvSpPr>
        <p:spPr>
          <a:ln/>
        </p:spPr>
        <p:txBody>
          <a:bodyPr/>
          <a:lstStyle>
            <a:lvl1pPr>
              <a:defRPr/>
            </a:lvl1pPr>
          </a:lstStyle>
          <a:p>
            <a:pPr>
              <a:defRPr/>
            </a:pPr>
            <a:fld id="{D598A170-9C1A-4344-B388-F56F7329A812}" type="slidenum">
              <a:rPr lang="en-US" altLang="en-US"/>
              <a:pPr>
                <a:defRPr/>
              </a:pPr>
              <a:t>‹#›</a:t>
            </a:fld>
            <a:endParaRPr lang="en-US" altLang="en-US" dirty="0"/>
          </a:p>
        </p:txBody>
      </p:sp>
    </p:spTree>
    <p:extLst>
      <p:ext uri="{BB962C8B-B14F-4D97-AF65-F5344CB8AC3E}">
        <p14:creationId xmlns:p14="http://schemas.microsoft.com/office/powerpoint/2010/main" val="4129383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1" y="504826"/>
            <a:ext cx="3446463" cy="1763713"/>
          </a:xfrm>
        </p:spPr>
        <p:txBody>
          <a:bodyPr anchor="b"/>
          <a:lstStyle>
            <a:lvl1pPr>
              <a:defRPr sz="3019"/>
            </a:lvl1pPr>
          </a:lstStyle>
          <a:p>
            <a:r>
              <a:rPr lang="en-US"/>
              <a:t>Click to edit Master title style</a:t>
            </a:r>
            <a:endParaRPr lang="en-GB"/>
          </a:p>
        </p:txBody>
      </p:sp>
      <p:sp>
        <p:nvSpPr>
          <p:cNvPr id="3" name="Content Placeholder 2"/>
          <p:cNvSpPr>
            <a:spLocks noGrp="1"/>
          </p:cNvSpPr>
          <p:nvPr>
            <p:ph idx="1"/>
          </p:nvPr>
        </p:nvSpPr>
        <p:spPr>
          <a:xfrm>
            <a:off x="4543426" y="1089025"/>
            <a:ext cx="5411788" cy="5373688"/>
          </a:xfrm>
        </p:spPr>
        <p:txBody>
          <a:bodyPr/>
          <a:lstStyle>
            <a:lvl1pPr>
              <a:defRPr sz="3019"/>
            </a:lvl1pPr>
            <a:lvl2pPr>
              <a:defRPr sz="2641"/>
            </a:lvl2pPr>
            <a:lvl3pPr>
              <a:defRPr sz="2264"/>
            </a:lvl3pPr>
            <a:lvl4pPr>
              <a:defRPr sz="1887"/>
            </a:lvl4pPr>
            <a:lvl5pPr>
              <a:defRPr sz="1887"/>
            </a:lvl5pPr>
            <a:lvl6pPr>
              <a:defRPr sz="1887"/>
            </a:lvl6pPr>
            <a:lvl7pPr>
              <a:defRPr sz="1887"/>
            </a:lvl7pPr>
            <a:lvl8pPr>
              <a:defRPr sz="1887"/>
            </a:lvl8pPr>
            <a:lvl9pPr>
              <a:defRPr sz="18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36601" y="2268539"/>
            <a:ext cx="3446463" cy="4203700"/>
          </a:xfrm>
        </p:spPr>
        <p:txBody>
          <a:bodyPr/>
          <a:lstStyle>
            <a:lvl1pPr marL="0" indent="0">
              <a:buNone/>
              <a:defRPr sz="1510"/>
            </a:lvl1pPr>
            <a:lvl2pPr marL="431344" indent="0">
              <a:buNone/>
              <a:defRPr sz="1321"/>
            </a:lvl2pPr>
            <a:lvl3pPr marL="862686" indent="0">
              <a:buNone/>
              <a:defRPr sz="1133"/>
            </a:lvl3pPr>
            <a:lvl4pPr marL="1294030" indent="0">
              <a:buNone/>
              <a:defRPr sz="944"/>
            </a:lvl4pPr>
            <a:lvl5pPr marL="1725373" indent="0">
              <a:buNone/>
              <a:defRPr sz="944"/>
            </a:lvl5pPr>
            <a:lvl6pPr marL="2156716" indent="0">
              <a:buNone/>
              <a:defRPr sz="944"/>
            </a:lvl6pPr>
            <a:lvl7pPr marL="2588060" indent="0">
              <a:buNone/>
              <a:defRPr sz="944"/>
            </a:lvl7pPr>
            <a:lvl8pPr marL="3019402" indent="0">
              <a:buNone/>
              <a:defRPr sz="944"/>
            </a:lvl8pPr>
            <a:lvl9pPr marL="3450746" indent="0">
              <a:buNone/>
              <a:defRPr sz="944"/>
            </a:lvl9pPr>
          </a:lstStyle>
          <a:p>
            <a:pPr lvl="0"/>
            <a:r>
              <a:rPr lang="en-US"/>
              <a:t>Click to edit Master text styles</a:t>
            </a:r>
          </a:p>
        </p:txBody>
      </p:sp>
      <p:sp>
        <p:nvSpPr>
          <p:cNvPr id="5" name="Rectangle 4">
            <a:extLst>
              <a:ext uri="{FF2B5EF4-FFF2-40B4-BE49-F238E27FC236}">
                <a16:creationId xmlns:a16="http://schemas.microsoft.com/office/drawing/2014/main" id="{05E1D3CB-326C-4E66-8368-A2D42A942F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83DD793-DF39-4DE0-8E97-624F99C7F3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C437153-59FD-46B7-AC00-AEF99BB266B7}"/>
              </a:ext>
            </a:extLst>
          </p:cNvPr>
          <p:cNvSpPr>
            <a:spLocks noGrp="1" noChangeArrowheads="1"/>
          </p:cNvSpPr>
          <p:nvPr>
            <p:ph type="sldNum" sz="quarter" idx="12"/>
          </p:nvPr>
        </p:nvSpPr>
        <p:spPr>
          <a:ln/>
        </p:spPr>
        <p:txBody>
          <a:bodyPr/>
          <a:lstStyle>
            <a:lvl1pPr>
              <a:defRPr/>
            </a:lvl1pPr>
          </a:lstStyle>
          <a:p>
            <a:pPr>
              <a:defRPr/>
            </a:pPr>
            <a:fld id="{DD5668AF-B82A-4671-855A-CC91FFEDF626}" type="slidenum">
              <a:rPr lang="en-US" altLang="en-US"/>
              <a:pPr>
                <a:defRPr/>
              </a:pPr>
              <a:t>‹#›</a:t>
            </a:fld>
            <a:endParaRPr lang="en-US" altLang="en-US" dirty="0"/>
          </a:p>
        </p:txBody>
      </p:sp>
    </p:spTree>
    <p:extLst>
      <p:ext uri="{BB962C8B-B14F-4D97-AF65-F5344CB8AC3E}">
        <p14:creationId xmlns:p14="http://schemas.microsoft.com/office/powerpoint/2010/main" val="1114962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1" y="504826"/>
            <a:ext cx="3446463" cy="1763713"/>
          </a:xfrm>
        </p:spPr>
        <p:txBody>
          <a:bodyPr anchor="b"/>
          <a:lstStyle>
            <a:lvl1pPr>
              <a:defRPr sz="3019"/>
            </a:lvl1pPr>
          </a:lstStyle>
          <a:p>
            <a:r>
              <a:rPr lang="en-US"/>
              <a:t>Click to edit Master title style</a:t>
            </a:r>
            <a:endParaRPr lang="en-GB"/>
          </a:p>
        </p:txBody>
      </p:sp>
      <p:sp>
        <p:nvSpPr>
          <p:cNvPr id="3" name="Picture Placeholder 2"/>
          <p:cNvSpPr>
            <a:spLocks noGrp="1"/>
          </p:cNvSpPr>
          <p:nvPr>
            <p:ph type="pic" idx="1"/>
          </p:nvPr>
        </p:nvSpPr>
        <p:spPr>
          <a:xfrm>
            <a:off x="4543426" y="1089025"/>
            <a:ext cx="5411788" cy="5373688"/>
          </a:xfrm>
        </p:spPr>
        <p:txBody>
          <a:bodyPr/>
          <a:lstStyle>
            <a:lvl1pPr marL="0" indent="0">
              <a:buNone/>
              <a:defRPr sz="3019"/>
            </a:lvl1pPr>
            <a:lvl2pPr marL="431344" indent="0">
              <a:buNone/>
              <a:defRPr sz="2641"/>
            </a:lvl2pPr>
            <a:lvl3pPr marL="862686" indent="0">
              <a:buNone/>
              <a:defRPr sz="2264"/>
            </a:lvl3pPr>
            <a:lvl4pPr marL="1294030" indent="0">
              <a:buNone/>
              <a:defRPr sz="1887"/>
            </a:lvl4pPr>
            <a:lvl5pPr marL="1725373" indent="0">
              <a:buNone/>
              <a:defRPr sz="1887"/>
            </a:lvl5pPr>
            <a:lvl6pPr marL="2156716" indent="0">
              <a:buNone/>
              <a:defRPr sz="1887"/>
            </a:lvl6pPr>
            <a:lvl7pPr marL="2588060" indent="0">
              <a:buNone/>
              <a:defRPr sz="1887"/>
            </a:lvl7pPr>
            <a:lvl8pPr marL="3019402" indent="0">
              <a:buNone/>
              <a:defRPr sz="1887"/>
            </a:lvl8pPr>
            <a:lvl9pPr marL="3450746" indent="0">
              <a:buNone/>
              <a:defRPr sz="1887"/>
            </a:lvl9pPr>
          </a:lstStyle>
          <a:p>
            <a:pPr lvl="0"/>
            <a:endParaRPr lang="en-GB" noProof="0" dirty="0"/>
          </a:p>
        </p:txBody>
      </p:sp>
      <p:sp>
        <p:nvSpPr>
          <p:cNvPr id="4" name="Text Placeholder 3"/>
          <p:cNvSpPr>
            <a:spLocks noGrp="1"/>
          </p:cNvSpPr>
          <p:nvPr>
            <p:ph type="body" sz="half" idx="2"/>
          </p:nvPr>
        </p:nvSpPr>
        <p:spPr>
          <a:xfrm>
            <a:off x="736601" y="2268539"/>
            <a:ext cx="3446463" cy="4203700"/>
          </a:xfrm>
        </p:spPr>
        <p:txBody>
          <a:bodyPr/>
          <a:lstStyle>
            <a:lvl1pPr marL="0" indent="0">
              <a:buNone/>
              <a:defRPr sz="1510"/>
            </a:lvl1pPr>
            <a:lvl2pPr marL="431344" indent="0">
              <a:buNone/>
              <a:defRPr sz="1321"/>
            </a:lvl2pPr>
            <a:lvl3pPr marL="862686" indent="0">
              <a:buNone/>
              <a:defRPr sz="1133"/>
            </a:lvl3pPr>
            <a:lvl4pPr marL="1294030" indent="0">
              <a:buNone/>
              <a:defRPr sz="944"/>
            </a:lvl4pPr>
            <a:lvl5pPr marL="1725373" indent="0">
              <a:buNone/>
              <a:defRPr sz="944"/>
            </a:lvl5pPr>
            <a:lvl6pPr marL="2156716" indent="0">
              <a:buNone/>
              <a:defRPr sz="944"/>
            </a:lvl6pPr>
            <a:lvl7pPr marL="2588060" indent="0">
              <a:buNone/>
              <a:defRPr sz="944"/>
            </a:lvl7pPr>
            <a:lvl8pPr marL="3019402" indent="0">
              <a:buNone/>
              <a:defRPr sz="944"/>
            </a:lvl8pPr>
            <a:lvl9pPr marL="3450746" indent="0">
              <a:buNone/>
              <a:defRPr sz="944"/>
            </a:lvl9pPr>
          </a:lstStyle>
          <a:p>
            <a:pPr lvl="0"/>
            <a:r>
              <a:rPr lang="en-US"/>
              <a:t>Click to edit Master text styles</a:t>
            </a:r>
          </a:p>
        </p:txBody>
      </p:sp>
      <p:sp>
        <p:nvSpPr>
          <p:cNvPr id="5" name="Rectangle 4">
            <a:extLst>
              <a:ext uri="{FF2B5EF4-FFF2-40B4-BE49-F238E27FC236}">
                <a16:creationId xmlns:a16="http://schemas.microsoft.com/office/drawing/2014/main" id="{4503A941-A1B1-4EB8-AB7B-3FAF5387E5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03DB59F-7E6E-41DE-87D6-58B0E616CF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D1D93A5-A357-415F-B7ED-5CF16704B856}"/>
              </a:ext>
            </a:extLst>
          </p:cNvPr>
          <p:cNvSpPr>
            <a:spLocks noGrp="1" noChangeArrowheads="1"/>
          </p:cNvSpPr>
          <p:nvPr>
            <p:ph type="sldNum" sz="quarter" idx="12"/>
          </p:nvPr>
        </p:nvSpPr>
        <p:spPr>
          <a:ln/>
        </p:spPr>
        <p:txBody>
          <a:bodyPr/>
          <a:lstStyle>
            <a:lvl1pPr>
              <a:defRPr/>
            </a:lvl1pPr>
          </a:lstStyle>
          <a:p>
            <a:pPr>
              <a:defRPr/>
            </a:pPr>
            <a:fld id="{893042B5-58C0-49AE-A903-EFA7E925531C}" type="slidenum">
              <a:rPr lang="en-US" altLang="en-US"/>
              <a:pPr>
                <a:defRPr/>
              </a:pPr>
              <a:t>‹#›</a:t>
            </a:fld>
            <a:endParaRPr lang="en-US" altLang="en-US" dirty="0"/>
          </a:p>
        </p:txBody>
      </p:sp>
    </p:spTree>
    <p:extLst>
      <p:ext uri="{BB962C8B-B14F-4D97-AF65-F5344CB8AC3E}">
        <p14:creationId xmlns:p14="http://schemas.microsoft.com/office/powerpoint/2010/main" val="1135591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444D72F-ACDF-4F51-86B3-B346EBDC53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B55981-039B-4873-B65E-5DE57AE7CA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D486C6C-19DE-45AB-AA03-CF66E1924A12}"/>
              </a:ext>
            </a:extLst>
          </p:cNvPr>
          <p:cNvSpPr>
            <a:spLocks noGrp="1" noChangeArrowheads="1"/>
          </p:cNvSpPr>
          <p:nvPr>
            <p:ph type="sldNum" sz="quarter" idx="12"/>
          </p:nvPr>
        </p:nvSpPr>
        <p:spPr>
          <a:ln/>
        </p:spPr>
        <p:txBody>
          <a:bodyPr/>
          <a:lstStyle>
            <a:lvl1pPr>
              <a:defRPr/>
            </a:lvl1pPr>
          </a:lstStyle>
          <a:p>
            <a:pPr>
              <a:defRPr/>
            </a:pPr>
            <a:fld id="{789B0E1D-D183-4E71-AD3D-D593CD682351}" type="slidenum">
              <a:rPr lang="en-US" altLang="en-US"/>
              <a:pPr>
                <a:defRPr/>
              </a:pPr>
              <a:t>‹#›</a:t>
            </a:fld>
            <a:endParaRPr lang="en-US" altLang="en-US" dirty="0"/>
          </a:p>
        </p:txBody>
      </p:sp>
    </p:spTree>
    <p:extLst>
      <p:ext uri="{BB962C8B-B14F-4D97-AF65-F5344CB8AC3E}">
        <p14:creationId xmlns:p14="http://schemas.microsoft.com/office/powerpoint/2010/main" val="2454530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6826" y="671512"/>
            <a:ext cx="2270125" cy="6051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01690" y="671512"/>
            <a:ext cx="666273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6D4E876-494E-4BA0-8C1A-4310B314FD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F5AE4DB-E8C3-4BEA-8B30-D41CBBAAD8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1A7A10-B216-4701-8148-9C857FAC4489}"/>
              </a:ext>
            </a:extLst>
          </p:cNvPr>
          <p:cNvSpPr>
            <a:spLocks noGrp="1" noChangeArrowheads="1"/>
          </p:cNvSpPr>
          <p:nvPr>
            <p:ph type="sldNum" sz="quarter" idx="12"/>
          </p:nvPr>
        </p:nvSpPr>
        <p:spPr>
          <a:ln/>
        </p:spPr>
        <p:txBody>
          <a:bodyPr/>
          <a:lstStyle>
            <a:lvl1pPr>
              <a:defRPr/>
            </a:lvl1pPr>
          </a:lstStyle>
          <a:p>
            <a:pPr>
              <a:defRPr/>
            </a:pPr>
            <a:fld id="{CEC8C931-0F21-45E4-B672-5F986158672D}" type="slidenum">
              <a:rPr lang="en-US" altLang="en-US"/>
              <a:pPr>
                <a:defRPr/>
              </a:pPr>
              <a:t>‹#›</a:t>
            </a:fld>
            <a:endParaRPr lang="en-US" altLang="en-US" dirty="0"/>
          </a:p>
        </p:txBody>
      </p:sp>
    </p:spTree>
    <p:extLst>
      <p:ext uri="{BB962C8B-B14F-4D97-AF65-F5344CB8AC3E}">
        <p14:creationId xmlns:p14="http://schemas.microsoft.com/office/powerpoint/2010/main" val="2880384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19033"/>
            <a:ext cx="10688638" cy="843818"/>
          </a:xfrm>
          <a:prstGeom prst="rect">
            <a:avLst/>
          </a:prstGeom>
          <a:solidFill>
            <a:srgbClr val="EFF0F0"/>
          </a:solidFill>
          <a:ln>
            <a:noFill/>
          </a:ln>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sz="2647"/>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5445" y="439416"/>
            <a:ext cx="823916" cy="88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673608" y="1558087"/>
            <a:ext cx="9465753" cy="0"/>
          </a:xfrm>
          <a:prstGeom prst="line">
            <a:avLst/>
          </a:prstGeom>
          <a:noFill/>
          <a:ln w="1905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a:spLocks noChangeArrowheads="1"/>
          </p:cNvSpPr>
          <p:nvPr/>
        </p:nvSpPr>
        <p:spPr bwMode="auto">
          <a:xfrm>
            <a:off x="0" y="6719033"/>
            <a:ext cx="10688638" cy="843818"/>
          </a:xfrm>
          <a:prstGeom prst="rect">
            <a:avLst/>
          </a:prstGeom>
          <a:solidFill>
            <a:srgbClr val="EFF0F0"/>
          </a:solidFill>
          <a:ln>
            <a:noFill/>
          </a:ln>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sz="2647"/>
          </a:p>
        </p:txBody>
      </p:sp>
      <p:sp>
        <p:nvSpPr>
          <p:cNvPr id="3" name="Subtitle 2"/>
          <p:cNvSpPr>
            <a:spLocks noGrp="1"/>
          </p:cNvSpPr>
          <p:nvPr>
            <p:ph type="subTitle" idx="1"/>
          </p:nvPr>
        </p:nvSpPr>
        <p:spPr>
          <a:xfrm>
            <a:off x="564558" y="2032464"/>
            <a:ext cx="8399151" cy="1987188"/>
          </a:xfrm>
        </p:spPr>
        <p:txBody>
          <a:bodyPr anchor="b"/>
          <a:lstStyle>
            <a:lvl1pPr marL="0" indent="0" algn="l">
              <a:lnSpc>
                <a:spcPts val="7720"/>
              </a:lnSpc>
              <a:buNone/>
              <a:defRPr sz="6617" b="0" i="0">
                <a:solidFill>
                  <a:schemeClr val="tx2"/>
                </a:solidFill>
                <a:latin typeface="Lato" charset="0"/>
                <a:ea typeface="Lato" charset="0"/>
                <a:cs typeface="Lato" charset="0"/>
              </a:defRPr>
            </a:lvl1pPr>
            <a:lvl2pPr marL="504200" indent="0" algn="ctr">
              <a:buNone/>
              <a:defRPr/>
            </a:lvl2pPr>
            <a:lvl3pPr marL="1008400" indent="0" algn="ctr">
              <a:buNone/>
              <a:defRPr/>
            </a:lvl3pPr>
            <a:lvl4pPr marL="1512600" indent="0" algn="ctr">
              <a:buNone/>
              <a:defRPr/>
            </a:lvl4pPr>
            <a:lvl5pPr marL="2016801" indent="0" algn="ctr">
              <a:buNone/>
              <a:defRPr/>
            </a:lvl5pPr>
            <a:lvl6pPr marL="2521001" indent="0" algn="ctr">
              <a:buNone/>
              <a:defRPr/>
            </a:lvl6pPr>
            <a:lvl7pPr marL="3025201" indent="0" algn="ctr">
              <a:buNone/>
              <a:defRPr/>
            </a:lvl7pPr>
            <a:lvl8pPr marL="3529401" indent="0" algn="ctr">
              <a:buNone/>
              <a:defRPr/>
            </a:lvl8pPr>
            <a:lvl9pPr marL="4033601" indent="0" algn="ctr">
              <a:buNone/>
              <a:defRPr/>
            </a:lvl9pPr>
          </a:lstStyle>
          <a:p>
            <a:r>
              <a:rPr lang="en-GB" dirty="0"/>
              <a:t>Click to edit Master subtitle style</a:t>
            </a:r>
          </a:p>
        </p:txBody>
      </p:sp>
      <p:sp>
        <p:nvSpPr>
          <p:cNvPr id="9" name="Text Placeholder 8"/>
          <p:cNvSpPr>
            <a:spLocks noGrp="1"/>
          </p:cNvSpPr>
          <p:nvPr>
            <p:ph type="body" sz="quarter" idx="13"/>
          </p:nvPr>
        </p:nvSpPr>
        <p:spPr>
          <a:xfrm>
            <a:off x="588044" y="3942211"/>
            <a:ext cx="8375665" cy="476207"/>
          </a:xfrm>
        </p:spPr>
        <p:txBody>
          <a:bodyPr/>
          <a:lstStyle>
            <a:lvl1pPr marL="0" indent="0">
              <a:buNone/>
              <a:defRPr sz="3088">
                <a:solidFill>
                  <a:schemeClr val="tx1"/>
                </a:solidFill>
              </a:defRPr>
            </a:lvl1pPr>
          </a:lstStyle>
          <a:p>
            <a:pPr lvl="0"/>
            <a:r>
              <a:rPr lang="en-GB" dirty="0"/>
              <a:t>Click to edit Master text styles</a:t>
            </a:r>
            <a:endParaRPr lang="en-US" dirty="0"/>
          </a:p>
        </p:txBody>
      </p:sp>
      <p:sp>
        <p:nvSpPr>
          <p:cNvPr id="8" name="Date Placeholder 1"/>
          <p:cNvSpPr>
            <a:spLocks noGrp="1"/>
          </p:cNvSpPr>
          <p:nvPr>
            <p:ph type="dt" sz="half" idx="14"/>
          </p:nvPr>
        </p:nvSpPr>
        <p:spPr/>
        <p:txBody>
          <a:bodyPr/>
          <a:lstStyle>
            <a:lvl1pPr>
              <a:defRPr>
                <a:solidFill>
                  <a:schemeClr val="tx1"/>
                </a:solidFill>
              </a:defRPr>
            </a:lvl1pPr>
          </a:lstStyle>
          <a:p>
            <a:pPr>
              <a:defRPr/>
            </a:pPr>
            <a:endParaRPr lang="en-US" altLang="en-US"/>
          </a:p>
        </p:txBody>
      </p:sp>
      <p:sp>
        <p:nvSpPr>
          <p:cNvPr id="10" name="Footer Placeholder 7"/>
          <p:cNvSpPr>
            <a:spLocks noGrp="1"/>
          </p:cNvSpPr>
          <p:nvPr>
            <p:ph type="ftr" sz="quarter" idx="15"/>
          </p:nvPr>
        </p:nvSpPr>
        <p:spPr/>
        <p:txBody>
          <a:bodyPr/>
          <a:lstStyle>
            <a:lvl1pPr>
              <a:defRPr>
                <a:solidFill>
                  <a:schemeClr val="accent2"/>
                </a:solidFill>
              </a:defRPr>
            </a:lvl1pPr>
          </a:lstStyle>
          <a:p>
            <a:pPr>
              <a:defRPr/>
            </a:pPr>
            <a:r>
              <a:rPr lang="en-US" altLang="en-US"/>
              <a:t>The voice of charities on Tax</a:t>
            </a:r>
          </a:p>
          <a:p>
            <a:pPr>
              <a:defRPr/>
            </a:pPr>
            <a:endParaRPr lang="en-GB" altLang="en-US"/>
          </a:p>
        </p:txBody>
      </p:sp>
      <p:sp>
        <p:nvSpPr>
          <p:cNvPr id="11" name="Slide Number Placeholder 9"/>
          <p:cNvSpPr>
            <a:spLocks noGrp="1"/>
          </p:cNvSpPr>
          <p:nvPr>
            <p:ph type="sldNum" sz="quarter" idx="16"/>
          </p:nvPr>
        </p:nvSpPr>
        <p:spPr/>
        <p:txBody>
          <a:bodyPr/>
          <a:lstStyle>
            <a:lvl1pPr>
              <a:defRPr>
                <a:solidFill>
                  <a:schemeClr val="tx1"/>
                </a:solidFill>
              </a:defRPr>
            </a:lvl1pPr>
          </a:lstStyle>
          <a:p>
            <a:pPr>
              <a:defRPr/>
            </a:pPr>
            <a:fld id="{51C587BC-1121-48A9-91C0-8DBC4F206E5E}" type="slidenum">
              <a:rPr lang="en-GB" altLang="en-US"/>
              <a:pPr>
                <a:defRPr/>
              </a:pPr>
              <a:t>‹#›</a:t>
            </a:fld>
            <a:endParaRPr lang="en-GB" altLang="en-US" dirty="0"/>
          </a:p>
        </p:txBody>
      </p:sp>
    </p:spTree>
    <p:extLst>
      <p:ext uri="{BB962C8B-B14F-4D97-AF65-F5344CB8AC3E}">
        <p14:creationId xmlns:p14="http://schemas.microsoft.com/office/powerpoint/2010/main" val="2062410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19033"/>
            <a:ext cx="10688638" cy="843818"/>
          </a:xfrm>
          <a:prstGeom prst="rect">
            <a:avLst/>
          </a:prstGeom>
          <a:solidFill>
            <a:srgbClr val="EFF0F0"/>
          </a:solidFill>
          <a:ln>
            <a:noFill/>
          </a:ln>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sz="2647"/>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5445" y="439416"/>
            <a:ext cx="823916" cy="88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673608" y="1558087"/>
            <a:ext cx="9465753" cy="0"/>
          </a:xfrm>
          <a:prstGeom prst="line">
            <a:avLst/>
          </a:prstGeom>
          <a:noFill/>
          <a:ln w="1905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a:spLocks noChangeArrowheads="1"/>
          </p:cNvSpPr>
          <p:nvPr/>
        </p:nvSpPr>
        <p:spPr bwMode="auto">
          <a:xfrm>
            <a:off x="0" y="6719033"/>
            <a:ext cx="10688638" cy="843818"/>
          </a:xfrm>
          <a:prstGeom prst="rect">
            <a:avLst/>
          </a:prstGeom>
          <a:solidFill>
            <a:srgbClr val="EFF0F0"/>
          </a:solidFill>
          <a:ln>
            <a:noFill/>
          </a:ln>
        </p:spPr>
        <p:txBody>
          <a:bodyPr/>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sz="2647"/>
          </a:p>
        </p:txBody>
      </p:sp>
      <p:sp>
        <p:nvSpPr>
          <p:cNvPr id="2" name="Title 1"/>
          <p:cNvSpPr>
            <a:spLocks noGrp="1"/>
          </p:cNvSpPr>
          <p:nvPr>
            <p:ph type="title"/>
          </p:nvPr>
        </p:nvSpPr>
        <p:spPr/>
        <p:txBody>
          <a:bodyPr/>
          <a:lstStyle>
            <a:lvl1pPr>
              <a:defRPr sz="3088"/>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nSpc>
                <a:spcPct val="100000"/>
              </a:lnSpc>
              <a:spcBef>
                <a:spcPts val="2206"/>
              </a:spcBef>
              <a:defRPr/>
            </a:lvl1pPr>
            <a:lvl2pPr>
              <a:lnSpc>
                <a:spcPct val="100000"/>
              </a:lnSpc>
              <a:spcBef>
                <a:spcPts val="1985"/>
              </a:spcBef>
              <a:defRPr/>
            </a:lvl2pPr>
            <a:lvl3pPr>
              <a:lnSpc>
                <a:spcPct val="100000"/>
              </a:lnSpc>
              <a:spcBef>
                <a:spcPts val="1764"/>
              </a:spcBef>
              <a:defRPr/>
            </a:lvl3pPr>
            <a:lvl4pPr>
              <a:lnSpc>
                <a:spcPct val="100000"/>
              </a:lnSpc>
              <a:spcBef>
                <a:spcPts val="1544"/>
              </a:spcBef>
              <a:defRPr/>
            </a:lvl4pPr>
            <a:lvl5pPr marL="2183117" indent="-166317">
              <a:lnSpc>
                <a:spcPct val="100000"/>
              </a:lnSpc>
              <a:spcBef>
                <a:spcPts val="1323"/>
              </a:spcBef>
              <a:defRPr sz="132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6"/>
          <p:cNvSpPr>
            <a:spLocks noGrp="1"/>
          </p:cNvSpPr>
          <p:nvPr>
            <p:ph type="dt" sz="half" idx="10"/>
          </p:nvPr>
        </p:nvSpPr>
        <p:spPr/>
        <p:txBody>
          <a:bodyPr/>
          <a:lstStyle>
            <a:lvl1pPr>
              <a:defRPr>
                <a:solidFill>
                  <a:schemeClr val="tx1"/>
                </a:solidFill>
              </a:defRPr>
            </a:lvl1pPr>
          </a:lstStyle>
          <a:p>
            <a:pPr>
              <a:defRPr/>
            </a:pPr>
            <a:endParaRPr lang="en-US" altLang="en-US"/>
          </a:p>
        </p:txBody>
      </p:sp>
      <p:sp>
        <p:nvSpPr>
          <p:cNvPr id="9" name="Footer Placeholder 7"/>
          <p:cNvSpPr>
            <a:spLocks noGrp="1"/>
          </p:cNvSpPr>
          <p:nvPr>
            <p:ph type="ftr" sz="quarter" idx="11"/>
          </p:nvPr>
        </p:nvSpPr>
        <p:spPr/>
        <p:txBody>
          <a:bodyPr/>
          <a:lstStyle>
            <a:lvl1pPr>
              <a:defRPr>
                <a:solidFill>
                  <a:schemeClr val="accent2"/>
                </a:solidFill>
              </a:defRPr>
            </a:lvl1pPr>
          </a:lstStyle>
          <a:p>
            <a:pPr>
              <a:defRPr/>
            </a:pPr>
            <a:r>
              <a:rPr lang="en-US" altLang="en-US"/>
              <a:t>The voice of charities on Tax</a:t>
            </a:r>
          </a:p>
          <a:p>
            <a:pPr>
              <a:defRPr/>
            </a:pPr>
            <a:endParaRPr lang="en-GB" altLang="en-US"/>
          </a:p>
        </p:txBody>
      </p:sp>
      <p:sp>
        <p:nvSpPr>
          <p:cNvPr id="10" name="Slide Number Placeholder 8"/>
          <p:cNvSpPr>
            <a:spLocks noGrp="1"/>
          </p:cNvSpPr>
          <p:nvPr>
            <p:ph type="sldNum" sz="quarter" idx="12"/>
          </p:nvPr>
        </p:nvSpPr>
        <p:spPr/>
        <p:txBody>
          <a:bodyPr/>
          <a:lstStyle>
            <a:lvl1pPr>
              <a:defRPr>
                <a:solidFill>
                  <a:schemeClr val="tx1"/>
                </a:solidFill>
              </a:defRPr>
            </a:lvl1pPr>
          </a:lstStyle>
          <a:p>
            <a:pPr>
              <a:defRPr/>
            </a:pPr>
            <a:fld id="{CEB5A496-4737-4F48-9AFF-36D37D2C14CF}" type="slidenum">
              <a:rPr lang="en-GB" altLang="en-US"/>
              <a:pPr>
                <a:defRPr/>
              </a:pPr>
              <a:t>‹#›</a:t>
            </a:fld>
            <a:endParaRPr lang="en-GB" altLang="en-US" dirty="0"/>
          </a:p>
        </p:txBody>
      </p:sp>
    </p:spTree>
    <p:extLst>
      <p:ext uri="{BB962C8B-B14F-4D97-AF65-F5344CB8AC3E}">
        <p14:creationId xmlns:p14="http://schemas.microsoft.com/office/powerpoint/2010/main" val="3107101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89AD-46AE-4829-8CB4-88E076336D24}"/>
              </a:ext>
            </a:extLst>
          </p:cNvPr>
          <p:cNvSpPr>
            <a:spLocks noGrp="1"/>
          </p:cNvSpPr>
          <p:nvPr>
            <p:ph type="ctrTitle"/>
          </p:nvPr>
        </p:nvSpPr>
        <p:spPr>
          <a:xfrm>
            <a:off x="1336080" y="1237717"/>
            <a:ext cx="8016479" cy="2632992"/>
          </a:xfrm>
        </p:spPr>
        <p:txBody>
          <a:bodyPr anchor="b"/>
          <a:lstStyle>
            <a:lvl1pPr algn="ctr">
              <a:defRPr sz="4963"/>
            </a:lvl1pPr>
          </a:lstStyle>
          <a:p>
            <a:r>
              <a:rPr lang="en-US"/>
              <a:t>Click to edit Master title style</a:t>
            </a:r>
            <a:endParaRPr lang="en-GB"/>
          </a:p>
        </p:txBody>
      </p:sp>
      <p:sp>
        <p:nvSpPr>
          <p:cNvPr id="3" name="Subtitle 2">
            <a:extLst>
              <a:ext uri="{FF2B5EF4-FFF2-40B4-BE49-F238E27FC236}">
                <a16:creationId xmlns:a16="http://schemas.microsoft.com/office/drawing/2014/main" id="{28A31DB7-66FC-45E8-ADEF-6867579C93BB}"/>
              </a:ext>
            </a:extLst>
          </p:cNvPr>
          <p:cNvSpPr>
            <a:spLocks noGrp="1"/>
          </p:cNvSpPr>
          <p:nvPr>
            <p:ph type="subTitle" idx="1"/>
          </p:nvPr>
        </p:nvSpPr>
        <p:spPr>
          <a:xfrm>
            <a:off x="1336080" y="3972247"/>
            <a:ext cx="8016479" cy="1825938"/>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9752E1-40CC-432B-BFC5-E936778B4926}"/>
              </a:ext>
            </a:extLst>
          </p:cNvPr>
          <p:cNvSpPr>
            <a:spLocks noGrp="1"/>
          </p:cNvSpPr>
          <p:nvPr>
            <p:ph type="dt" sz="half" idx="10"/>
          </p:nvPr>
        </p:nvSpPr>
        <p:spPr/>
        <p:txBody>
          <a:bodyPr/>
          <a:lstStyle/>
          <a:p>
            <a:fld id="{82E2C877-C275-4DCB-8E1D-A86718F778BC}" type="datetimeFigureOut">
              <a:rPr lang="en-GB" smtClean="0"/>
              <a:t>02/02/2021</a:t>
            </a:fld>
            <a:endParaRPr lang="en-GB"/>
          </a:p>
        </p:txBody>
      </p:sp>
      <p:sp>
        <p:nvSpPr>
          <p:cNvPr id="5" name="Footer Placeholder 4">
            <a:extLst>
              <a:ext uri="{FF2B5EF4-FFF2-40B4-BE49-F238E27FC236}">
                <a16:creationId xmlns:a16="http://schemas.microsoft.com/office/drawing/2014/main" id="{0F554B8C-B4FC-4D46-8257-66AD6A5783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1AEDD6-CBA9-4D8B-A013-B8E47B74DEE0}"/>
              </a:ext>
            </a:extLst>
          </p:cNvPr>
          <p:cNvSpPr>
            <a:spLocks noGrp="1"/>
          </p:cNvSpPr>
          <p:nvPr>
            <p:ph type="sldNum" sz="quarter" idx="12"/>
          </p:nvPr>
        </p:nvSpPr>
        <p:spPr/>
        <p:txBody>
          <a:bodyPr/>
          <a:lstStyle/>
          <a:p>
            <a:fld id="{6E5A80B3-6DFE-4608-AB09-737F7F5175B5}" type="slidenum">
              <a:rPr lang="en-GB" smtClean="0"/>
              <a:t>‹#›</a:t>
            </a:fld>
            <a:endParaRPr lang="en-GB"/>
          </a:p>
        </p:txBody>
      </p:sp>
    </p:spTree>
    <p:extLst>
      <p:ext uri="{BB962C8B-B14F-4D97-AF65-F5344CB8AC3E}">
        <p14:creationId xmlns:p14="http://schemas.microsoft.com/office/powerpoint/2010/main" val="2853210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125" t="10222" r="16625" b="5779"/>
          <a:stretch/>
        </p:blipFill>
        <p:spPr bwMode="auto">
          <a:xfrm>
            <a:off x="6789093" y="1002118"/>
            <a:ext cx="3899545" cy="656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6532060" y="3548538"/>
            <a:ext cx="678945" cy="66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871"/>
            <a:endParaRPr lang="en-GB" sz="1753">
              <a:solidFill>
                <a:prstClr val="white"/>
              </a:solidFill>
            </a:endParaRPr>
          </a:p>
        </p:txBody>
      </p:sp>
      <p:sp>
        <p:nvSpPr>
          <p:cNvPr id="2" name="Title 1"/>
          <p:cNvSpPr>
            <a:spLocks noGrp="1"/>
          </p:cNvSpPr>
          <p:nvPr>
            <p:ph type="ctrTitle"/>
          </p:nvPr>
        </p:nvSpPr>
        <p:spPr>
          <a:xfrm>
            <a:off x="414254" y="2349390"/>
            <a:ext cx="5651539" cy="1621111"/>
          </a:xfrm>
        </p:spPr>
        <p:txBody>
          <a:bodyPr anchor="b">
            <a:noAutofit/>
          </a:bodyPr>
          <a:lstStyle>
            <a:lvl1pPr algn="l">
              <a:defRPr sz="4133" b="1">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414254" y="3951587"/>
            <a:ext cx="5651539" cy="1932728"/>
          </a:xfrm>
        </p:spPr>
        <p:txBody>
          <a:bodyPr>
            <a:normAutofit/>
          </a:bodyPr>
          <a:lstStyle>
            <a:lvl1pPr marL="0" indent="0" algn="l">
              <a:buNone/>
              <a:defRPr sz="2755" b="1">
                <a:solidFill>
                  <a:schemeClr val="tx1">
                    <a:tint val="75000"/>
                  </a:schemeClr>
                </a:solidFill>
              </a:defRPr>
            </a:lvl1pPr>
            <a:lvl2pPr marL="448936" indent="0" algn="ctr">
              <a:buNone/>
              <a:defRPr>
                <a:solidFill>
                  <a:schemeClr val="tx1">
                    <a:tint val="75000"/>
                  </a:schemeClr>
                </a:solidFill>
              </a:defRPr>
            </a:lvl2pPr>
            <a:lvl3pPr marL="897871" indent="0" algn="ctr">
              <a:buNone/>
              <a:defRPr>
                <a:solidFill>
                  <a:schemeClr val="tx1">
                    <a:tint val="75000"/>
                  </a:schemeClr>
                </a:solidFill>
              </a:defRPr>
            </a:lvl3pPr>
            <a:lvl4pPr marL="1346807" indent="0" algn="ctr">
              <a:buNone/>
              <a:defRPr>
                <a:solidFill>
                  <a:schemeClr val="tx1">
                    <a:tint val="75000"/>
                  </a:schemeClr>
                </a:solidFill>
              </a:defRPr>
            </a:lvl4pPr>
            <a:lvl5pPr marL="1795742" indent="0" algn="ctr">
              <a:buNone/>
              <a:defRPr>
                <a:solidFill>
                  <a:schemeClr val="tx1">
                    <a:tint val="75000"/>
                  </a:schemeClr>
                </a:solidFill>
              </a:defRPr>
            </a:lvl5pPr>
            <a:lvl6pPr marL="2244677" indent="0" algn="ctr">
              <a:buNone/>
              <a:defRPr>
                <a:solidFill>
                  <a:schemeClr val="tx1">
                    <a:tint val="75000"/>
                  </a:schemeClr>
                </a:solidFill>
              </a:defRPr>
            </a:lvl6pPr>
            <a:lvl7pPr marL="2693613" indent="0" algn="ctr">
              <a:buNone/>
              <a:defRPr>
                <a:solidFill>
                  <a:schemeClr val="tx1">
                    <a:tint val="75000"/>
                  </a:schemeClr>
                </a:solidFill>
              </a:defRPr>
            </a:lvl7pPr>
            <a:lvl8pPr marL="3142549" indent="0" algn="ctr">
              <a:buNone/>
              <a:defRPr>
                <a:solidFill>
                  <a:schemeClr val="tx1">
                    <a:tint val="75000"/>
                  </a:schemeClr>
                </a:solidFill>
              </a:defRPr>
            </a:lvl8pPr>
            <a:lvl9pPr marL="359148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2626350" y="6922786"/>
            <a:ext cx="2494016" cy="402652"/>
          </a:xfrm>
        </p:spPr>
        <p:txBody>
          <a:bodyPr/>
          <a:lstStyle/>
          <a:p>
            <a:fld id="{65AC8B64-BCD7-47D6-AB41-4EC802D72032}" type="datetime1">
              <a:rPr lang="en-GB" smtClean="0">
                <a:solidFill>
                  <a:prstClr val="black">
                    <a:tint val="75000"/>
                  </a:prstClr>
                </a:solidFill>
              </a:rPr>
              <a:pPr/>
              <a:t>02/02/2021</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pic>
        <p:nvPicPr>
          <p:cNvPr id="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4574"/>
          <a:stretch/>
        </p:blipFill>
        <p:spPr bwMode="auto">
          <a:xfrm>
            <a:off x="212558" y="6306158"/>
            <a:ext cx="1690492" cy="116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294896" y="2662019"/>
            <a:ext cx="13881" cy="2041941"/>
          </a:xfrm>
          <a:prstGeom prst="line">
            <a:avLst/>
          </a:prstGeom>
          <a:ln w="38100">
            <a:solidFill>
              <a:srgbClr val="0190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53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67" y="136106"/>
            <a:ext cx="9980378" cy="1260475"/>
          </a:xfrm>
          <a:solidFill>
            <a:srgbClr val="129B98"/>
          </a:solidFill>
        </p:spPr>
        <p:txBody>
          <a:bodyPr>
            <a:normAutofit/>
          </a:bodyPr>
          <a:lstStyle>
            <a:lvl1pPr algn="l">
              <a:defRPr sz="5260" b="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129B98"/>
              </a:buCl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68819-A00B-41C2-895E-FE65E90A6474}" type="datetime1">
              <a:rPr lang="en-GB" smtClean="0">
                <a:solidFill>
                  <a:prstClr val="black">
                    <a:tint val="75000"/>
                  </a:prstClr>
                </a:solidFill>
              </a:rPr>
              <a:pPr/>
              <a:t>02/02/2021</a:t>
            </a:fld>
            <a:endParaRPr lang="en-GB">
              <a:solidFill>
                <a:prstClr val="black">
                  <a:tint val="75000"/>
                </a:prstClr>
              </a:solidFill>
            </a:endParaRPr>
          </a:p>
        </p:txBody>
      </p:sp>
      <p:sp>
        <p:nvSpPr>
          <p:cNvPr id="6" name="Slide Number Placeholder 5"/>
          <p:cNvSpPr>
            <a:spLocks noGrp="1"/>
          </p:cNvSpPr>
          <p:nvPr>
            <p:ph type="sldNum" sz="quarter" idx="12"/>
          </p:nvPr>
        </p:nvSpPr>
        <p:spPr>
          <a:xfrm>
            <a:off x="8038652" y="7122335"/>
            <a:ext cx="2494016" cy="402652"/>
          </a:xfrm>
        </p:spPr>
        <p:txBody>
          <a:bodyPr/>
          <a:lstStyle>
            <a:lvl1pPr algn="r">
              <a:defRPr/>
            </a:lvl1p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4574"/>
          <a:stretch/>
        </p:blipFill>
        <p:spPr bwMode="auto">
          <a:xfrm>
            <a:off x="182020" y="6355727"/>
            <a:ext cx="1690492" cy="116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5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663" y="1885950"/>
            <a:ext cx="9220200" cy="314483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28663" y="5060950"/>
            <a:ext cx="9220200"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2C9B343-963B-425C-AFBA-854F52BFEAA6}" type="slidenum">
              <a:rPr lang="en-US" altLang="en-US"/>
              <a:pPr/>
              <a:t>‹#›</a:t>
            </a:fld>
            <a:endParaRPr lang="en-US" altLang="en-US" dirty="0"/>
          </a:p>
        </p:txBody>
      </p:sp>
    </p:spTree>
    <p:extLst>
      <p:ext uri="{BB962C8B-B14F-4D97-AF65-F5344CB8AC3E}">
        <p14:creationId xmlns:p14="http://schemas.microsoft.com/office/powerpoint/2010/main" val="895011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6"/>
            <a:ext cx="9085342" cy="1502066"/>
          </a:xfrm>
        </p:spPr>
        <p:txBody>
          <a:bodyPr anchor="t"/>
          <a:lstStyle>
            <a:lvl1pPr algn="l">
              <a:defRPr sz="3945" b="1" cap="all"/>
            </a:lvl1pPr>
          </a:lstStyle>
          <a:p>
            <a:r>
              <a:rPr lang="en-US"/>
              <a:t>Click to edit Master title style</a:t>
            </a:r>
            <a:endParaRPr lang="en-GB"/>
          </a:p>
        </p:txBody>
      </p:sp>
      <p:sp>
        <p:nvSpPr>
          <p:cNvPr id="3" name="Text Placeholder 2"/>
          <p:cNvSpPr>
            <a:spLocks noGrp="1"/>
          </p:cNvSpPr>
          <p:nvPr>
            <p:ph type="body" idx="1"/>
          </p:nvPr>
        </p:nvSpPr>
        <p:spPr>
          <a:xfrm>
            <a:off x="844329" y="3205459"/>
            <a:ext cx="9085342" cy="1654372"/>
          </a:xfrm>
        </p:spPr>
        <p:txBody>
          <a:bodyPr anchor="b"/>
          <a:lstStyle>
            <a:lvl1pPr marL="0" indent="0">
              <a:buNone/>
              <a:defRPr sz="1941">
                <a:solidFill>
                  <a:schemeClr val="tx1">
                    <a:tint val="75000"/>
                  </a:schemeClr>
                </a:solidFill>
              </a:defRPr>
            </a:lvl1pPr>
            <a:lvl2pPr marL="448936" indent="0">
              <a:buNone/>
              <a:defRPr sz="1753">
                <a:solidFill>
                  <a:schemeClr val="tx1">
                    <a:tint val="75000"/>
                  </a:schemeClr>
                </a:solidFill>
              </a:defRPr>
            </a:lvl2pPr>
            <a:lvl3pPr marL="897871" indent="0">
              <a:buNone/>
              <a:defRPr sz="1566">
                <a:solidFill>
                  <a:schemeClr val="tx1">
                    <a:tint val="75000"/>
                  </a:schemeClr>
                </a:solidFill>
              </a:defRPr>
            </a:lvl3pPr>
            <a:lvl4pPr marL="1346807" indent="0">
              <a:buNone/>
              <a:defRPr sz="1377">
                <a:solidFill>
                  <a:schemeClr val="tx1">
                    <a:tint val="75000"/>
                  </a:schemeClr>
                </a:solidFill>
              </a:defRPr>
            </a:lvl4pPr>
            <a:lvl5pPr marL="1795742" indent="0">
              <a:buNone/>
              <a:defRPr sz="1377">
                <a:solidFill>
                  <a:schemeClr val="tx1">
                    <a:tint val="75000"/>
                  </a:schemeClr>
                </a:solidFill>
              </a:defRPr>
            </a:lvl5pPr>
            <a:lvl6pPr marL="2244677" indent="0">
              <a:buNone/>
              <a:defRPr sz="1377">
                <a:solidFill>
                  <a:schemeClr val="tx1">
                    <a:tint val="75000"/>
                  </a:schemeClr>
                </a:solidFill>
              </a:defRPr>
            </a:lvl6pPr>
            <a:lvl7pPr marL="2693613" indent="0">
              <a:buNone/>
              <a:defRPr sz="1377">
                <a:solidFill>
                  <a:schemeClr val="tx1">
                    <a:tint val="75000"/>
                  </a:schemeClr>
                </a:solidFill>
              </a:defRPr>
            </a:lvl7pPr>
            <a:lvl8pPr marL="3142549" indent="0">
              <a:buNone/>
              <a:defRPr sz="1377">
                <a:solidFill>
                  <a:schemeClr val="tx1">
                    <a:tint val="75000"/>
                  </a:schemeClr>
                </a:solidFill>
              </a:defRPr>
            </a:lvl8pPr>
            <a:lvl9pPr marL="3591484" indent="0">
              <a:buNone/>
              <a:defRPr sz="137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B10CA-AA7F-4718-8989-C15BACAD74C4}" type="datetime1">
              <a:rPr lang="en-GB" smtClean="0">
                <a:solidFill>
                  <a:prstClr val="black">
                    <a:tint val="75000"/>
                  </a:prstClr>
                </a:solidFill>
              </a:rPr>
              <a:pPr/>
              <a:t>02/02/2021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solidFill>
              </a:rPr>
              <a:t>OFFICAL</a:t>
            </a:r>
          </a:p>
        </p:txBody>
      </p:sp>
      <p:sp>
        <p:nvSpPr>
          <p:cNvPr id="6" name="Slide Number Placeholder 5"/>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47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33885" y="1392225"/>
            <a:ext cx="5021362" cy="5350676"/>
          </a:xfrm>
        </p:spPr>
        <p:txBody>
          <a:bodyPr/>
          <a:lstStyle>
            <a:lvl1pPr marL="109355" indent="-109355">
              <a:defRPr sz="2755"/>
            </a:lvl1pPr>
            <a:lvl2pPr marL="336018" indent="-108361">
              <a:defRPr sz="2379"/>
            </a:lvl2pPr>
            <a:lvl3pPr>
              <a:defRPr sz="1941"/>
            </a:lvl3pPr>
            <a:lvl4pPr>
              <a:defRPr sz="1753"/>
            </a:lvl4pPr>
            <a:lvl5pPr>
              <a:defRPr sz="1753"/>
            </a:lvl5pPr>
            <a:lvl6pPr>
              <a:defRPr sz="1753"/>
            </a:lvl6pPr>
            <a:lvl7pPr>
              <a:defRPr sz="1753"/>
            </a:lvl7pPr>
            <a:lvl8pPr>
              <a:defRPr sz="1753"/>
            </a:lvl8pPr>
            <a:lvl9pPr>
              <a:defRPr sz="17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3392" y="1392225"/>
            <a:ext cx="5021362" cy="5350676"/>
          </a:xfrm>
        </p:spPr>
        <p:txBody>
          <a:bodyPr/>
          <a:lstStyle>
            <a:lvl1pPr marL="109355" indent="-109355">
              <a:defRPr sz="2755"/>
            </a:lvl1pPr>
            <a:lvl2pPr marL="336018" indent="-108361">
              <a:defRPr sz="2379"/>
            </a:lvl2pPr>
            <a:lvl3pPr>
              <a:defRPr sz="1941"/>
            </a:lvl3pPr>
            <a:lvl4pPr>
              <a:defRPr sz="1753"/>
            </a:lvl4pPr>
            <a:lvl5pPr>
              <a:defRPr sz="1753"/>
            </a:lvl5pPr>
            <a:lvl6pPr>
              <a:defRPr sz="1753"/>
            </a:lvl6pPr>
            <a:lvl7pPr>
              <a:defRPr sz="1753"/>
            </a:lvl7pPr>
            <a:lvl8pPr>
              <a:defRPr sz="1753"/>
            </a:lvl8pPr>
            <a:lvl9pPr>
              <a:defRPr sz="17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9EA04E-9BC0-4A82-BB09-DB5F903A5CAA}" type="datetime1">
              <a:rPr lang="en-GB" smtClean="0">
                <a:solidFill>
                  <a:prstClr val="black">
                    <a:tint val="75000"/>
                  </a:prstClr>
                </a:solidFill>
              </a:rPr>
              <a:pPr/>
              <a:t>02/02/2021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solidFill>
              </a:rPr>
              <a:t>OFFICAL</a:t>
            </a:r>
          </a:p>
        </p:txBody>
      </p:sp>
      <p:sp>
        <p:nvSpPr>
          <p:cNvPr id="7" name="Slide Number Placeholder 6"/>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91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434" y="1692893"/>
            <a:ext cx="4722671" cy="705516"/>
          </a:xfrm>
        </p:spPr>
        <p:txBody>
          <a:bodyPr anchor="b"/>
          <a:lstStyle>
            <a:lvl1pPr marL="0" indent="0">
              <a:buNone/>
              <a:defRPr sz="2379" b="1"/>
            </a:lvl1pPr>
            <a:lvl2pPr marL="448936" indent="0">
              <a:buNone/>
              <a:defRPr sz="1941" b="1"/>
            </a:lvl2pPr>
            <a:lvl3pPr marL="897871" indent="0">
              <a:buNone/>
              <a:defRPr sz="1753" b="1"/>
            </a:lvl3pPr>
            <a:lvl4pPr marL="1346807" indent="0">
              <a:buNone/>
              <a:defRPr sz="1566" b="1"/>
            </a:lvl4pPr>
            <a:lvl5pPr marL="1795742" indent="0">
              <a:buNone/>
              <a:defRPr sz="1566" b="1"/>
            </a:lvl5pPr>
            <a:lvl6pPr marL="2244677" indent="0">
              <a:buNone/>
              <a:defRPr sz="1566" b="1"/>
            </a:lvl6pPr>
            <a:lvl7pPr marL="2693613" indent="0">
              <a:buNone/>
              <a:defRPr sz="1566" b="1"/>
            </a:lvl7pPr>
            <a:lvl8pPr marL="3142549" indent="0">
              <a:buNone/>
              <a:defRPr sz="1566" b="1"/>
            </a:lvl8pPr>
            <a:lvl9pPr marL="3591484" indent="0">
              <a:buNone/>
              <a:defRPr sz="1566" b="1"/>
            </a:lvl9pPr>
          </a:lstStyle>
          <a:p>
            <a:pPr lvl="0"/>
            <a:r>
              <a:rPr lang="en-US"/>
              <a:t>Click to edit Master text styles</a:t>
            </a:r>
          </a:p>
        </p:txBody>
      </p:sp>
      <p:sp>
        <p:nvSpPr>
          <p:cNvPr id="4" name="Content Placeholder 3"/>
          <p:cNvSpPr>
            <a:spLocks noGrp="1"/>
          </p:cNvSpPr>
          <p:nvPr>
            <p:ph sz="half" idx="2"/>
          </p:nvPr>
        </p:nvSpPr>
        <p:spPr>
          <a:xfrm>
            <a:off x="534434" y="2398404"/>
            <a:ext cx="4722671" cy="4357393"/>
          </a:xfrm>
        </p:spPr>
        <p:txBody>
          <a:bodyPr/>
          <a:lstStyle>
            <a:lvl1pPr>
              <a:defRPr sz="2379"/>
            </a:lvl1pPr>
            <a:lvl2pPr>
              <a:defRPr sz="1941"/>
            </a:lvl2pPr>
            <a:lvl3pPr>
              <a:defRPr sz="1753"/>
            </a:lvl3pPr>
            <a:lvl4pPr>
              <a:defRPr sz="1566"/>
            </a:lvl4pPr>
            <a:lvl5pPr>
              <a:defRPr sz="1566"/>
            </a:lvl5pPr>
            <a:lvl6pPr>
              <a:defRPr sz="1566"/>
            </a:lvl6pPr>
            <a:lvl7pPr>
              <a:defRPr sz="1566"/>
            </a:lvl7pPr>
            <a:lvl8pPr>
              <a:defRPr sz="1566"/>
            </a:lvl8pPr>
            <a:lvl9pPr>
              <a:defRPr sz="15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29683" y="1692893"/>
            <a:ext cx="4724526" cy="705516"/>
          </a:xfrm>
        </p:spPr>
        <p:txBody>
          <a:bodyPr anchor="b"/>
          <a:lstStyle>
            <a:lvl1pPr marL="0" indent="0">
              <a:buNone/>
              <a:defRPr sz="2379" b="1"/>
            </a:lvl1pPr>
            <a:lvl2pPr marL="448936" indent="0">
              <a:buNone/>
              <a:defRPr sz="1941" b="1"/>
            </a:lvl2pPr>
            <a:lvl3pPr marL="897871" indent="0">
              <a:buNone/>
              <a:defRPr sz="1753" b="1"/>
            </a:lvl3pPr>
            <a:lvl4pPr marL="1346807" indent="0">
              <a:buNone/>
              <a:defRPr sz="1566" b="1"/>
            </a:lvl4pPr>
            <a:lvl5pPr marL="1795742" indent="0">
              <a:buNone/>
              <a:defRPr sz="1566" b="1"/>
            </a:lvl5pPr>
            <a:lvl6pPr marL="2244677" indent="0">
              <a:buNone/>
              <a:defRPr sz="1566" b="1"/>
            </a:lvl6pPr>
            <a:lvl7pPr marL="2693613" indent="0">
              <a:buNone/>
              <a:defRPr sz="1566" b="1"/>
            </a:lvl7pPr>
            <a:lvl8pPr marL="3142549" indent="0">
              <a:buNone/>
              <a:defRPr sz="1566" b="1"/>
            </a:lvl8pPr>
            <a:lvl9pPr marL="3591484" indent="0">
              <a:buNone/>
              <a:defRPr sz="1566" b="1"/>
            </a:lvl9pPr>
          </a:lstStyle>
          <a:p>
            <a:pPr lvl="0"/>
            <a:r>
              <a:rPr lang="en-US"/>
              <a:t>Click to edit Master text styles</a:t>
            </a:r>
          </a:p>
        </p:txBody>
      </p:sp>
      <p:sp>
        <p:nvSpPr>
          <p:cNvPr id="6" name="Content Placeholder 5"/>
          <p:cNvSpPr>
            <a:spLocks noGrp="1"/>
          </p:cNvSpPr>
          <p:nvPr>
            <p:ph sz="quarter" idx="4"/>
          </p:nvPr>
        </p:nvSpPr>
        <p:spPr>
          <a:xfrm>
            <a:off x="5429683" y="2398404"/>
            <a:ext cx="4724526" cy="4357393"/>
          </a:xfrm>
        </p:spPr>
        <p:txBody>
          <a:bodyPr/>
          <a:lstStyle>
            <a:lvl1pPr>
              <a:defRPr sz="2379"/>
            </a:lvl1pPr>
            <a:lvl2pPr>
              <a:defRPr sz="1941"/>
            </a:lvl2pPr>
            <a:lvl3pPr>
              <a:defRPr sz="1753"/>
            </a:lvl3pPr>
            <a:lvl4pPr>
              <a:defRPr sz="1566"/>
            </a:lvl4pPr>
            <a:lvl5pPr>
              <a:defRPr sz="1566"/>
            </a:lvl5pPr>
            <a:lvl6pPr>
              <a:defRPr sz="1566"/>
            </a:lvl6pPr>
            <a:lvl7pPr>
              <a:defRPr sz="1566"/>
            </a:lvl7pPr>
            <a:lvl8pPr>
              <a:defRPr sz="1566"/>
            </a:lvl8pPr>
            <a:lvl9pPr>
              <a:defRPr sz="15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0FCB60-1735-40F1-8228-B332FF118049}" type="datetime1">
              <a:rPr lang="en-GB" smtClean="0">
                <a:solidFill>
                  <a:prstClr val="black">
                    <a:tint val="75000"/>
                  </a:prstClr>
                </a:solidFill>
              </a:rPr>
              <a:pPr/>
              <a:t>02/02/2021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solidFill>
              </a:rPr>
              <a:t>OFFICAL</a:t>
            </a:r>
          </a:p>
        </p:txBody>
      </p:sp>
      <p:sp>
        <p:nvSpPr>
          <p:cNvPr id="9" name="Slide Number Placeholder 8"/>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577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D50678-2E45-4D0D-B8E7-33A1922B79D7}" type="datetime1">
              <a:rPr lang="en-GB" smtClean="0">
                <a:solidFill>
                  <a:prstClr val="black">
                    <a:tint val="75000"/>
                  </a:prstClr>
                </a:solidFill>
              </a:rPr>
              <a:pPr/>
              <a:t>02/02/2021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solidFill>
              </a:rPr>
              <a:t>OFFICAL</a:t>
            </a:r>
          </a:p>
        </p:txBody>
      </p:sp>
      <p:sp>
        <p:nvSpPr>
          <p:cNvPr id="5" name="Slide Number Placeholder 4"/>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077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EF71A-8D3B-4978-A24B-EE2A609C0686}" type="datetime1">
              <a:rPr lang="en-GB" smtClean="0">
                <a:solidFill>
                  <a:prstClr val="black">
                    <a:tint val="75000"/>
                  </a:prstClr>
                </a:solidFill>
              </a:rPr>
              <a:pPr/>
              <a:t>02/02/2021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solidFill>
              </a:rPr>
              <a:t>OFFICAL</a:t>
            </a:r>
          </a:p>
        </p:txBody>
      </p:sp>
      <p:sp>
        <p:nvSpPr>
          <p:cNvPr id="4" name="Slide Number Placeholder 3"/>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407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5" y="301116"/>
            <a:ext cx="3516488" cy="1281484"/>
          </a:xfrm>
        </p:spPr>
        <p:txBody>
          <a:bodyPr anchor="b"/>
          <a:lstStyle>
            <a:lvl1pPr algn="l">
              <a:defRPr sz="1941" b="1"/>
            </a:lvl1pPr>
          </a:lstStyle>
          <a:p>
            <a:r>
              <a:rPr lang="en-US"/>
              <a:t>Click to edit Master title style</a:t>
            </a:r>
            <a:endParaRPr lang="en-GB"/>
          </a:p>
        </p:txBody>
      </p:sp>
      <p:sp>
        <p:nvSpPr>
          <p:cNvPr id="3" name="Content Placeholder 2"/>
          <p:cNvSpPr>
            <a:spLocks noGrp="1"/>
          </p:cNvSpPr>
          <p:nvPr>
            <p:ph idx="1"/>
          </p:nvPr>
        </p:nvSpPr>
        <p:spPr>
          <a:xfrm>
            <a:off x="4178961" y="301116"/>
            <a:ext cx="5975246" cy="6454684"/>
          </a:xfrm>
        </p:spPr>
        <p:txBody>
          <a:bodyPr/>
          <a:lstStyle>
            <a:lvl1pPr>
              <a:defRPr sz="3132"/>
            </a:lvl1pPr>
            <a:lvl2pPr>
              <a:defRPr sz="2755"/>
            </a:lvl2pPr>
            <a:lvl3pPr>
              <a:defRPr sz="2379"/>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435" y="1582600"/>
            <a:ext cx="3516488" cy="5173200"/>
          </a:xfrm>
        </p:spPr>
        <p:txBody>
          <a:bodyPr/>
          <a:lstStyle>
            <a:lvl1pPr marL="0" indent="0">
              <a:buNone/>
              <a:defRPr sz="1377"/>
            </a:lvl1pPr>
            <a:lvl2pPr marL="448936" indent="0">
              <a:buNone/>
              <a:defRPr sz="1190"/>
            </a:lvl2pPr>
            <a:lvl3pPr marL="897871" indent="0">
              <a:buNone/>
              <a:defRPr sz="1002"/>
            </a:lvl3pPr>
            <a:lvl4pPr marL="1346807" indent="0">
              <a:buNone/>
              <a:defRPr sz="877"/>
            </a:lvl4pPr>
            <a:lvl5pPr marL="1795742" indent="0">
              <a:buNone/>
              <a:defRPr sz="877"/>
            </a:lvl5pPr>
            <a:lvl6pPr marL="2244677" indent="0">
              <a:buNone/>
              <a:defRPr sz="877"/>
            </a:lvl6pPr>
            <a:lvl7pPr marL="2693613" indent="0">
              <a:buNone/>
              <a:defRPr sz="877"/>
            </a:lvl7pPr>
            <a:lvl8pPr marL="3142549" indent="0">
              <a:buNone/>
              <a:defRPr sz="877"/>
            </a:lvl8pPr>
            <a:lvl9pPr marL="3591484"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603A0A32-07D0-4055-A13B-FE7223FB6365}" type="datetime1">
              <a:rPr lang="en-GB" smtClean="0">
                <a:solidFill>
                  <a:prstClr val="black">
                    <a:tint val="75000"/>
                  </a:prstClr>
                </a:solidFill>
              </a:rPr>
              <a:pPr/>
              <a:t>02/02/2021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solidFill>
              </a:rPr>
              <a:t>OFFICAL</a:t>
            </a:r>
          </a:p>
        </p:txBody>
      </p:sp>
      <p:sp>
        <p:nvSpPr>
          <p:cNvPr id="7" name="Slide Number Placeholder 6"/>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66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8"/>
            <a:ext cx="6413183" cy="624987"/>
          </a:xfrm>
        </p:spPr>
        <p:txBody>
          <a:bodyPr anchor="b"/>
          <a:lstStyle>
            <a:lvl1pPr algn="l">
              <a:defRPr sz="1941" b="1"/>
            </a:lvl1pPr>
          </a:lstStyle>
          <a:p>
            <a:r>
              <a:rPr lang="en-US"/>
              <a:t>Click to edit Master title style</a:t>
            </a:r>
            <a:endParaRPr lang="en-GB"/>
          </a:p>
        </p:txBody>
      </p:sp>
      <p:sp>
        <p:nvSpPr>
          <p:cNvPr id="3" name="Picture Placeholder 2"/>
          <p:cNvSpPr>
            <a:spLocks noGrp="1"/>
          </p:cNvSpPr>
          <p:nvPr>
            <p:ph type="pic" idx="1"/>
          </p:nvPr>
        </p:nvSpPr>
        <p:spPr>
          <a:xfrm>
            <a:off x="2095047" y="675755"/>
            <a:ext cx="6413183" cy="4537710"/>
          </a:xfrm>
        </p:spPr>
        <p:txBody>
          <a:bodyPr/>
          <a:lstStyle>
            <a:lvl1pPr marL="0" indent="0">
              <a:buNone/>
              <a:defRPr sz="3132"/>
            </a:lvl1pPr>
            <a:lvl2pPr marL="448936" indent="0">
              <a:buNone/>
              <a:defRPr sz="2755"/>
            </a:lvl2pPr>
            <a:lvl3pPr marL="897871" indent="0">
              <a:buNone/>
              <a:defRPr sz="2379"/>
            </a:lvl3pPr>
            <a:lvl4pPr marL="1346807" indent="0">
              <a:buNone/>
              <a:defRPr sz="1941"/>
            </a:lvl4pPr>
            <a:lvl5pPr marL="1795742" indent="0">
              <a:buNone/>
              <a:defRPr sz="1941"/>
            </a:lvl5pPr>
            <a:lvl6pPr marL="2244677" indent="0">
              <a:buNone/>
              <a:defRPr sz="1941"/>
            </a:lvl6pPr>
            <a:lvl7pPr marL="2693613" indent="0">
              <a:buNone/>
              <a:defRPr sz="1941"/>
            </a:lvl7pPr>
            <a:lvl8pPr marL="3142549" indent="0">
              <a:buNone/>
              <a:defRPr sz="1941"/>
            </a:lvl8pPr>
            <a:lvl9pPr marL="3591484" indent="0">
              <a:buNone/>
              <a:defRPr sz="1941"/>
            </a:lvl9pPr>
          </a:lstStyle>
          <a:p>
            <a:endParaRPr lang="en-GB"/>
          </a:p>
        </p:txBody>
      </p:sp>
      <p:sp>
        <p:nvSpPr>
          <p:cNvPr id="4" name="Text Placeholder 3"/>
          <p:cNvSpPr>
            <a:spLocks noGrp="1"/>
          </p:cNvSpPr>
          <p:nvPr>
            <p:ph type="body" sz="half" idx="2"/>
          </p:nvPr>
        </p:nvSpPr>
        <p:spPr>
          <a:xfrm>
            <a:off x="2095047" y="5918984"/>
            <a:ext cx="6413183" cy="887585"/>
          </a:xfrm>
        </p:spPr>
        <p:txBody>
          <a:bodyPr/>
          <a:lstStyle>
            <a:lvl1pPr marL="0" indent="0">
              <a:buNone/>
              <a:defRPr sz="1377"/>
            </a:lvl1pPr>
            <a:lvl2pPr marL="448936" indent="0">
              <a:buNone/>
              <a:defRPr sz="1190"/>
            </a:lvl2pPr>
            <a:lvl3pPr marL="897871" indent="0">
              <a:buNone/>
              <a:defRPr sz="1002"/>
            </a:lvl3pPr>
            <a:lvl4pPr marL="1346807" indent="0">
              <a:buNone/>
              <a:defRPr sz="877"/>
            </a:lvl4pPr>
            <a:lvl5pPr marL="1795742" indent="0">
              <a:buNone/>
              <a:defRPr sz="877"/>
            </a:lvl5pPr>
            <a:lvl6pPr marL="2244677" indent="0">
              <a:buNone/>
              <a:defRPr sz="877"/>
            </a:lvl6pPr>
            <a:lvl7pPr marL="2693613" indent="0">
              <a:buNone/>
              <a:defRPr sz="877"/>
            </a:lvl7pPr>
            <a:lvl8pPr marL="3142549" indent="0">
              <a:buNone/>
              <a:defRPr sz="877"/>
            </a:lvl8pPr>
            <a:lvl9pPr marL="3591484"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7900EAB7-7845-4105-8E5D-279AD26F55C5}" type="datetime1">
              <a:rPr lang="en-GB" smtClean="0">
                <a:solidFill>
                  <a:prstClr val="black">
                    <a:tint val="75000"/>
                  </a:prstClr>
                </a:solidFill>
              </a:rPr>
              <a:pPr/>
              <a:t>02/02/2021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solidFill>
              </a:rPr>
              <a:t>OFFICAL</a:t>
            </a:r>
          </a:p>
        </p:txBody>
      </p:sp>
      <p:sp>
        <p:nvSpPr>
          <p:cNvPr id="7" name="Slide Number Placeholder 6"/>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515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AF0A67-4192-4F1E-AFFB-220938D83062}" type="datetime1">
              <a:rPr lang="en-GB" smtClean="0">
                <a:solidFill>
                  <a:prstClr val="black">
                    <a:tint val="75000"/>
                  </a:prstClr>
                </a:solidFill>
              </a:rPr>
              <a:pPr/>
              <a:t>02/02/2021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solidFill>
              </a:rPr>
              <a:t>OFFICAL</a:t>
            </a:r>
          </a:p>
        </p:txBody>
      </p:sp>
      <p:sp>
        <p:nvSpPr>
          <p:cNvPr id="6" name="Slide Number Placeholder 5"/>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92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227588"/>
            <a:ext cx="2404944" cy="48388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432" y="227588"/>
            <a:ext cx="7036687" cy="4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FF0A55-0290-47B2-A3DE-42B20E1B87C7}" type="datetime1">
              <a:rPr lang="en-GB" smtClean="0">
                <a:solidFill>
                  <a:prstClr val="black">
                    <a:tint val="75000"/>
                  </a:prstClr>
                </a:solidFill>
              </a:rPr>
              <a:pPr/>
              <a:t>02/02/2021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solidFill>
              </a:rPr>
              <a:t>OFFICAL</a:t>
            </a:r>
          </a:p>
        </p:txBody>
      </p:sp>
      <p:sp>
        <p:nvSpPr>
          <p:cNvPr id="6" name="Slide Number Placeholder 5"/>
          <p:cNvSpPr>
            <a:spLocks noGrp="1"/>
          </p:cNvSpPr>
          <p:nvPr>
            <p:ph type="sldNum" sz="quarter" idx="12"/>
          </p:nvPr>
        </p:nvSpPr>
        <p:spPr/>
        <p:txBody>
          <a:bodyPr/>
          <a:lstStyle/>
          <a:p>
            <a:fld id="{FC910567-308D-45B8-A9BC-47E24F4B60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34432" y="294111"/>
            <a:ext cx="9619774" cy="1120422"/>
          </a:xfrm>
          <a:prstGeom prst="rect">
            <a:avLst/>
          </a:prstGeom>
          <a:noFill/>
          <a:ln>
            <a:noFill/>
          </a:ln>
        </p:spPr>
        <p:txBody>
          <a:bodyPr lIns="91425" tIns="91425" rIns="91425" bIns="91425" anchor="ctr" anchorCtr="0"/>
          <a:lstStyle>
            <a:lvl1pPr marL="0" marR="0" lvl="0"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1pPr>
            <a:lvl2pPr marL="0" marR="0" lvl="1"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2pPr>
            <a:lvl3pPr marL="0" marR="0" lvl="2"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3pPr>
            <a:lvl4pPr marL="0" marR="0" lvl="3"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4pPr>
            <a:lvl5pPr marL="0" marR="0" lvl="4"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5pPr>
            <a:lvl6pPr marL="400827" marR="0" lvl="5"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6pPr>
            <a:lvl7pPr marL="801654" marR="0" lvl="6"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7pPr>
            <a:lvl8pPr marL="1202482" marR="0" lvl="7"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8pPr>
            <a:lvl9pPr marL="1603309" marR="0" lvl="8" indent="0" algn="l" rtl="0">
              <a:lnSpc>
                <a:spcPct val="103846"/>
              </a:lnSpc>
              <a:spcBef>
                <a:spcPts val="0"/>
              </a:spcBef>
              <a:spcAft>
                <a:spcPts val="0"/>
              </a:spcAft>
              <a:buClr>
                <a:schemeClr val="dk2"/>
              </a:buClr>
              <a:buFont typeface="Arial"/>
              <a:buNone/>
              <a:defRPr sz="2279"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5216277" y="7146193"/>
            <a:ext cx="4871122" cy="150556"/>
          </a:xfrm>
          <a:prstGeom prst="rect">
            <a:avLst/>
          </a:prstGeom>
          <a:noFill/>
          <a:ln>
            <a:noFill/>
          </a:ln>
        </p:spPr>
        <p:txBody>
          <a:bodyPr lIns="0" tIns="0" rIns="0" bIns="0" anchor="t" anchorCtr="0">
            <a:noAutofit/>
          </a:bodyPr>
          <a:lstStyle/>
          <a:p>
            <a:pPr>
              <a:buClr>
                <a:schemeClr val="dk2"/>
              </a:buClr>
              <a:buSzPct val="25000"/>
            </a:pPr>
            <a:fld id="{00000000-1234-1234-1234-123412341234}" type="slidenum">
              <a:rPr lang="en-GB" sz="789" smtClean="0">
                <a:solidFill>
                  <a:schemeClr val="dk2"/>
                </a:solidFill>
                <a:latin typeface="Arial"/>
                <a:ea typeface="Arial"/>
                <a:cs typeface="Arial"/>
                <a:sym typeface="Arial"/>
              </a:rPr>
              <a:pPr>
                <a:buClr>
                  <a:schemeClr val="dk2"/>
                </a:buClr>
                <a:buSzPct val="25000"/>
              </a:pPr>
              <a:t>‹#›</a:t>
            </a:fld>
            <a:endParaRPr lang="en-GB" sz="789">
              <a:solidFill>
                <a:schemeClr val="dk2"/>
              </a:solidFill>
              <a:latin typeface="Arial"/>
              <a:ea typeface="Arial"/>
              <a:cs typeface="Arial"/>
              <a:sym typeface="Arial"/>
            </a:endParaRPr>
          </a:p>
        </p:txBody>
      </p:sp>
    </p:spTree>
    <p:extLst>
      <p:ext uri="{BB962C8B-B14F-4D97-AF65-F5344CB8AC3E}">
        <p14:creationId xmlns:p14="http://schemas.microsoft.com/office/powerpoint/2010/main" val="358848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01688" y="2184400"/>
            <a:ext cx="4465637" cy="453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19725" y="2184400"/>
            <a:ext cx="4467225" cy="453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5ED655E-5290-4548-989B-99398B6A1123}" type="slidenum">
              <a:rPr lang="en-US" altLang="en-US"/>
              <a:pPr/>
              <a:t>‹#›</a:t>
            </a:fld>
            <a:endParaRPr lang="en-US" altLang="en-US" dirty="0"/>
          </a:p>
        </p:txBody>
      </p:sp>
    </p:spTree>
    <p:extLst>
      <p:ext uri="{BB962C8B-B14F-4D97-AF65-F5344CB8AC3E}">
        <p14:creationId xmlns:p14="http://schemas.microsoft.com/office/powerpoint/2010/main" val="4098594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23" y="525199"/>
            <a:ext cx="1587263" cy="12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547423" y="2193250"/>
            <a:ext cx="9593795" cy="1271308"/>
          </a:xfrm>
        </p:spPr>
        <p:txBody>
          <a:bodyPr anchor="b"/>
          <a:lstStyle>
            <a:lvl1pPr>
              <a:lnSpc>
                <a:spcPts val="3156"/>
              </a:lnSpc>
              <a:defRPr sz="3507">
                <a:solidFill>
                  <a:srgbClr val="008D8E"/>
                </a:solidFill>
              </a:defRPr>
            </a:lvl1pPr>
          </a:lstStyle>
          <a:p>
            <a:pPr lvl="0"/>
            <a:r>
              <a:rPr lang="en-US" noProof="0"/>
              <a:t>Click to edit Master title style</a:t>
            </a:r>
          </a:p>
        </p:txBody>
      </p:sp>
      <p:sp>
        <p:nvSpPr>
          <p:cNvPr id="4100" name="Rectangle 4"/>
          <p:cNvSpPr>
            <a:spLocks noGrp="1" noChangeArrowheads="1"/>
          </p:cNvSpPr>
          <p:nvPr>
            <p:ph type="subTitle" idx="1"/>
          </p:nvPr>
        </p:nvSpPr>
        <p:spPr>
          <a:xfrm>
            <a:off x="547423" y="3781425"/>
            <a:ext cx="9593795" cy="1256185"/>
          </a:xfrm>
        </p:spPr>
        <p:txBody>
          <a:bodyPr/>
          <a:lstStyle>
            <a:lvl1pPr marL="0" indent="0">
              <a:buFontTx/>
              <a:buNone/>
              <a:defRPr sz="2455">
                <a:solidFill>
                  <a:schemeClr val="tx1"/>
                </a:solidFill>
              </a:defRPr>
            </a:lvl1pPr>
          </a:lstStyle>
          <a:p>
            <a:pPr lvl="0"/>
            <a:r>
              <a:rPr lang="en-US" noProof="0"/>
              <a:t>Click to edit Master subtitle style</a:t>
            </a:r>
          </a:p>
        </p:txBody>
      </p:sp>
      <p:sp>
        <p:nvSpPr>
          <p:cNvPr id="5" name="Rectangle 4"/>
          <p:cNvSpPr>
            <a:spLocks noGrp="1" noChangeArrowheads="1"/>
          </p:cNvSpPr>
          <p:nvPr>
            <p:ph type="sldNum" sz="quarter" idx="10"/>
          </p:nvPr>
        </p:nvSpPr>
        <p:spPr/>
        <p:txBody>
          <a:bodyPr/>
          <a:lstStyle>
            <a:lvl1pPr algn="r" eaLnBrk="1" hangingPunct="1">
              <a:defRPr sz="789">
                <a:solidFill>
                  <a:schemeClr val="tx2"/>
                </a:solidFill>
              </a:defRPr>
            </a:lvl1pPr>
          </a:lstStyle>
          <a:p>
            <a:pPr>
              <a:defRPr/>
            </a:pPr>
            <a:fld id="{ED850FD3-804A-4B32-AE8C-41006A2A84F1}" type="slidenum">
              <a:rPr lang="en-US">
                <a:solidFill>
                  <a:srgbClr val="008D8E"/>
                </a:solidFill>
              </a:rPr>
              <a:pPr>
                <a:defRPr/>
              </a:pPr>
              <a:t>‹#›</a:t>
            </a:fld>
            <a:endParaRPr lang="en-US">
              <a:solidFill>
                <a:srgbClr val="008D8E"/>
              </a:solidFill>
            </a:endParaRPr>
          </a:p>
        </p:txBody>
      </p:sp>
      <p:sp>
        <p:nvSpPr>
          <p:cNvPr id="3" name="Footer Placeholder 2"/>
          <p:cNvSpPr>
            <a:spLocks noGrp="1"/>
          </p:cNvSpPr>
          <p:nvPr>
            <p:ph type="ftr" sz="quarter" idx="11"/>
          </p:nvPr>
        </p:nvSpPr>
        <p:spPr>
          <a:xfrm>
            <a:off x="1929893" y="6862586"/>
            <a:ext cx="7868025" cy="224084"/>
          </a:xfrm>
        </p:spPr>
        <p:txBody>
          <a:bodyPr/>
          <a:lstStyle>
            <a:lvl1pPr algn="r">
              <a:defRPr sz="789">
                <a:latin typeface="Arial" panose="020B0604020202020204" pitchFamily="34" charset="0"/>
              </a:defRPr>
            </a:lvl1pPr>
          </a:lstStyle>
          <a:p>
            <a:r>
              <a:rPr lang="en-GB">
                <a:solidFill>
                  <a:srgbClr val="3B3A3D"/>
                </a:solidFill>
              </a:rPr>
              <a:t>|  Official  |  VAT and Excise under the Northern Ireland Protocol  |</a:t>
            </a:r>
          </a:p>
        </p:txBody>
      </p:sp>
    </p:spTree>
    <p:extLst>
      <p:ext uri="{BB962C8B-B14F-4D97-AF65-F5344CB8AC3E}">
        <p14:creationId xmlns:p14="http://schemas.microsoft.com/office/powerpoint/2010/main" val="30837325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525198"/>
            <a:ext cx="9619774" cy="917346"/>
          </a:xfrm>
        </p:spPr>
        <p:txBody>
          <a:bodyPr/>
          <a:lstStyle/>
          <a:p>
            <a:r>
              <a:rPr lang="en-US"/>
              <a:t>Click to edit Master title style</a:t>
            </a:r>
          </a:p>
        </p:txBody>
      </p:sp>
      <p:sp>
        <p:nvSpPr>
          <p:cNvPr id="5" name="Rectangle 3"/>
          <p:cNvSpPr>
            <a:spLocks noGrp="1" noChangeArrowheads="1"/>
          </p:cNvSpPr>
          <p:nvPr>
            <p:ph idx="1"/>
          </p:nvPr>
        </p:nvSpPr>
        <p:spPr bwMode="auto">
          <a:xfrm>
            <a:off x="535013" y="1796179"/>
            <a:ext cx="9619774" cy="4352140"/>
          </a:xfrm>
          <a:prstGeom prst="rect">
            <a:avLst/>
          </a:prstGeom>
          <a:noFill/>
          <a:ln>
            <a:noFill/>
          </a:ln>
          <a:effectLst/>
        </p:spPr>
        <p:txBody>
          <a:bodyPr/>
          <a:lstStyle>
            <a:lvl1pPr marL="236709" indent="-236709">
              <a:buClr>
                <a:schemeClr val="tx2"/>
              </a:buClr>
              <a:buFont typeface="Arial" panose="020B0604020202020204" pitchFamily="34" charset="0"/>
              <a:buChar char="•"/>
              <a:defRPr sz="2104">
                <a:solidFill>
                  <a:schemeClr val="tx1"/>
                </a:solidFill>
              </a:defRPr>
            </a:lvl1pPr>
            <a:lvl2pPr marL="473418" indent="-236709">
              <a:buFont typeface="Arial" panose="020B0604020202020204" pitchFamily="34" charset="0"/>
              <a:buChar char="•"/>
              <a:defRPr sz="1753">
                <a:solidFill>
                  <a:schemeClr val="tx1"/>
                </a:solidFill>
              </a:defRPr>
            </a:lvl2pPr>
            <a:lvl3pPr marL="710127" indent="-236709">
              <a:lnSpc>
                <a:spcPts val="1929"/>
              </a:lnSpc>
              <a:buFont typeface="Arial" panose="020B0604020202020204" pitchFamily="34" charset="0"/>
              <a:buChar char="•"/>
              <a:defRPr sz="1578">
                <a:solidFill>
                  <a:schemeClr val="tx1"/>
                </a:solidFill>
              </a:defRPr>
            </a:lvl3pPr>
            <a:lvl4pPr marL="946836" indent="-236709">
              <a:lnSpc>
                <a:spcPts val="1929"/>
              </a:lnSpc>
              <a:buFont typeface="Arial" panose="020B0604020202020204" pitchFamily="34" charset="0"/>
              <a:buChar char="•"/>
              <a:defRPr sz="1403">
                <a:solidFill>
                  <a:schemeClr val="tx1"/>
                </a:solidFill>
              </a:defRPr>
            </a:lvl4pPr>
            <a:lvl5pPr marL="1197353" indent="-250517">
              <a:lnSpc>
                <a:spcPts val="1929"/>
              </a:lnSpc>
              <a:buClr>
                <a:schemeClr val="tx2"/>
              </a:buClr>
              <a:buFont typeface="Arial" panose="020B0604020202020204" pitchFamily="34" charset="0"/>
              <a:buChar char="•"/>
              <a:defRPr sz="122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3932FC1-F83D-4223-BCC6-34681F250449}" type="slidenum">
              <a:rPr lang="en-US">
                <a:solidFill>
                  <a:srgbClr val="008D8E"/>
                </a:solidFill>
              </a:rPr>
              <a:pPr>
                <a:defRPr/>
              </a:pPr>
              <a:t>‹#›</a:t>
            </a:fld>
            <a:endParaRPr lang="en-US">
              <a:solidFill>
                <a:srgbClr val="008D8E"/>
              </a:solidFill>
            </a:endParaRPr>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158" y="6356648"/>
            <a:ext cx="903190" cy="6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1929893" y="6862586"/>
            <a:ext cx="7868025" cy="224084"/>
          </a:xfrm>
        </p:spPr>
        <p:txBody>
          <a:bodyPr/>
          <a:lstStyle>
            <a:lvl1pPr algn="r">
              <a:defRPr sz="789">
                <a:latin typeface="Arial" panose="020B0604020202020204" pitchFamily="34" charset="0"/>
              </a:defRPr>
            </a:lvl1pPr>
          </a:lstStyle>
          <a:p>
            <a:r>
              <a:rPr lang="en-GB">
                <a:solidFill>
                  <a:srgbClr val="3B3A3D"/>
                </a:solidFill>
              </a:rPr>
              <a:t>|  Official  |  VAT and Excise under the Northern Ireland Protocol  |</a:t>
            </a:r>
          </a:p>
        </p:txBody>
      </p:sp>
    </p:spTree>
    <p:extLst>
      <p:ext uri="{BB962C8B-B14F-4D97-AF65-F5344CB8AC3E}">
        <p14:creationId xmlns:p14="http://schemas.microsoft.com/office/powerpoint/2010/main" val="304635831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6"/>
            </a:lvl1pPr>
          </a:lstStyle>
          <a:p>
            <a:r>
              <a:rPr lang="en-US"/>
              <a:t>Click to edit Master title style</a:t>
            </a:r>
          </a:p>
        </p:txBody>
      </p:sp>
      <p:sp>
        <p:nvSpPr>
          <p:cNvPr id="15" name="Content Placeholder 14"/>
          <p:cNvSpPr>
            <a:spLocks noGrp="1"/>
          </p:cNvSpPr>
          <p:nvPr>
            <p:ph sz="quarter" idx="11"/>
          </p:nvPr>
        </p:nvSpPr>
        <p:spPr>
          <a:xfrm>
            <a:off x="533737" y="1789504"/>
            <a:ext cx="4628032" cy="4287366"/>
          </a:xfrm>
        </p:spPr>
        <p:txBody>
          <a:bodyPr/>
          <a:lstStyle>
            <a:lvl1pPr>
              <a:defRPr sz="2104"/>
            </a:lvl1pPr>
            <a:lvl2pPr>
              <a:defRPr sz="1753"/>
            </a:lvl2pPr>
            <a:lvl3pPr>
              <a:defRPr sz="1578"/>
            </a:lvl3pPr>
            <a:lvl4pPr>
              <a:defRPr sz="1403"/>
            </a:lvl4pPr>
            <a:lvl5pPr>
              <a:defRPr sz="122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2"/>
          </p:nvPr>
        </p:nvSpPr>
        <p:spPr>
          <a:xfrm>
            <a:off x="5596690" y="1789504"/>
            <a:ext cx="4564939" cy="4287366"/>
          </a:xfrm>
        </p:spPr>
        <p:txBody>
          <a:bodyPr/>
          <a:lstStyle>
            <a:lvl1pPr>
              <a:defRPr sz="2104"/>
            </a:lvl1pPr>
            <a:lvl2pPr>
              <a:defRPr sz="1753"/>
            </a:lvl2pPr>
            <a:lvl3pPr>
              <a:defRPr sz="1578"/>
            </a:lvl3pPr>
            <a:lvl4pPr>
              <a:defRPr sz="1227"/>
            </a:lvl4pPr>
            <a:lvl5pPr>
              <a:defRPr sz="122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a:solidFill>
                <a:srgbClr val="008D8E"/>
              </a:solidFill>
            </a:endParaRPr>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155" y="6356646"/>
            <a:ext cx="903190" cy="6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4"/>
          </p:nvPr>
        </p:nvSpPr>
        <p:spPr>
          <a:xfrm>
            <a:off x="1929893" y="6862586"/>
            <a:ext cx="7868025" cy="224084"/>
          </a:xfrm>
        </p:spPr>
        <p:txBody>
          <a:bodyPr/>
          <a:lstStyle>
            <a:lvl1pPr algn="r">
              <a:defRPr sz="789">
                <a:latin typeface="Arial" panose="020B0604020202020204" pitchFamily="34" charset="0"/>
              </a:defRPr>
            </a:lvl1pPr>
          </a:lstStyle>
          <a:p>
            <a:r>
              <a:rPr lang="en-GB">
                <a:solidFill>
                  <a:srgbClr val="3B3A3D"/>
                </a:solidFill>
              </a:rPr>
              <a:t>|  Official  |  VAT and Excise under the Northern Ireland Protocol  |</a:t>
            </a:r>
          </a:p>
        </p:txBody>
      </p:sp>
    </p:spTree>
    <p:extLst>
      <p:ext uri="{BB962C8B-B14F-4D97-AF65-F5344CB8AC3E}">
        <p14:creationId xmlns:p14="http://schemas.microsoft.com/office/powerpoint/2010/main" val="281769951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6"/>
            </a:lvl1p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CE97B3A-1F64-4EFF-ABCA-E9A830ED5156}" type="slidenum">
              <a:rPr lang="en-US">
                <a:solidFill>
                  <a:srgbClr val="008D8E"/>
                </a:solidFill>
              </a:rPr>
              <a:pPr>
                <a:defRPr/>
              </a:pPr>
              <a:t>‹#›</a:t>
            </a:fld>
            <a:endParaRPr lang="en-US">
              <a:solidFill>
                <a:srgbClr val="008D8E"/>
              </a:solidFill>
            </a:endParaRPr>
          </a:p>
        </p:txBody>
      </p:sp>
      <p:pic>
        <p:nvPicPr>
          <p:cNvPr id="5"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155" y="6356646"/>
            <a:ext cx="903190" cy="6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929893" y="6862586"/>
            <a:ext cx="7868025" cy="224084"/>
          </a:xfrm>
        </p:spPr>
        <p:txBody>
          <a:bodyPr/>
          <a:lstStyle>
            <a:lvl1pPr algn="r">
              <a:defRPr sz="789">
                <a:latin typeface="Arial" panose="020B0604020202020204" pitchFamily="34" charset="0"/>
              </a:defRPr>
            </a:lvl1pPr>
          </a:lstStyle>
          <a:p>
            <a:r>
              <a:rPr lang="en-GB">
                <a:solidFill>
                  <a:srgbClr val="3B3A3D"/>
                </a:solidFill>
              </a:rPr>
              <a:t>|  Official  |  VAT and Excise under the Northern Ireland Protocol  |</a:t>
            </a:r>
          </a:p>
        </p:txBody>
      </p:sp>
    </p:spTree>
    <p:extLst>
      <p:ext uri="{BB962C8B-B14F-4D97-AF65-F5344CB8AC3E}">
        <p14:creationId xmlns:p14="http://schemas.microsoft.com/office/powerpoint/2010/main" val="38003493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7DA79E-9E42-4EB7-B9D0-17D95B0749E5}" type="slidenum">
              <a:rPr lang="en-US">
                <a:solidFill>
                  <a:srgbClr val="008D8E"/>
                </a:solidFill>
              </a:rPr>
              <a:pPr>
                <a:defRPr/>
              </a:pPr>
              <a:t>‹#›</a:t>
            </a:fld>
            <a:endParaRPr lang="en-US">
              <a:solidFill>
                <a:srgbClr val="008D8E"/>
              </a:solidFill>
            </a:endParaRPr>
          </a:p>
        </p:txBody>
      </p:sp>
      <p:pic>
        <p:nvPicPr>
          <p:cNvPr id="4"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155" y="6356646"/>
            <a:ext cx="903190" cy="6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929893" y="6862586"/>
            <a:ext cx="7868025" cy="224084"/>
          </a:xfrm>
        </p:spPr>
        <p:txBody>
          <a:bodyPr/>
          <a:lstStyle>
            <a:lvl1pPr algn="r">
              <a:defRPr sz="789">
                <a:latin typeface="Arial" panose="020B0604020202020204" pitchFamily="34" charset="0"/>
              </a:defRPr>
            </a:lvl1pPr>
          </a:lstStyle>
          <a:p>
            <a:r>
              <a:rPr lang="en-GB">
                <a:solidFill>
                  <a:srgbClr val="3B3A3D"/>
                </a:solidFill>
              </a:rPr>
              <a:t>|  Official  |  VAT and Excise under the Northern Ireland Protocol  |</a:t>
            </a:r>
          </a:p>
        </p:txBody>
      </p:sp>
    </p:spTree>
    <p:extLst>
      <p:ext uri="{BB962C8B-B14F-4D97-AF65-F5344CB8AC3E}">
        <p14:creationId xmlns:p14="http://schemas.microsoft.com/office/powerpoint/2010/main" val="22395471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18613" cy="1460500"/>
          </a:xfrm>
        </p:spPr>
        <p:txBody>
          <a:bodyPr/>
          <a:lstStyle/>
          <a:p>
            <a:r>
              <a:rPr lang="en-US"/>
              <a:t>Click to edit Master title style</a:t>
            </a:r>
            <a:endParaRPr lang="en-GB"/>
          </a:p>
        </p:txBody>
      </p:sp>
      <p:sp>
        <p:nvSpPr>
          <p:cNvPr id="3" name="Text Placeholder 2"/>
          <p:cNvSpPr>
            <a:spLocks noGrp="1"/>
          </p:cNvSpPr>
          <p:nvPr>
            <p:ph type="body" idx="1"/>
          </p:nvPr>
        </p:nvSpPr>
        <p:spPr>
          <a:xfrm>
            <a:off x="736600" y="1854200"/>
            <a:ext cx="45212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2250"/>
            <a:ext cx="452120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1788" y="1854200"/>
            <a:ext cx="45434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1788" y="2762250"/>
            <a:ext cx="4543425"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82AFB9CE-73D5-4B99-9E6D-6E22636653A7}" type="slidenum">
              <a:rPr lang="en-US" altLang="en-US"/>
              <a:pPr/>
              <a:t>‹#›</a:t>
            </a:fld>
            <a:endParaRPr lang="en-US" altLang="en-US" dirty="0"/>
          </a:p>
        </p:txBody>
      </p:sp>
    </p:spTree>
    <p:extLst>
      <p:ext uri="{BB962C8B-B14F-4D97-AF65-F5344CB8AC3E}">
        <p14:creationId xmlns:p14="http://schemas.microsoft.com/office/powerpoint/2010/main" val="402981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197225E9-5F4E-4390-9172-80B3DF353F52}" type="slidenum">
              <a:rPr lang="en-US" altLang="en-US"/>
              <a:pPr/>
              <a:t>‹#›</a:t>
            </a:fld>
            <a:endParaRPr lang="en-US" altLang="en-US" dirty="0"/>
          </a:p>
        </p:txBody>
      </p:sp>
    </p:spTree>
    <p:extLst>
      <p:ext uri="{BB962C8B-B14F-4D97-AF65-F5344CB8AC3E}">
        <p14:creationId xmlns:p14="http://schemas.microsoft.com/office/powerpoint/2010/main" val="24146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41ECADD5-20F0-463A-BFBF-CD1DF7D56CEC}" type="slidenum">
              <a:rPr lang="en-US" altLang="en-US"/>
              <a:pPr/>
              <a:t>‹#›</a:t>
            </a:fld>
            <a:endParaRPr lang="en-US" altLang="en-US" dirty="0"/>
          </a:p>
        </p:txBody>
      </p:sp>
    </p:spTree>
    <p:extLst>
      <p:ext uri="{BB962C8B-B14F-4D97-AF65-F5344CB8AC3E}">
        <p14:creationId xmlns:p14="http://schemas.microsoft.com/office/powerpoint/2010/main" val="376391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4825"/>
            <a:ext cx="3446463" cy="1763713"/>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543425" y="1089025"/>
            <a:ext cx="5411788"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36600" y="2268538"/>
            <a:ext cx="3446463"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7B5440F-6DC5-414E-B364-DADE163838F0}" type="slidenum">
              <a:rPr lang="en-US" altLang="en-US"/>
              <a:pPr/>
              <a:t>‹#›</a:t>
            </a:fld>
            <a:endParaRPr lang="en-US" altLang="en-US" dirty="0"/>
          </a:p>
        </p:txBody>
      </p:sp>
    </p:spTree>
    <p:extLst>
      <p:ext uri="{BB962C8B-B14F-4D97-AF65-F5344CB8AC3E}">
        <p14:creationId xmlns:p14="http://schemas.microsoft.com/office/powerpoint/2010/main" val="425152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4825"/>
            <a:ext cx="3446463" cy="1763713"/>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543425" y="1089025"/>
            <a:ext cx="5411788"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736600" y="2268538"/>
            <a:ext cx="3446463"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1CE0769-4F06-4F1B-805C-AA584C01C3E3}" type="slidenum">
              <a:rPr lang="en-US" altLang="en-US"/>
              <a:pPr/>
              <a:t>‹#›</a:t>
            </a:fld>
            <a:endParaRPr lang="en-US" altLang="en-US" dirty="0"/>
          </a:p>
        </p:txBody>
      </p:sp>
    </p:spTree>
    <p:extLst>
      <p:ext uri="{BB962C8B-B14F-4D97-AF65-F5344CB8AC3E}">
        <p14:creationId xmlns:p14="http://schemas.microsoft.com/office/powerpoint/2010/main" val="216400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1688" y="671513"/>
            <a:ext cx="9085262"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01688" y="2184400"/>
            <a:ext cx="9085262"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01688" y="6891338"/>
            <a:ext cx="22272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lvl1pPr defTabSz="1042988">
              <a:defRPr sz="1600"/>
            </a:lvl1pPr>
          </a:lstStyle>
          <a:p>
            <a:endParaRPr lang="en-US" alt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lvl1pPr algn="ctr" defTabSz="1042988">
              <a:defRPr sz="1600"/>
            </a:lvl1pPr>
          </a:lstStyle>
          <a:p>
            <a:endParaRPr lang="en-US" altLang="en-US" dirty="0"/>
          </a:p>
        </p:txBody>
      </p:sp>
      <p:sp>
        <p:nvSpPr>
          <p:cNvPr id="1030" name="Rectangle 6"/>
          <p:cNvSpPr>
            <a:spLocks noGrp="1" noChangeArrowheads="1"/>
          </p:cNvSpPr>
          <p:nvPr>
            <p:ph type="sldNum" sz="quarter" idx="4"/>
          </p:nvPr>
        </p:nvSpPr>
        <p:spPr bwMode="auto">
          <a:xfrm>
            <a:off x="7659688" y="6891338"/>
            <a:ext cx="22272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lvl1pPr algn="r" defTabSz="1042988">
              <a:defRPr sz="1600"/>
            </a:lvl1pPr>
          </a:lstStyle>
          <a:p>
            <a:fld id="{9A4073D8-25DD-4EEE-B446-581124B8DF9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1042988" rtl="0" fontAlgn="base">
        <a:spcBef>
          <a:spcPct val="0"/>
        </a:spcBef>
        <a:spcAft>
          <a:spcPct val="0"/>
        </a:spcAft>
        <a:defRPr sz="5000" kern="12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Times" panose="02020603050405020304" pitchFamily="18" charset="0"/>
        </a:defRPr>
      </a:lvl2pPr>
      <a:lvl3pPr algn="ctr" defTabSz="1042988" rtl="0" fontAlgn="base">
        <a:spcBef>
          <a:spcPct val="0"/>
        </a:spcBef>
        <a:spcAft>
          <a:spcPct val="0"/>
        </a:spcAft>
        <a:defRPr sz="5000">
          <a:solidFill>
            <a:schemeClr val="tx2"/>
          </a:solidFill>
          <a:latin typeface="Times" panose="02020603050405020304" pitchFamily="18" charset="0"/>
        </a:defRPr>
      </a:lvl3pPr>
      <a:lvl4pPr algn="ctr" defTabSz="1042988" rtl="0" fontAlgn="base">
        <a:spcBef>
          <a:spcPct val="0"/>
        </a:spcBef>
        <a:spcAft>
          <a:spcPct val="0"/>
        </a:spcAft>
        <a:defRPr sz="5000">
          <a:solidFill>
            <a:schemeClr val="tx2"/>
          </a:solidFill>
          <a:latin typeface="Times" panose="02020603050405020304" pitchFamily="18" charset="0"/>
        </a:defRPr>
      </a:lvl4pPr>
      <a:lvl5pPr algn="ctr" defTabSz="1042988" rtl="0" fontAlgn="base">
        <a:spcBef>
          <a:spcPct val="0"/>
        </a:spcBef>
        <a:spcAft>
          <a:spcPct val="0"/>
        </a:spcAft>
        <a:defRPr sz="5000">
          <a:solidFill>
            <a:schemeClr val="tx2"/>
          </a:solidFill>
          <a:latin typeface="Times" panose="02020603050405020304" pitchFamily="18" charset="0"/>
        </a:defRPr>
      </a:lvl5pPr>
      <a:lvl6pPr marL="457200" algn="ctr" defTabSz="1042988" rtl="0" fontAlgn="base">
        <a:spcBef>
          <a:spcPct val="0"/>
        </a:spcBef>
        <a:spcAft>
          <a:spcPct val="0"/>
        </a:spcAft>
        <a:defRPr sz="5000">
          <a:solidFill>
            <a:schemeClr val="tx2"/>
          </a:solidFill>
          <a:latin typeface="Times" panose="02020603050405020304" pitchFamily="18" charset="0"/>
        </a:defRPr>
      </a:lvl6pPr>
      <a:lvl7pPr marL="914400" algn="ctr" defTabSz="1042988" rtl="0" fontAlgn="base">
        <a:spcBef>
          <a:spcPct val="0"/>
        </a:spcBef>
        <a:spcAft>
          <a:spcPct val="0"/>
        </a:spcAft>
        <a:defRPr sz="5000">
          <a:solidFill>
            <a:schemeClr val="tx2"/>
          </a:solidFill>
          <a:latin typeface="Times" panose="02020603050405020304" pitchFamily="18" charset="0"/>
        </a:defRPr>
      </a:lvl7pPr>
      <a:lvl8pPr marL="1371600" algn="ctr" defTabSz="1042988" rtl="0" fontAlgn="base">
        <a:spcBef>
          <a:spcPct val="0"/>
        </a:spcBef>
        <a:spcAft>
          <a:spcPct val="0"/>
        </a:spcAft>
        <a:defRPr sz="5000">
          <a:solidFill>
            <a:schemeClr val="tx2"/>
          </a:solidFill>
          <a:latin typeface="Times" panose="02020603050405020304" pitchFamily="18" charset="0"/>
        </a:defRPr>
      </a:lvl8pPr>
      <a:lvl9pPr marL="1828800" algn="ctr" defTabSz="1042988" rtl="0" fontAlgn="base">
        <a:spcBef>
          <a:spcPct val="0"/>
        </a:spcBef>
        <a:spcAft>
          <a:spcPct val="0"/>
        </a:spcAft>
        <a:defRPr sz="5000">
          <a:solidFill>
            <a:schemeClr val="tx2"/>
          </a:solidFill>
          <a:latin typeface="Times" panose="02020603050405020304" pitchFamily="18" charset="0"/>
        </a:defRPr>
      </a:lvl9pPr>
    </p:titleStyle>
    <p:bodyStyle>
      <a:lvl1pPr marL="390525" indent="-390525" algn="l" defTabSz="1042988" rtl="0" fontAlgn="base">
        <a:spcBef>
          <a:spcPct val="20000"/>
        </a:spcBef>
        <a:spcAft>
          <a:spcPct val="0"/>
        </a:spcAft>
        <a:buChar char="•"/>
        <a:defRPr sz="3600" kern="1200">
          <a:solidFill>
            <a:schemeClr val="tx1"/>
          </a:solidFill>
          <a:latin typeface="+mn-lt"/>
          <a:ea typeface="+mn-ea"/>
          <a:cs typeface="+mn-cs"/>
        </a:defRPr>
      </a:lvl1pPr>
      <a:lvl2pPr marL="847725" indent="-327025" algn="l" defTabSz="1042988" rtl="0" fontAlgn="base">
        <a:spcBef>
          <a:spcPct val="20000"/>
        </a:spcBef>
        <a:spcAft>
          <a:spcPct val="0"/>
        </a:spcAft>
        <a:buChar char="–"/>
        <a:defRPr sz="3200" kern="1200">
          <a:solidFill>
            <a:schemeClr val="tx1"/>
          </a:solidFill>
          <a:latin typeface="+mn-lt"/>
          <a:ea typeface="+mn-ea"/>
          <a:cs typeface="+mn-cs"/>
        </a:defRPr>
      </a:lvl2pPr>
      <a:lvl3pPr marL="1303338" indent="-260350" algn="l" defTabSz="1042988" rtl="0" fontAlgn="base">
        <a:spcBef>
          <a:spcPct val="20000"/>
        </a:spcBef>
        <a:spcAft>
          <a:spcPct val="0"/>
        </a:spcAft>
        <a:buChar char="•"/>
        <a:defRPr sz="2700" kern="1200">
          <a:solidFill>
            <a:schemeClr val="tx1"/>
          </a:solidFill>
          <a:latin typeface="+mn-lt"/>
          <a:ea typeface="+mn-ea"/>
          <a:cs typeface="+mn-cs"/>
        </a:defRPr>
      </a:lvl3pPr>
      <a:lvl4pPr marL="1825625" indent="-261938" algn="l" defTabSz="1042988" rtl="0" fontAlgn="base">
        <a:spcBef>
          <a:spcPct val="20000"/>
        </a:spcBef>
        <a:spcAft>
          <a:spcPct val="0"/>
        </a:spcAft>
        <a:buChar char="–"/>
        <a:defRPr sz="2300" kern="1200">
          <a:solidFill>
            <a:schemeClr val="tx1"/>
          </a:solidFill>
          <a:latin typeface="+mn-lt"/>
          <a:ea typeface="+mn-ea"/>
          <a:cs typeface="+mn-cs"/>
        </a:defRPr>
      </a:lvl4pPr>
      <a:lvl5pPr marL="2346325" indent="-260350" algn="l" defTabSz="1042988" rtl="0" fontAlgn="base">
        <a:spcBef>
          <a:spcPct val="20000"/>
        </a:spcBef>
        <a:spcAft>
          <a:spcPct val="0"/>
        </a:spcAft>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02AAEC-F16E-4CD1-8B12-71A2570BC439}"/>
              </a:ext>
            </a:extLst>
          </p:cNvPr>
          <p:cNvSpPr>
            <a:spLocks noGrp="1" noChangeArrowheads="1"/>
          </p:cNvSpPr>
          <p:nvPr>
            <p:ph type="title"/>
          </p:nvPr>
        </p:nvSpPr>
        <p:spPr bwMode="auto">
          <a:xfrm>
            <a:off x="801648" y="672253"/>
            <a:ext cx="908534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9408F0-ECA1-4151-A378-DCC78C4684B5}"/>
              </a:ext>
            </a:extLst>
          </p:cNvPr>
          <p:cNvSpPr>
            <a:spLocks noGrp="1" noChangeArrowheads="1"/>
          </p:cNvSpPr>
          <p:nvPr>
            <p:ph type="body" idx="1"/>
          </p:nvPr>
        </p:nvSpPr>
        <p:spPr bwMode="auto">
          <a:xfrm>
            <a:off x="801648" y="2184823"/>
            <a:ext cx="9085342" cy="4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21F6797-5379-4B3F-A2F8-2F097A8FD1D3}"/>
              </a:ext>
            </a:extLst>
          </p:cNvPr>
          <p:cNvSpPr>
            <a:spLocks noGrp="1" noChangeArrowheads="1"/>
          </p:cNvSpPr>
          <p:nvPr>
            <p:ph type="dt" sz="half" idx="2"/>
          </p:nvPr>
        </p:nvSpPr>
        <p:spPr bwMode="auto">
          <a:xfrm>
            <a:off x="801648" y="6890597"/>
            <a:ext cx="2226800" cy="504190"/>
          </a:xfrm>
          <a:prstGeom prst="rect">
            <a:avLst/>
          </a:prstGeom>
          <a:noFill/>
          <a:ln>
            <a:noFill/>
          </a:ln>
          <a:effectLst/>
        </p:spPr>
        <p:txBody>
          <a:bodyPr vert="horz" wrap="square" lIns="104287" tIns="52144" rIns="104287" bIns="52144" numCol="1" anchor="t" anchorCtr="0" compatLnSpc="1">
            <a:prstTxWarp prst="textNoShape">
              <a:avLst/>
            </a:prstTxWarp>
          </a:bodyPr>
          <a:lstStyle>
            <a:lvl1pPr defTabSz="984002">
              <a:defRPr sz="1510"/>
            </a:lvl1pPr>
          </a:lstStyle>
          <a:p>
            <a:pPr>
              <a:defRPr/>
            </a:pPr>
            <a:endParaRPr lang="en-US" altLang="en-US"/>
          </a:p>
        </p:txBody>
      </p:sp>
      <p:sp>
        <p:nvSpPr>
          <p:cNvPr id="1029" name="Rectangle 5">
            <a:extLst>
              <a:ext uri="{FF2B5EF4-FFF2-40B4-BE49-F238E27FC236}">
                <a16:creationId xmlns:a16="http://schemas.microsoft.com/office/drawing/2014/main" id="{10BAE5D8-D903-416C-A45B-121F23FABA46}"/>
              </a:ext>
            </a:extLst>
          </p:cNvPr>
          <p:cNvSpPr>
            <a:spLocks noGrp="1" noChangeArrowheads="1"/>
          </p:cNvSpPr>
          <p:nvPr>
            <p:ph type="ftr" sz="quarter" idx="3"/>
          </p:nvPr>
        </p:nvSpPr>
        <p:spPr bwMode="auto">
          <a:xfrm>
            <a:off x="3651952" y="6890597"/>
            <a:ext cx="3384735" cy="504190"/>
          </a:xfrm>
          <a:prstGeom prst="rect">
            <a:avLst/>
          </a:prstGeom>
          <a:noFill/>
          <a:ln>
            <a:noFill/>
          </a:ln>
          <a:effectLst/>
        </p:spPr>
        <p:txBody>
          <a:bodyPr vert="horz" wrap="square" lIns="104287" tIns="52144" rIns="104287" bIns="52144" numCol="1" anchor="t" anchorCtr="0" compatLnSpc="1">
            <a:prstTxWarp prst="textNoShape">
              <a:avLst/>
            </a:prstTxWarp>
          </a:bodyPr>
          <a:lstStyle>
            <a:lvl1pPr algn="ctr" defTabSz="984002">
              <a:defRPr sz="1510"/>
            </a:lvl1pPr>
          </a:lstStyle>
          <a:p>
            <a:pPr>
              <a:defRPr/>
            </a:pPr>
            <a:endParaRPr lang="en-US" altLang="en-US"/>
          </a:p>
        </p:txBody>
      </p:sp>
      <p:sp>
        <p:nvSpPr>
          <p:cNvPr id="1030" name="Rectangle 6">
            <a:extLst>
              <a:ext uri="{FF2B5EF4-FFF2-40B4-BE49-F238E27FC236}">
                <a16:creationId xmlns:a16="http://schemas.microsoft.com/office/drawing/2014/main" id="{49F0DFE9-3E7F-4D1E-B1A4-470AA6852A80}"/>
              </a:ext>
            </a:extLst>
          </p:cNvPr>
          <p:cNvSpPr>
            <a:spLocks noGrp="1" noChangeArrowheads="1"/>
          </p:cNvSpPr>
          <p:nvPr>
            <p:ph type="sldNum" sz="quarter" idx="4"/>
          </p:nvPr>
        </p:nvSpPr>
        <p:spPr bwMode="auto">
          <a:xfrm>
            <a:off x="7660190" y="6890597"/>
            <a:ext cx="2226800" cy="504190"/>
          </a:xfrm>
          <a:prstGeom prst="rect">
            <a:avLst/>
          </a:prstGeom>
          <a:noFill/>
          <a:ln>
            <a:noFill/>
          </a:ln>
          <a:effectLst/>
        </p:spPr>
        <p:txBody>
          <a:bodyPr vert="horz" wrap="square" lIns="104287" tIns="52144" rIns="104287" bIns="52144" numCol="1" anchor="t" anchorCtr="0" compatLnSpc="1">
            <a:prstTxWarp prst="textNoShape">
              <a:avLst/>
            </a:prstTxWarp>
          </a:bodyPr>
          <a:lstStyle>
            <a:lvl1pPr algn="r" defTabSz="984002">
              <a:defRPr sz="1510"/>
            </a:lvl1pPr>
          </a:lstStyle>
          <a:p>
            <a:pPr>
              <a:defRPr/>
            </a:pPr>
            <a:fld id="{6CE62274-5DB4-495E-B2BD-10DD84694770}" type="slidenum">
              <a:rPr lang="en-US" altLang="en-US"/>
              <a:pPr>
                <a:defRPr/>
              </a:pPr>
              <a:t>‹#›</a:t>
            </a:fld>
            <a:endParaRPr lang="en-US" altLang="en-US" dirty="0"/>
          </a:p>
        </p:txBody>
      </p:sp>
    </p:spTree>
    <p:extLst>
      <p:ext uri="{BB962C8B-B14F-4D97-AF65-F5344CB8AC3E}">
        <p14:creationId xmlns:p14="http://schemas.microsoft.com/office/powerpoint/2010/main" val="3211799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83891" rtl="0" eaLnBrk="0" fontAlgn="base" hangingPunct="0">
        <a:spcBef>
          <a:spcPct val="0"/>
        </a:spcBef>
        <a:spcAft>
          <a:spcPct val="0"/>
        </a:spcAft>
        <a:defRPr sz="4632" kern="1200">
          <a:solidFill>
            <a:schemeClr val="tx2"/>
          </a:solidFill>
          <a:latin typeface="+mj-lt"/>
          <a:ea typeface="+mj-ea"/>
          <a:cs typeface="+mj-cs"/>
        </a:defRPr>
      </a:lvl1pPr>
      <a:lvl2pPr algn="ctr" defTabSz="983891" rtl="0" eaLnBrk="0" fontAlgn="base" hangingPunct="0">
        <a:spcBef>
          <a:spcPct val="0"/>
        </a:spcBef>
        <a:spcAft>
          <a:spcPct val="0"/>
        </a:spcAft>
        <a:defRPr sz="4632">
          <a:solidFill>
            <a:schemeClr val="tx2"/>
          </a:solidFill>
          <a:latin typeface="Times" panose="02020603050405020304" pitchFamily="18" charset="0"/>
        </a:defRPr>
      </a:lvl2pPr>
      <a:lvl3pPr algn="ctr" defTabSz="983891" rtl="0" eaLnBrk="0" fontAlgn="base" hangingPunct="0">
        <a:spcBef>
          <a:spcPct val="0"/>
        </a:spcBef>
        <a:spcAft>
          <a:spcPct val="0"/>
        </a:spcAft>
        <a:defRPr sz="4632">
          <a:solidFill>
            <a:schemeClr val="tx2"/>
          </a:solidFill>
          <a:latin typeface="Times" panose="02020603050405020304" pitchFamily="18" charset="0"/>
        </a:defRPr>
      </a:lvl3pPr>
      <a:lvl4pPr algn="ctr" defTabSz="983891" rtl="0" eaLnBrk="0" fontAlgn="base" hangingPunct="0">
        <a:spcBef>
          <a:spcPct val="0"/>
        </a:spcBef>
        <a:spcAft>
          <a:spcPct val="0"/>
        </a:spcAft>
        <a:defRPr sz="4632">
          <a:solidFill>
            <a:schemeClr val="tx2"/>
          </a:solidFill>
          <a:latin typeface="Times" panose="02020603050405020304" pitchFamily="18" charset="0"/>
        </a:defRPr>
      </a:lvl4pPr>
      <a:lvl5pPr algn="ctr" defTabSz="983891" rtl="0" eaLnBrk="0" fontAlgn="base" hangingPunct="0">
        <a:spcBef>
          <a:spcPct val="0"/>
        </a:spcBef>
        <a:spcAft>
          <a:spcPct val="0"/>
        </a:spcAft>
        <a:defRPr sz="4632">
          <a:solidFill>
            <a:schemeClr val="tx2"/>
          </a:solidFill>
          <a:latin typeface="Times" panose="02020603050405020304" pitchFamily="18" charset="0"/>
        </a:defRPr>
      </a:lvl5pPr>
      <a:lvl6pPr marL="431344" algn="ctr" defTabSz="984002" rtl="0" fontAlgn="base">
        <a:spcBef>
          <a:spcPct val="0"/>
        </a:spcBef>
        <a:spcAft>
          <a:spcPct val="0"/>
        </a:spcAft>
        <a:defRPr sz="4718">
          <a:solidFill>
            <a:schemeClr val="tx2"/>
          </a:solidFill>
          <a:latin typeface="Times" panose="02020603050405020304" pitchFamily="18" charset="0"/>
        </a:defRPr>
      </a:lvl6pPr>
      <a:lvl7pPr marL="862686" algn="ctr" defTabSz="984002" rtl="0" fontAlgn="base">
        <a:spcBef>
          <a:spcPct val="0"/>
        </a:spcBef>
        <a:spcAft>
          <a:spcPct val="0"/>
        </a:spcAft>
        <a:defRPr sz="4718">
          <a:solidFill>
            <a:schemeClr val="tx2"/>
          </a:solidFill>
          <a:latin typeface="Times" panose="02020603050405020304" pitchFamily="18" charset="0"/>
        </a:defRPr>
      </a:lvl7pPr>
      <a:lvl8pPr marL="1294030" algn="ctr" defTabSz="984002" rtl="0" fontAlgn="base">
        <a:spcBef>
          <a:spcPct val="0"/>
        </a:spcBef>
        <a:spcAft>
          <a:spcPct val="0"/>
        </a:spcAft>
        <a:defRPr sz="4718">
          <a:solidFill>
            <a:schemeClr val="tx2"/>
          </a:solidFill>
          <a:latin typeface="Times" panose="02020603050405020304" pitchFamily="18" charset="0"/>
        </a:defRPr>
      </a:lvl8pPr>
      <a:lvl9pPr marL="1725373" algn="ctr" defTabSz="984002" rtl="0" fontAlgn="base">
        <a:spcBef>
          <a:spcPct val="0"/>
        </a:spcBef>
        <a:spcAft>
          <a:spcPct val="0"/>
        </a:spcAft>
        <a:defRPr sz="4718">
          <a:solidFill>
            <a:schemeClr val="tx2"/>
          </a:solidFill>
          <a:latin typeface="Times" panose="02020603050405020304" pitchFamily="18" charset="0"/>
        </a:defRPr>
      </a:lvl9pPr>
    </p:titleStyle>
    <p:bodyStyle>
      <a:lvl1pPr marL="367646" indent="-367646" algn="l" defTabSz="983891" rtl="0" eaLnBrk="0" fontAlgn="base" hangingPunct="0">
        <a:spcBef>
          <a:spcPct val="20000"/>
        </a:spcBef>
        <a:spcAft>
          <a:spcPct val="0"/>
        </a:spcAft>
        <a:buChar char="•"/>
        <a:defRPr sz="3308" kern="1200">
          <a:solidFill>
            <a:schemeClr val="tx1"/>
          </a:solidFill>
          <a:latin typeface="+mn-lt"/>
          <a:ea typeface="+mn-ea"/>
          <a:cs typeface="+mn-cs"/>
        </a:defRPr>
      </a:lvl1pPr>
      <a:lvl2pPr marL="798317" indent="-308122" algn="l" defTabSz="983891" rtl="0" eaLnBrk="0" fontAlgn="base" hangingPunct="0">
        <a:spcBef>
          <a:spcPct val="20000"/>
        </a:spcBef>
        <a:spcAft>
          <a:spcPct val="0"/>
        </a:spcAft>
        <a:buChar char="–"/>
        <a:defRPr sz="2978" kern="1200">
          <a:solidFill>
            <a:schemeClr val="tx1"/>
          </a:solidFill>
          <a:latin typeface="+mn-lt"/>
          <a:ea typeface="+mn-ea"/>
          <a:cs typeface="+mn-cs"/>
        </a:defRPr>
      </a:lvl2pPr>
      <a:lvl3pPr marL="1228988" indent="-245097" algn="l" defTabSz="983891" rtl="0" eaLnBrk="0" fontAlgn="base" hangingPunct="0">
        <a:spcBef>
          <a:spcPct val="20000"/>
        </a:spcBef>
        <a:spcAft>
          <a:spcPct val="0"/>
        </a:spcAft>
        <a:buChar char="•"/>
        <a:defRPr sz="2536" kern="1200">
          <a:solidFill>
            <a:schemeClr val="tx1"/>
          </a:solidFill>
          <a:latin typeface="+mn-lt"/>
          <a:ea typeface="+mn-ea"/>
          <a:cs typeface="+mn-cs"/>
        </a:defRPr>
      </a:lvl3pPr>
      <a:lvl4pPr marL="1720934" indent="-246849" algn="l" defTabSz="983891" rtl="0" eaLnBrk="0" fontAlgn="base" hangingPunct="0">
        <a:spcBef>
          <a:spcPct val="20000"/>
        </a:spcBef>
        <a:spcAft>
          <a:spcPct val="0"/>
        </a:spcAft>
        <a:buChar char="–"/>
        <a:defRPr sz="2095" kern="1200">
          <a:solidFill>
            <a:schemeClr val="tx1"/>
          </a:solidFill>
          <a:latin typeface="+mn-lt"/>
          <a:ea typeface="+mn-ea"/>
          <a:cs typeface="+mn-cs"/>
        </a:defRPr>
      </a:lvl4pPr>
      <a:lvl5pPr marL="2212878" indent="-245097" algn="l" defTabSz="983891" rtl="0" eaLnBrk="0" fontAlgn="base" hangingPunct="0">
        <a:spcBef>
          <a:spcPct val="20000"/>
        </a:spcBef>
        <a:spcAft>
          <a:spcPct val="0"/>
        </a:spcAft>
        <a:buChar char="»"/>
        <a:defRPr sz="2095" kern="1200">
          <a:solidFill>
            <a:schemeClr val="tx1"/>
          </a:solidFill>
          <a:latin typeface="+mn-lt"/>
          <a:ea typeface="+mn-ea"/>
          <a:cs typeface="+mn-cs"/>
        </a:defRPr>
      </a:lvl5pPr>
      <a:lvl6pPr marL="2372387" indent="-215671" algn="l" defTabSz="862686"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6pPr>
      <a:lvl7pPr marL="2803731" indent="-215671" algn="l" defTabSz="862686"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7pPr>
      <a:lvl8pPr marL="3235075" indent="-215671" algn="l" defTabSz="862686"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8pPr>
      <a:lvl9pPr marL="3666417" indent="-215671" algn="l" defTabSz="862686"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9pPr>
    </p:bodyStyle>
    <p:otherStyle>
      <a:defPPr>
        <a:defRPr lang="en-US"/>
      </a:defPPr>
      <a:lvl1pPr marL="0" algn="l" defTabSz="862686" rtl="0" eaLnBrk="1" latinLnBrk="0" hangingPunct="1">
        <a:defRPr sz="1698" kern="1200">
          <a:solidFill>
            <a:schemeClr val="tx1"/>
          </a:solidFill>
          <a:latin typeface="+mn-lt"/>
          <a:ea typeface="+mn-ea"/>
          <a:cs typeface="+mn-cs"/>
        </a:defRPr>
      </a:lvl1pPr>
      <a:lvl2pPr marL="431344" algn="l" defTabSz="862686" rtl="0" eaLnBrk="1" latinLnBrk="0" hangingPunct="1">
        <a:defRPr sz="1698" kern="1200">
          <a:solidFill>
            <a:schemeClr val="tx1"/>
          </a:solidFill>
          <a:latin typeface="+mn-lt"/>
          <a:ea typeface="+mn-ea"/>
          <a:cs typeface="+mn-cs"/>
        </a:defRPr>
      </a:lvl2pPr>
      <a:lvl3pPr marL="862686" algn="l" defTabSz="862686" rtl="0" eaLnBrk="1" latinLnBrk="0" hangingPunct="1">
        <a:defRPr sz="1698" kern="1200">
          <a:solidFill>
            <a:schemeClr val="tx1"/>
          </a:solidFill>
          <a:latin typeface="+mn-lt"/>
          <a:ea typeface="+mn-ea"/>
          <a:cs typeface="+mn-cs"/>
        </a:defRPr>
      </a:lvl3pPr>
      <a:lvl4pPr marL="1294030" algn="l" defTabSz="862686" rtl="0" eaLnBrk="1" latinLnBrk="0" hangingPunct="1">
        <a:defRPr sz="1698" kern="1200">
          <a:solidFill>
            <a:schemeClr val="tx1"/>
          </a:solidFill>
          <a:latin typeface="+mn-lt"/>
          <a:ea typeface="+mn-ea"/>
          <a:cs typeface="+mn-cs"/>
        </a:defRPr>
      </a:lvl4pPr>
      <a:lvl5pPr marL="1725373" algn="l" defTabSz="862686" rtl="0" eaLnBrk="1" latinLnBrk="0" hangingPunct="1">
        <a:defRPr sz="1698" kern="1200">
          <a:solidFill>
            <a:schemeClr val="tx1"/>
          </a:solidFill>
          <a:latin typeface="+mn-lt"/>
          <a:ea typeface="+mn-ea"/>
          <a:cs typeface="+mn-cs"/>
        </a:defRPr>
      </a:lvl5pPr>
      <a:lvl6pPr marL="2156716" algn="l" defTabSz="862686" rtl="0" eaLnBrk="1" latinLnBrk="0" hangingPunct="1">
        <a:defRPr sz="1698" kern="1200">
          <a:solidFill>
            <a:schemeClr val="tx1"/>
          </a:solidFill>
          <a:latin typeface="+mn-lt"/>
          <a:ea typeface="+mn-ea"/>
          <a:cs typeface="+mn-cs"/>
        </a:defRPr>
      </a:lvl6pPr>
      <a:lvl7pPr marL="2588060" algn="l" defTabSz="862686" rtl="0" eaLnBrk="1" latinLnBrk="0" hangingPunct="1">
        <a:defRPr sz="1698" kern="1200">
          <a:solidFill>
            <a:schemeClr val="tx1"/>
          </a:solidFill>
          <a:latin typeface="+mn-lt"/>
          <a:ea typeface="+mn-ea"/>
          <a:cs typeface="+mn-cs"/>
        </a:defRPr>
      </a:lvl7pPr>
      <a:lvl8pPr marL="3019402" algn="l" defTabSz="862686" rtl="0" eaLnBrk="1" latinLnBrk="0" hangingPunct="1">
        <a:defRPr sz="1698" kern="1200">
          <a:solidFill>
            <a:schemeClr val="tx1"/>
          </a:solidFill>
          <a:latin typeface="+mn-lt"/>
          <a:ea typeface="+mn-ea"/>
          <a:cs typeface="+mn-cs"/>
        </a:defRPr>
      </a:lvl8pPr>
      <a:lvl9pPr marL="3450746" algn="l" defTabSz="862686" rtl="0" eaLnBrk="1" latinLnBrk="0" hangingPunct="1">
        <a:defRPr sz="16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bwMode="auto">
          <a:xfrm>
            <a:off x="534433" y="208329"/>
            <a:ext cx="8428436"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4103" name="Rectangle 3"/>
          <p:cNvSpPr>
            <a:spLocks noGrp="1" noChangeArrowheads="1"/>
          </p:cNvSpPr>
          <p:nvPr>
            <p:ph type="body" idx="1"/>
          </p:nvPr>
        </p:nvSpPr>
        <p:spPr bwMode="auto">
          <a:xfrm>
            <a:off x="534433" y="1796177"/>
            <a:ext cx="9595651" cy="464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1" name="Date Placeholder 6"/>
          <p:cNvSpPr>
            <a:spLocks noGrp="1"/>
          </p:cNvSpPr>
          <p:nvPr>
            <p:ph type="dt" sz="half" idx="2"/>
          </p:nvPr>
        </p:nvSpPr>
        <p:spPr bwMode="auto">
          <a:xfrm>
            <a:off x="7953386" y="6887095"/>
            <a:ext cx="1362059" cy="525198"/>
          </a:xfrm>
          <a:prstGeom prst="rect">
            <a:avLst/>
          </a:prstGeom>
        </p:spPr>
        <p:txBody>
          <a:bodyPr vert="horz" wrap="square" lIns="91440" tIns="45720" rIns="91440" bIns="45720" numCol="1" anchor="t" anchorCtr="0" compatLnSpc="1">
            <a:prstTxWarp prst="textNoShape">
              <a:avLst/>
            </a:prstTxWarp>
          </a:bodyPr>
          <a:lstStyle>
            <a:lvl1pPr eaLnBrk="1" hangingPunct="1">
              <a:defRPr sz="1544">
                <a:solidFill>
                  <a:schemeClr val="tx1"/>
                </a:solidFill>
                <a:latin typeface="Lato Light" panose="020F0502020204030203" pitchFamily="34" charset="0"/>
              </a:defRPr>
            </a:lvl1pPr>
          </a:lstStyle>
          <a:p>
            <a:pPr>
              <a:defRPr/>
            </a:pPr>
            <a:endParaRPr lang="en-US" altLang="en-US"/>
          </a:p>
        </p:txBody>
      </p:sp>
      <p:sp>
        <p:nvSpPr>
          <p:cNvPr id="12" name="Footer Placeholder 7"/>
          <p:cNvSpPr>
            <a:spLocks noGrp="1"/>
          </p:cNvSpPr>
          <p:nvPr>
            <p:ph type="ftr" sz="quarter" idx="3"/>
          </p:nvPr>
        </p:nvSpPr>
        <p:spPr bwMode="auto">
          <a:xfrm>
            <a:off x="564122" y="6887095"/>
            <a:ext cx="4106822" cy="52519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accent2"/>
                </a:solidFill>
                <a:latin typeface="Lato Light" panose="020F0502020204030203" pitchFamily="34" charset="0"/>
              </a:defRPr>
            </a:lvl1pPr>
          </a:lstStyle>
          <a:p>
            <a:pPr>
              <a:defRPr/>
            </a:pPr>
            <a:r>
              <a:rPr lang="en-US" altLang="en-US"/>
              <a:t>The voice of charities on Tax</a:t>
            </a:r>
          </a:p>
          <a:p>
            <a:pPr>
              <a:defRPr/>
            </a:pPr>
            <a:endParaRPr lang="en-GB" altLang="en-US"/>
          </a:p>
        </p:txBody>
      </p:sp>
      <p:sp>
        <p:nvSpPr>
          <p:cNvPr id="13" name="Slide Number Placeholder 8"/>
          <p:cNvSpPr>
            <a:spLocks noGrp="1"/>
          </p:cNvSpPr>
          <p:nvPr>
            <p:ph type="sldNum" sz="quarter" idx="4"/>
          </p:nvPr>
        </p:nvSpPr>
        <p:spPr bwMode="auto">
          <a:xfrm>
            <a:off x="9315446" y="6887095"/>
            <a:ext cx="814638" cy="52519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544">
                <a:solidFill>
                  <a:schemeClr val="tx1"/>
                </a:solidFill>
                <a:latin typeface="Lato Light" panose="020F0502020204030203" pitchFamily="34" charset="0"/>
              </a:defRPr>
            </a:lvl1pPr>
          </a:lstStyle>
          <a:p>
            <a:pPr>
              <a:defRPr/>
            </a:pPr>
            <a:fld id="{CC7E3CBE-F0A5-41BC-89D9-F6C47F9DDB8E}" type="slidenum">
              <a:rPr lang="en-GB" altLang="en-US"/>
              <a:pPr>
                <a:defRPr/>
              </a:pPr>
              <a:t>‹#›</a:t>
            </a:fld>
            <a:endParaRPr lang="en-GB" altLang="en-US" dirty="0"/>
          </a:p>
        </p:txBody>
      </p:sp>
    </p:spTree>
    <p:extLst>
      <p:ext uri="{BB962C8B-B14F-4D97-AF65-F5344CB8AC3E}">
        <p14:creationId xmlns:p14="http://schemas.microsoft.com/office/powerpoint/2010/main" val="35817784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sldNum="0" hdr="0" dt="0"/>
  <p:txStyles>
    <p:titleStyle>
      <a:lvl1pPr algn="l" rtl="0" eaLnBrk="0" fontAlgn="base" hangingPunct="0">
        <a:spcBef>
          <a:spcPct val="0"/>
        </a:spcBef>
        <a:spcAft>
          <a:spcPct val="0"/>
        </a:spcAft>
        <a:defRPr sz="3088">
          <a:solidFill>
            <a:schemeClr val="tx2"/>
          </a:solidFill>
          <a:latin typeface="Lato" charset="0"/>
          <a:ea typeface="Lato" charset="0"/>
          <a:cs typeface="Lato" charset="0"/>
        </a:defRPr>
      </a:lvl1pPr>
      <a:lvl2pPr algn="l" rtl="0" eaLnBrk="0" fontAlgn="base" hangingPunct="0">
        <a:spcBef>
          <a:spcPct val="0"/>
        </a:spcBef>
        <a:spcAft>
          <a:spcPct val="0"/>
        </a:spcAft>
        <a:defRPr sz="3088">
          <a:solidFill>
            <a:schemeClr val="tx2"/>
          </a:solidFill>
          <a:latin typeface="Lato" charset="0"/>
          <a:ea typeface="Lato" charset="0"/>
          <a:cs typeface="Lato" charset="0"/>
        </a:defRPr>
      </a:lvl2pPr>
      <a:lvl3pPr algn="l" rtl="0" eaLnBrk="0" fontAlgn="base" hangingPunct="0">
        <a:spcBef>
          <a:spcPct val="0"/>
        </a:spcBef>
        <a:spcAft>
          <a:spcPct val="0"/>
        </a:spcAft>
        <a:defRPr sz="3088">
          <a:solidFill>
            <a:schemeClr val="tx2"/>
          </a:solidFill>
          <a:latin typeface="Lato" charset="0"/>
          <a:ea typeface="Lato" charset="0"/>
          <a:cs typeface="Lato" charset="0"/>
        </a:defRPr>
      </a:lvl3pPr>
      <a:lvl4pPr algn="l" rtl="0" eaLnBrk="0" fontAlgn="base" hangingPunct="0">
        <a:spcBef>
          <a:spcPct val="0"/>
        </a:spcBef>
        <a:spcAft>
          <a:spcPct val="0"/>
        </a:spcAft>
        <a:defRPr sz="3088">
          <a:solidFill>
            <a:schemeClr val="tx2"/>
          </a:solidFill>
          <a:latin typeface="Lato" charset="0"/>
          <a:ea typeface="Lato" charset="0"/>
          <a:cs typeface="Lato" charset="0"/>
        </a:defRPr>
      </a:lvl4pPr>
      <a:lvl5pPr algn="l" rtl="0" eaLnBrk="0" fontAlgn="base" hangingPunct="0">
        <a:spcBef>
          <a:spcPct val="0"/>
        </a:spcBef>
        <a:spcAft>
          <a:spcPct val="0"/>
        </a:spcAft>
        <a:defRPr sz="3088">
          <a:solidFill>
            <a:schemeClr val="tx2"/>
          </a:solidFill>
          <a:latin typeface="Lato" charset="0"/>
          <a:ea typeface="Lato" charset="0"/>
          <a:cs typeface="Lato" charset="0"/>
        </a:defRPr>
      </a:lvl5pPr>
      <a:lvl6pPr marL="504200" algn="ctr" rtl="0" fontAlgn="base">
        <a:spcBef>
          <a:spcPct val="0"/>
        </a:spcBef>
        <a:spcAft>
          <a:spcPct val="0"/>
        </a:spcAft>
        <a:defRPr sz="4852">
          <a:solidFill>
            <a:schemeClr val="tx2"/>
          </a:solidFill>
          <a:latin typeface="Arial" charset="0"/>
        </a:defRPr>
      </a:lvl6pPr>
      <a:lvl7pPr marL="1008400" algn="ctr" rtl="0" fontAlgn="base">
        <a:spcBef>
          <a:spcPct val="0"/>
        </a:spcBef>
        <a:spcAft>
          <a:spcPct val="0"/>
        </a:spcAft>
        <a:defRPr sz="4852">
          <a:solidFill>
            <a:schemeClr val="tx2"/>
          </a:solidFill>
          <a:latin typeface="Arial" charset="0"/>
        </a:defRPr>
      </a:lvl7pPr>
      <a:lvl8pPr marL="1512600" algn="ctr" rtl="0" fontAlgn="base">
        <a:spcBef>
          <a:spcPct val="0"/>
        </a:spcBef>
        <a:spcAft>
          <a:spcPct val="0"/>
        </a:spcAft>
        <a:defRPr sz="4852">
          <a:solidFill>
            <a:schemeClr val="tx2"/>
          </a:solidFill>
          <a:latin typeface="Arial" charset="0"/>
        </a:defRPr>
      </a:lvl8pPr>
      <a:lvl9pPr marL="2016801" algn="ctr" rtl="0" fontAlgn="base">
        <a:spcBef>
          <a:spcPct val="0"/>
        </a:spcBef>
        <a:spcAft>
          <a:spcPct val="0"/>
        </a:spcAft>
        <a:defRPr sz="4852">
          <a:solidFill>
            <a:schemeClr val="tx2"/>
          </a:solidFill>
          <a:latin typeface="Arial" charset="0"/>
        </a:defRPr>
      </a:lvl9pPr>
    </p:titleStyle>
    <p:bodyStyle>
      <a:lvl1pPr marL="271358" indent="-271358" algn="l" rtl="0" eaLnBrk="0" fontAlgn="base" hangingPunct="0">
        <a:spcBef>
          <a:spcPts val="2206"/>
        </a:spcBef>
        <a:spcAft>
          <a:spcPct val="0"/>
        </a:spcAft>
        <a:buClr>
          <a:schemeClr val="accent2"/>
        </a:buClr>
        <a:buFont typeface="Wingdings" panose="05000000000000000000" pitchFamily="2" charset="2"/>
        <a:buChar char="§"/>
        <a:defRPr sz="2206">
          <a:solidFill>
            <a:schemeClr val="tx1"/>
          </a:solidFill>
          <a:latin typeface="Lato Light" charset="0"/>
          <a:ea typeface="Lato Light" charset="0"/>
          <a:cs typeface="Lato Light" charset="0"/>
        </a:defRPr>
      </a:lvl1pPr>
      <a:lvl2pPr marL="737043" indent="-232843" algn="l" rtl="0" eaLnBrk="0" fontAlgn="base" hangingPunct="0">
        <a:spcBef>
          <a:spcPts val="1985"/>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204478" indent="-196078" algn="l" rtl="0" eaLnBrk="0" fontAlgn="base" hangingPunct="0">
        <a:spcBef>
          <a:spcPts val="1764"/>
        </a:spcBef>
        <a:spcAft>
          <a:spcPct val="0"/>
        </a:spcAft>
        <a:buClr>
          <a:schemeClr val="accent2"/>
        </a:buClr>
        <a:buFont typeface="Wingdings" panose="05000000000000000000" pitchFamily="2" charset="2"/>
        <a:buChar char="§"/>
        <a:defRPr sz="1764">
          <a:solidFill>
            <a:schemeClr val="tx1"/>
          </a:solidFill>
          <a:latin typeface="Lato Light" charset="0"/>
          <a:ea typeface="Lato Light" charset="0"/>
          <a:cs typeface="Lato Light" charset="0"/>
        </a:defRPr>
      </a:lvl3pPr>
      <a:lvl4pPr marL="1715681" indent="-203081" algn="l" rtl="0" eaLnBrk="0" fontAlgn="base" hangingPunct="0">
        <a:spcBef>
          <a:spcPts val="1544"/>
        </a:spcBef>
        <a:spcAft>
          <a:spcPct val="0"/>
        </a:spcAft>
        <a:buClr>
          <a:schemeClr val="accent2"/>
        </a:buClr>
        <a:buFont typeface="Wingdings" panose="05000000000000000000" pitchFamily="2" charset="2"/>
        <a:buChar char="§"/>
        <a:defRPr sz="1544">
          <a:solidFill>
            <a:schemeClr val="tx1"/>
          </a:solidFill>
          <a:latin typeface="Lato Light" charset="0"/>
          <a:ea typeface="Lato Light" charset="0"/>
          <a:cs typeface="Lato Light" charset="0"/>
        </a:defRPr>
      </a:lvl4pPr>
      <a:lvl5pPr marL="2268901" indent="-252100" algn="l" rtl="0" eaLnBrk="0" fontAlgn="base" hangingPunct="0">
        <a:spcBef>
          <a:spcPct val="20000"/>
        </a:spcBef>
        <a:spcAft>
          <a:spcPct val="0"/>
        </a:spcAft>
        <a:buClr>
          <a:schemeClr val="accent2"/>
        </a:buClr>
        <a:buFont typeface="Wingdings" panose="05000000000000000000" pitchFamily="2" charset="2"/>
        <a:buChar char="§"/>
        <a:defRPr sz="2206">
          <a:solidFill>
            <a:schemeClr val="tx1"/>
          </a:solidFill>
          <a:latin typeface="Lato Light" charset="0"/>
          <a:ea typeface="Lato Light" charset="0"/>
          <a:cs typeface="Lato Light" charset="0"/>
        </a:defRPr>
      </a:lvl5pPr>
      <a:lvl6pPr marL="2773101" indent="-252100" algn="l" rtl="0" fontAlgn="base">
        <a:spcBef>
          <a:spcPct val="20000"/>
        </a:spcBef>
        <a:spcAft>
          <a:spcPct val="0"/>
        </a:spcAft>
        <a:buChar char="»"/>
        <a:defRPr sz="2206">
          <a:solidFill>
            <a:schemeClr val="tx1"/>
          </a:solidFill>
          <a:latin typeface="+mn-lt"/>
        </a:defRPr>
      </a:lvl6pPr>
      <a:lvl7pPr marL="3277301" indent="-252100" algn="l" rtl="0" fontAlgn="base">
        <a:spcBef>
          <a:spcPct val="20000"/>
        </a:spcBef>
        <a:spcAft>
          <a:spcPct val="0"/>
        </a:spcAft>
        <a:buChar char="»"/>
        <a:defRPr sz="2206">
          <a:solidFill>
            <a:schemeClr val="tx1"/>
          </a:solidFill>
          <a:latin typeface="+mn-lt"/>
        </a:defRPr>
      </a:lvl7pPr>
      <a:lvl8pPr marL="3781501" indent="-252100" algn="l" rtl="0" fontAlgn="base">
        <a:spcBef>
          <a:spcPct val="20000"/>
        </a:spcBef>
        <a:spcAft>
          <a:spcPct val="0"/>
        </a:spcAft>
        <a:buChar char="»"/>
        <a:defRPr sz="2206">
          <a:solidFill>
            <a:schemeClr val="tx1"/>
          </a:solidFill>
          <a:latin typeface="+mn-lt"/>
        </a:defRPr>
      </a:lvl8pPr>
      <a:lvl9pPr marL="4285701" indent="-252100" algn="l" rtl="0" fontAlgn="base">
        <a:spcBef>
          <a:spcPct val="20000"/>
        </a:spcBef>
        <a:spcAft>
          <a:spcPct val="0"/>
        </a:spcAft>
        <a:buChar char="»"/>
        <a:defRPr sz="2206">
          <a:solidFill>
            <a:schemeClr val="tx1"/>
          </a:solidFill>
          <a:latin typeface="+mn-lt"/>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14574"/>
          <a:stretch/>
        </p:blipFill>
        <p:spPr bwMode="auto">
          <a:xfrm>
            <a:off x="129927" y="6475317"/>
            <a:ext cx="1935954" cy="99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54131" y="94586"/>
            <a:ext cx="9980378" cy="1260475"/>
          </a:xfrm>
          <a:prstGeom prst="rect">
            <a:avLst/>
          </a:prstGeom>
        </p:spPr>
        <p:txBody>
          <a:bodyPr vert="horz" lIns="143378" tIns="71689" rIns="143378" bIns="7168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54131" y="1399160"/>
            <a:ext cx="9980378" cy="5356637"/>
          </a:xfrm>
          <a:prstGeom prst="rect">
            <a:avLst/>
          </a:prstGeom>
        </p:spPr>
        <p:txBody>
          <a:bodyPr vert="horz" lIns="143378" tIns="71689" rIns="143378" bIns="716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432" y="7122335"/>
            <a:ext cx="2494016" cy="402652"/>
          </a:xfrm>
          <a:prstGeom prst="rect">
            <a:avLst/>
          </a:prstGeom>
        </p:spPr>
        <p:txBody>
          <a:bodyPr vert="horz" lIns="143378" tIns="71689" rIns="143378" bIns="71689" rtlCol="0" anchor="ctr"/>
          <a:lstStyle>
            <a:lvl1pPr algn="l">
              <a:defRPr sz="1190">
                <a:solidFill>
                  <a:schemeClr val="tx1">
                    <a:tint val="75000"/>
                  </a:schemeClr>
                </a:solidFill>
              </a:defRPr>
            </a:lvl1pPr>
          </a:lstStyle>
          <a:p>
            <a:pPr defTabSz="897871"/>
            <a:fld id="{FE809F46-D7A9-4140-AA6F-571EBEBCE9F4}" type="datetime1">
              <a:rPr lang="en-GB" smtClean="0">
                <a:solidFill>
                  <a:prstClr val="black">
                    <a:tint val="75000"/>
                  </a:prstClr>
                </a:solidFill>
              </a:rPr>
              <a:pPr defTabSz="897871"/>
              <a:t>02/02/2021</a:t>
            </a:fld>
            <a:endParaRPr lang="en-GB">
              <a:solidFill>
                <a:prstClr val="black">
                  <a:tint val="75000"/>
                </a:prstClr>
              </a:solidFill>
            </a:endParaRPr>
          </a:p>
        </p:txBody>
      </p:sp>
      <p:sp>
        <p:nvSpPr>
          <p:cNvPr id="5" name="Footer Placeholder 4"/>
          <p:cNvSpPr>
            <a:spLocks noGrp="1"/>
          </p:cNvSpPr>
          <p:nvPr>
            <p:ph type="ftr" sz="quarter" idx="3"/>
          </p:nvPr>
        </p:nvSpPr>
        <p:spPr>
          <a:xfrm>
            <a:off x="3651952" y="7122335"/>
            <a:ext cx="3384735" cy="402652"/>
          </a:xfrm>
          <a:prstGeom prst="rect">
            <a:avLst/>
          </a:prstGeom>
        </p:spPr>
        <p:txBody>
          <a:bodyPr vert="horz" lIns="143378" tIns="71689" rIns="143378" bIns="71689" rtlCol="0" anchor="ctr"/>
          <a:lstStyle>
            <a:lvl1pPr algn="ctr">
              <a:defRPr sz="1190" b="1">
                <a:solidFill>
                  <a:schemeClr val="tx1"/>
                </a:solidFill>
              </a:defRPr>
            </a:lvl1pPr>
          </a:lstStyle>
          <a:p>
            <a:pPr defTabSz="897871"/>
            <a:r>
              <a:rPr lang="en-GB">
                <a:solidFill>
                  <a:prstClr val="black"/>
                </a:solidFill>
              </a:rPr>
              <a:t>OFFICAL</a:t>
            </a:r>
          </a:p>
        </p:txBody>
      </p:sp>
      <p:sp>
        <p:nvSpPr>
          <p:cNvPr id="6" name="Slide Number Placeholder 5"/>
          <p:cNvSpPr>
            <a:spLocks noGrp="1"/>
          </p:cNvSpPr>
          <p:nvPr>
            <p:ph type="sldNum" sz="quarter" idx="4"/>
          </p:nvPr>
        </p:nvSpPr>
        <p:spPr>
          <a:xfrm>
            <a:off x="7660190" y="7122335"/>
            <a:ext cx="2494016" cy="402652"/>
          </a:xfrm>
          <a:prstGeom prst="rect">
            <a:avLst/>
          </a:prstGeom>
        </p:spPr>
        <p:txBody>
          <a:bodyPr vert="horz" lIns="143378" tIns="71689" rIns="143378" bIns="71689" rtlCol="0" anchor="ctr"/>
          <a:lstStyle>
            <a:lvl1pPr algn="r">
              <a:defRPr sz="1190">
                <a:solidFill>
                  <a:schemeClr val="tx1">
                    <a:tint val="75000"/>
                  </a:schemeClr>
                </a:solidFill>
              </a:defRPr>
            </a:lvl1pPr>
          </a:lstStyle>
          <a:p>
            <a:pPr defTabSz="897871"/>
            <a:fld id="{FC910567-308D-45B8-A9BC-47E24F4B6008}" type="slidenum">
              <a:rPr lang="en-GB" smtClean="0">
                <a:solidFill>
                  <a:prstClr val="black">
                    <a:tint val="75000"/>
                  </a:prstClr>
                </a:solidFill>
              </a:rPr>
              <a:pPr defTabSz="897871"/>
              <a:t>‹#›</a:t>
            </a:fld>
            <a:endParaRPr lang="en-GB">
              <a:solidFill>
                <a:prstClr val="black">
                  <a:tint val="75000"/>
                </a:prstClr>
              </a:solidFill>
            </a:endParaRPr>
          </a:p>
        </p:txBody>
      </p:sp>
      <p:sp>
        <p:nvSpPr>
          <p:cNvPr id="9" name="MSIPCMContentMarking" descr="{&quot;HashCode&quot;:-1264847310,&quot;Placement&quot;:&quot;Footer&quot;,&quot;Top&quot;:519.343,&quot;Left&quot;:451.105438,&quot;SlideWidth&quot;:960,&quot;SlideHeight&quot;:540}">
            <a:extLst>
              <a:ext uri="{FF2B5EF4-FFF2-40B4-BE49-F238E27FC236}">
                <a16:creationId xmlns:a16="http://schemas.microsoft.com/office/drawing/2014/main" id="{5D210888-EF68-4210-8853-0E0C86089384}"/>
              </a:ext>
            </a:extLst>
          </p:cNvPr>
          <p:cNvSpPr txBox="1"/>
          <p:nvPr userDrawn="1"/>
        </p:nvSpPr>
        <p:spPr>
          <a:xfrm>
            <a:off x="5022607" y="7350710"/>
            <a:ext cx="643425" cy="134973"/>
          </a:xfrm>
          <a:prstGeom prst="rect">
            <a:avLst/>
          </a:prstGeom>
          <a:noFill/>
        </p:spPr>
        <p:txBody>
          <a:bodyPr vert="horz" wrap="square" lIns="0" tIns="0" rIns="0" bIns="0" rtlCol="0" anchor="ctr" anchorCtr="1">
            <a:spAutoFit/>
          </a:bodyPr>
          <a:lstStyle/>
          <a:p>
            <a:pPr algn="ctr">
              <a:spcBef>
                <a:spcPts val="0"/>
              </a:spcBef>
              <a:spcAft>
                <a:spcPts val="0"/>
              </a:spcAft>
            </a:pPr>
            <a:r>
              <a:rPr lang="en-GB" sz="877">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784081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97871" rtl="0" eaLnBrk="1" latinLnBrk="0" hangingPunct="1">
        <a:spcBef>
          <a:spcPct val="0"/>
        </a:spcBef>
        <a:buNone/>
        <a:defRPr sz="4133" b="1" kern="1200">
          <a:solidFill>
            <a:srgbClr val="D20D55"/>
          </a:solidFill>
          <a:latin typeface="+mj-lt"/>
          <a:ea typeface="+mj-ea"/>
          <a:cs typeface="+mj-cs"/>
        </a:defRPr>
      </a:lvl1pPr>
    </p:titleStyle>
    <p:bodyStyle>
      <a:lvl1pPr marL="228651" indent="-228651" algn="l" defTabSz="897871" rtl="0" eaLnBrk="1" latinLnBrk="0" hangingPunct="1">
        <a:spcBef>
          <a:spcPct val="20000"/>
        </a:spcBef>
        <a:buClr>
          <a:srgbClr val="D20D55"/>
        </a:buClr>
        <a:buFont typeface="Wingdings" pitchFamily="2" charset="2"/>
        <a:buChar char="§"/>
        <a:defRPr sz="3006" kern="1200">
          <a:solidFill>
            <a:schemeClr val="tx1"/>
          </a:solidFill>
          <a:latin typeface="+mn-lt"/>
          <a:ea typeface="+mn-ea"/>
          <a:cs typeface="+mn-cs"/>
        </a:defRPr>
      </a:lvl1pPr>
      <a:lvl2pPr marL="620341" indent="-171986" algn="l" defTabSz="897871" rtl="0" eaLnBrk="1" latinLnBrk="0" hangingPunct="1">
        <a:spcBef>
          <a:spcPct val="20000"/>
        </a:spcBef>
        <a:buClr>
          <a:srgbClr val="019093"/>
        </a:buClr>
        <a:buFont typeface="Arial" pitchFamily="34" charset="0"/>
        <a:buChar char="•"/>
        <a:defRPr sz="2505" kern="1200">
          <a:solidFill>
            <a:schemeClr val="tx1"/>
          </a:solidFill>
          <a:latin typeface="+mn-lt"/>
          <a:ea typeface="+mn-ea"/>
          <a:cs typeface="+mn-cs"/>
        </a:defRPr>
      </a:lvl2pPr>
      <a:lvl3pPr marL="1068696" indent="-170992" algn="l" defTabSz="897871" rtl="0" eaLnBrk="1" latinLnBrk="0" hangingPunct="1">
        <a:spcBef>
          <a:spcPct val="20000"/>
        </a:spcBef>
        <a:buClr>
          <a:srgbClr val="D20D55"/>
        </a:buClr>
        <a:buFont typeface="Wingdings" pitchFamily="2" charset="2"/>
        <a:buChar char="§"/>
        <a:defRPr sz="2254" kern="1200">
          <a:solidFill>
            <a:schemeClr val="tx1"/>
          </a:solidFill>
          <a:latin typeface="+mn-lt"/>
          <a:ea typeface="+mn-ea"/>
          <a:cs typeface="+mn-cs"/>
        </a:defRPr>
      </a:lvl3pPr>
      <a:lvl4pPr marL="1460385" indent="-113331" algn="l" defTabSz="897871" rtl="0" eaLnBrk="1" latinLnBrk="0" hangingPunct="1">
        <a:spcBef>
          <a:spcPct val="20000"/>
        </a:spcBef>
        <a:buClr>
          <a:srgbClr val="019093"/>
        </a:buClr>
        <a:buFont typeface="Arial" pitchFamily="34" charset="0"/>
        <a:buChar char="•"/>
        <a:defRPr sz="1753" kern="1200">
          <a:solidFill>
            <a:schemeClr val="tx1"/>
          </a:solidFill>
          <a:latin typeface="+mn-lt"/>
          <a:ea typeface="+mn-ea"/>
          <a:cs typeface="+mn-cs"/>
        </a:defRPr>
      </a:lvl4pPr>
      <a:lvl5pPr marL="1966400" indent="-169997" algn="l" defTabSz="897871" rtl="0" eaLnBrk="1" latinLnBrk="0" hangingPunct="1">
        <a:spcBef>
          <a:spcPct val="20000"/>
        </a:spcBef>
        <a:buClr>
          <a:srgbClr val="D20D55"/>
        </a:buClr>
        <a:buFont typeface="Arial" pitchFamily="34" charset="0"/>
        <a:buChar char="»"/>
        <a:defRPr sz="1753" kern="1200">
          <a:solidFill>
            <a:schemeClr val="tx1"/>
          </a:solidFill>
          <a:latin typeface="+mn-lt"/>
          <a:ea typeface="+mn-ea"/>
          <a:cs typeface="+mn-cs"/>
        </a:defRPr>
      </a:lvl5pPr>
      <a:lvl6pPr marL="2469145" indent="-224468" algn="l" defTabSz="897871"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18080" indent="-224468" algn="l" defTabSz="897871"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67016" indent="-224468" algn="l" defTabSz="897871"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15952" indent="-224468" algn="l" defTabSz="897871"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7871" rtl="0" eaLnBrk="1" latinLnBrk="0" hangingPunct="1">
        <a:defRPr sz="1753" kern="1200">
          <a:solidFill>
            <a:schemeClr val="tx1"/>
          </a:solidFill>
          <a:latin typeface="+mn-lt"/>
          <a:ea typeface="+mn-ea"/>
          <a:cs typeface="+mn-cs"/>
        </a:defRPr>
      </a:lvl1pPr>
      <a:lvl2pPr marL="448936" algn="l" defTabSz="897871" rtl="0" eaLnBrk="1" latinLnBrk="0" hangingPunct="1">
        <a:defRPr sz="1753" kern="1200">
          <a:solidFill>
            <a:schemeClr val="tx1"/>
          </a:solidFill>
          <a:latin typeface="+mn-lt"/>
          <a:ea typeface="+mn-ea"/>
          <a:cs typeface="+mn-cs"/>
        </a:defRPr>
      </a:lvl2pPr>
      <a:lvl3pPr marL="897871" algn="l" defTabSz="897871" rtl="0" eaLnBrk="1" latinLnBrk="0" hangingPunct="1">
        <a:defRPr sz="1753" kern="1200">
          <a:solidFill>
            <a:schemeClr val="tx1"/>
          </a:solidFill>
          <a:latin typeface="+mn-lt"/>
          <a:ea typeface="+mn-ea"/>
          <a:cs typeface="+mn-cs"/>
        </a:defRPr>
      </a:lvl3pPr>
      <a:lvl4pPr marL="1346807" algn="l" defTabSz="897871" rtl="0" eaLnBrk="1" latinLnBrk="0" hangingPunct="1">
        <a:defRPr sz="1753" kern="1200">
          <a:solidFill>
            <a:schemeClr val="tx1"/>
          </a:solidFill>
          <a:latin typeface="+mn-lt"/>
          <a:ea typeface="+mn-ea"/>
          <a:cs typeface="+mn-cs"/>
        </a:defRPr>
      </a:lvl4pPr>
      <a:lvl5pPr marL="1795742" algn="l" defTabSz="897871" rtl="0" eaLnBrk="1" latinLnBrk="0" hangingPunct="1">
        <a:defRPr sz="1753" kern="1200">
          <a:solidFill>
            <a:schemeClr val="tx1"/>
          </a:solidFill>
          <a:latin typeface="+mn-lt"/>
          <a:ea typeface="+mn-ea"/>
          <a:cs typeface="+mn-cs"/>
        </a:defRPr>
      </a:lvl5pPr>
      <a:lvl6pPr marL="2244677" algn="l" defTabSz="897871" rtl="0" eaLnBrk="1" latinLnBrk="0" hangingPunct="1">
        <a:defRPr sz="1753" kern="1200">
          <a:solidFill>
            <a:schemeClr val="tx1"/>
          </a:solidFill>
          <a:latin typeface="+mn-lt"/>
          <a:ea typeface="+mn-ea"/>
          <a:cs typeface="+mn-cs"/>
        </a:defRPr>
      </a:lvl6pPr>
      <a:lvl7pPr marL="2693613" algn="l" defTabSz="897871" rtl="0" eaLnBrk="1" latinLnBrk="0" hangingPunct="1">
        <a:defRPr sz="1753" kern="1200">
          <a:solidFill>
            <a:schemeClr val="tx1"/>
          </a:solidFill>
          <a:latin typeface="+mn-lt"/>
          <a:ea typeface="+mn-ea"/>
          <a:cs typeface="+mn-cs"/>
        </a:defRPr>
      </a:lvl7pPr>
      <a:lvl8pPr marL="3142549" algn="l" defTabSz="897871" rtl="0" eaLnBrk="1" latinLnBrk="0" hangingPunct="1">
        <a:defRPr sz="1753" kern="1200">
          <a:solidFill>
            <a:schemeClr val="tx1"/>
          </a:solidFill>
          <a:latin typeface="+mn-lt"/>
          <a:ea typeface="+mn-ea"/>
          <a:cs typeface="+mn-cs"/>
        </a:defRPr>
      </a:lvl8pPr>
      <a:lvl9pPr marL="3591484" algn="l" defTabSz="897871" rtl="0" eaLnBrk="1" latinLnBrk="0" hangingPunct="1">
        <a:defRPr sz="17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1443" y="525198"/>
            <a:ext cx="9619774" cy="103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Main heading on two line</a:t>
            </a:r>
            <a:br>
              <a:rPr lang="en-GB"/>
            </a:br>
            <a:r>
              <a:rPr lang="en-GB"/>
              <a:t>Click to edit Master title style</a:t>
            </a:r>
            <a:endParaRPr lang="en-US"/>
          </a:p>
        </p:txBody>
      </p:sp>
      <p:sp>
        <p:nvSpPr>
          <p:cNvPr id="1027" name="Rectangle 3"/>
          <p:cNvSpPr>
            <a:spLocks noGrp="1" noChangeArrowheads="1"/>
          </p:cNvSpPr>
          <p:nvPr>
            <p:ph type="body" idx="1"/>
          </p:nvPr>
        </p:nvSpPr>
        <p:spPr bwMode="auto">
          <a:xfrm>
            <a:off x="521443" y="1796179"/>
            <a:ext cx="9619774" cy="435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sldNum" sz="quarter" idx="4"/>
          </p:nvPr>
        </p:nvSpPr>
        <p:spPr bwMode="auto">
          <a:xfrm>
            <a:off x="9888847" y="6913356"/>
            <a:ext cx="269071" cy="121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789">
                <a:solidFill>
                  <a:schemeClr val="tx2"/>
                </a:solidFill>
              </a:defRPr>
            </a:lvl1pPr>
          </a:lstStyle>
          <a:p>
            <a:pPr fontAlgn="base">
              <a:spcBef>
                <a:spcPct val="0"/>
              </a:spcBef>
              <a:spcAft>
                <a:spcPct val="0"/>
              </a:spcAft>
              <a:defRPr/>
            </a:pPr>
            <a:fld id="{974E3DFF-08E5-4388-9B09-59F0BF92291A}" type="slidenum">
              <a:rPr lang="en-US">
                <a:solidFill>
                  <a:srgbClr val="008D8E"/>
                </a:solidFill>
              </a:rPr>
              <a:pPr fontAlgn="base">
                <a:spcBef>
                  <a:spcPct val="0"/>
                </a:spcBef>
                <a:spcAft>
                  <a:spcPct val="0"/>
                </a:spcAft>
                <a:defRPr/>
              </a:pPr>
              <a:t>‹#›</a:t>
            </a:fld>
            <a:endParaRPr lang="en-US">
              <a:solidFill>
                <a:srgbClr val="008D8E"/>
              </a:solidFill>
            </a:endParaRPr>
          </a:p>
        </p:txBody>
      </p:sp>
      <p:sp>
        <p:nvSpPr>
          <p:cNvPr id="2" name="Footer Placeholder 1"/>
          <p:cNvSpPr>
            <a:spLocks noGrp="1"/>
          </p:cNvSpPr>
          <p:nvPr>
            <p:ph type="ftr" sz="quarter" idx="3"/>
          </p:nvPr>
        </p:nvSpPr>
        <p:spPr>
          <a:xfrm>
            <a:off x="2145150" y="6913356"/>
            <a:ext cx="7660191" cy="159309"/>
          </a:xfrm>
          <a:prstGeom prst="rect">
            <a:avLst/>
          </a:prstGeom>
        </p:spPr>
        <p:txBody>
          <a:bodyPr vert="horz" lIns="0" tIns="0" rIns="0" bIns="0" rtlCol="0" anchor="ctr"/>
          <a:lstStyle>
            <a:lvl1pPr algn="r">
              <a:defRPr sz="789" dirty="0" smtClean="0">
                <a:solidFill>
                  <a:schemeClr val="tx1"/>
                </a:solidFill>
              </a:defRPr>
            </a:lvl1pPr>
          </a:lstStyle>
          <a:p>
            <a:pPr eaLnBrk="0" fontAlgn="base" hangingPunct="0">
              <a:spcBef>
                <a:spcPct val="0"/>
              </a:spcBef>
              <a:spcAft>
                <a:spcPct val="0"/>
              </a:spcAft>
              <a:defRPr/>
            </a:pPr>
            <a:r>
              <a:rPr lang="en-GB">
                <a:solidFill>
                  <a:srgbClr val="3B3A3D"/>
                </a:solidFill>
              </a:rPr>
              <a:t>|  Official  |  VAT and Excise under the Northern Ireland Protocol  |</a:t>
            </a:r>
            <a:endParaRPr lang="en-GB" b="1">
              <a:solidFill>
                <a:srgbClr val="3B3A3D"/>
              </a:solidFill>
            </a:endParaRPr>
          </a:p>
        </p:txBody>
      </p:sp>
      <p:sp>
        <p:nvSpPr>
          <p:cNvPr id="4" name="MSIPCMContentMarking" descr="{&quot;HashCode&quot;:-1264847310,&quot;Placement&quot;:&quot;Footer&quot;,&quot;Top&quot;:519.343,&quot;Left&quot;:451.105438,&quot;SlideWidth&quot;:960,&quot;SlideHeight&quot;:540}">
            <a:extLst>
              <a:ext uri="{FF2B5EF4-FFF2-40B4-BE49-F238E27FC236}">
                <a16:creationId xmlns:a16="http://schemas.microsoft.com/office/drawing/2014/main" id="{533BEC6C-66C0-4E85-883D-CA6F9227D2E4}"/>
              </a:ext>
            </a:extLst>
          </p:cNvPr>
          <p:cNvSpPr txBox="1"/>
          <p:nvPr userDrawn="1"/>
        </p:nvSpPr>
        <p:spPr>
          <a:xfrm>
            <a:off x="5022607" y="7350710"/>
            <a:ext cx="643425" cy="134973"/>
          </a:xfrm>
          <a:prstGeom prst="rect">
            <a:avLst/>
          </a:prstGeom>
          <a:noFill/>
        </p:spPr>
        <p:txBody>
          <a:bodyPr vert="horz" wrap="square" lIns="0" tIns="0" rIns="0" bIns="0" rtlCol="0" anchor="ctr" anchorCtr="1">
            <a:spAutoFit/>
          </a:bodyPr>
          <a:lstStyle/>
          <a:p>
            <a:pPr algn="ctr">
              <a:spcBef>
                <a:spcPts val="0"/>
              </a:spcBef>
              <a:spcAft>
                <a:spcPts val="0"/>
              </a:spcAft>
            </a:pPr>
            <a:r>
              <a:rPr lang="en-GB" sz="877">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2935731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ransition>
    <p:fade/>
  </p:transition>
  <p:hf hdr="0" dt="0"/>
  <p:txStyles>
    <p:titleStyle>
      <a:lvl1pPr algn="l" rtl="0" eaLnBrk="1" fontAlgn="base" hangingPunct="1">
        <a:lnSpc>
          <a:spcPts val="3507"/>
        </a:lnSpc>
        <a:spcBef>
          <a:spcPct val="0"/>
        </a:spcBef>
        <a:spcAft>
          <a:spcPts val="701"/>
        </a:spcAft>
        <a:defRPr sz="3156">
          <a:solidFill>
            <a:schemeClr val="tx2"/>
          </a:solidFill>
          <a:latin typeface="+mj-lt"/>
          <a:ea typeface="+mj-ea"/>
          <a:cs typeface="Geneva" charset="0"/>
        </a:defRPr>
      </a:lvl1pPr>
      <a:lvl2pPr algn="l" rtl="0" eaLnBrk="1" fontAlgn="base" hangingPunct="1">
        <a:lnSpc>
          <a:spcPts val="2805"/>
        </a:lnSpc>
        <a:spcBef>
          <a:spcPct val="0"/>
        </a:spcBef>
        <a:spcAft>
          <a:spcPct val="0"/>
        </a:spcAft>
        <a:defRPr sz="2279">
          <a:solidFill>
            <a:schemeClr val="tx2"/>
          </a:solidFill>
          <a:latin typeface="Arial" charset="0"/>
          <a:ea typeface="Geneva" charset="0"/>
          <a:cs typeface="Geneva" charset="0"/>
        </a:defRPr>
      </a:lvl2pPr>
      <a:lvl3pPr algn="l" rtl="0" eaLnBrk="1" fontAlgn="base" hangingPunct="1">
        <a:lnSpc>
          <a:spcPts val="2805"/>
        </a:lnSpc>
        <a:spcBef>
          <a:spcPct val="0"/>
        </a:spcBef>
        <a:spcAft>
          <a:spcPct val="0"/>
        </a:spcAft>
        <a:defRPr sz="2279">
          <a:solidFill>
            <a:schemeClr val="tx2"/>
          </a:solidFill>
          <a:latin typeface="Arial" charset="0"/>
          <a:ea typeface="Geneva" charset="0"/>
          <a:cs typeface="Geneva" charset="0"/>
        </a:defRPr>
      </a:lvl3pPr>
      <a:lvl4pPr algn="l" rtl="0" eaLnBrk="1" fontAlgn="base" hangingPunct="1">
        <a:lnSpc>
          <a:spcPts val="2805"/>
        </a:lnSpc>
        <a:spcBef>
          <a:spcPct val="0"/>
        </a:spcBef>
        <a:spcAft>
          <a:spcPct val="0"/>
        </a:spcAft>
        <a:defRPr sz="2279">
          <a:solidFill>
            <a:schemeClr val="tx2"/>
          </a:solidFill>
          <a:latin typeface="Arial" charset="0"/>
          <a:ea typeface="Geneva" charset="0"/>
          <a:cs typeface="Geneva" charset="0"/>
        </a:defRPr>
      </a:lvl4pPr>
      <a:lvl5pPr algn="l" rtl="0" eaLnBrk="1" fontAlgn="base" hangingPunct="1">
        <a:lnSpc>
          <a:spcPts val="2805"/>
        </a:lnSpc>
        <a:spcBef>
          <a:spcPct val="0"/>
        </a:spcBef>
        <a:spcAft>
          <a:spcPct val="0"/>
        </a:spcAft>
        <a:defRPr sz="2279">
          <a:solidFill>
            <a:schemeClr val="tx2"/>
          </a:solidFill>
          <a:latin typeface="Arial" charset="0"/>
          <a:ea typeface="Geneva" charset="0"/>
          <a:cs typeface="Geneva" charset="0"/>
        </a:defRPr>
      </a:lvl5pPr>
      <a:lvl6pPr marL="400827" algn="l" rtl="0" eaLnBrk="1" fontAlgn="base" hangingPunct="1">
        <a:lnSpc>
          <a:spcPts val="2367"/>
        </a:lnSpc>
        <a:spcBef>
          <a:spcPct val="0"/>
        </a:spcBef>
        <a:spcAft>
          <a:spcPct val="0"/>
        </a:spcAft>
        <a:defRPr sz="2279">
          <a:solidFill>
            <a:schemeClr val="tx2"/>
          </a:solidFill>
          <a:latin typeface="Arial" charset="0"/>
          <a:ea typeface="Geneva" charset="0"/>
          <a:cs typeface="Arial" charset="0"/>
        </a:defRPr>
      </a:lvl6pPr>
      <a:lvl7pPr marL="801654" algn="l" rtl="0" eaLnBrk="1" fontAlgn="base" hangingPunct="1">
        <a:lnSpc>
          <a:spcPts val="2367"/>
        </a:lnSpc>
        <a:spcBef>
          <a:spcPct val="0"/>
        </a:spcBef>
        <a:spcAft>
          <a:spcPct val="0"/>
        </a:spcAft>
        <a:defRPr sz="2279">
          <a:solidFill>
            <a:schemeClr val="tx2"/>
          </a:solidFill>
          <a:latin typeface="Arial" charset="0"/>
          <a:ea typeface="Geneva" charset="0"/>
          <a:cs typeface="Arial" charset="0"/>
        </a:defRPr>
      </a:lvl7pPr>
      <a:lvl8pPr marL="1202482" algn="l" rtl="0" eaLnBrk="1" fontAlgn="base" hangingPunct="1">
        <a:lnSpc>
          <a:spcPts val="2367"/>
        </a:lnSpc>
        <a:spcBef>
          <a:spcPct val="0"/>
        </a:spcBef>
        <a:spcAft>
          <a:spcPct val="0"/>
        </a:spcAft>
        <a:defRPr sz="2279">
          <a:solidFill>
            <a:schemeClr val="tx2"/>
          </a:solidFill>
          <a:latin typeface="Arial" charset="0"/>
          <a:ea typeface="Geneva" charset="0"/>
          <a:cs typeface="Arial" charset="0"/>
        </a:defRPr>
      </a:lvl8pPr>
      <a:lvl9pPr marL="1603309" algn="l" rtl="0" eaLnBrk="1" fontAlgn="base" hangingPunct="1">
        <a:lnSpc>
          <a:spcPts val="2367"/>
        </a:lnSpc>
        <a:spcBef>
          <a:spcPct val="0"/>
        </a:spcBef>
        <a:spcAft>
          <a:spcPct val="0"/>
        </a:spcAft>
        <a:defRPr sz="2279">
          <a:solidFill>
            <a:schemeClr val="tx2"/>
          </a:solidFill>
          <a:latin typeface="Arial" charset="0"/>
          <a:ea typeface="Geneva" charset="0"/>
          <a:cs typeface="Arial" charset="0"/>
        </a:defRPr>
      </a:lvl9pPr>
    </p:titleStyle>
    <p:bodyStyle>
      <a:lvl1pPr marL="236709" indent="-236709" algn="l" rtl="0" eaLnBrk="1" fontAlgn="base" hangingPunct="1">
        <a:lnSpc>
          <a:spcPts val="1929"/>
        </a:lnSpc>
        <a:spcBef>
          <a:spcPct val="0"/>
        </a:spcBef>
        <a:spcAft>
          <a:spcPts val="701"/>
        </a:spcAft>
        <a:buClr>
          <a:schemeClr val="tx2"/>
        </a:buClr>
        <a:buFont typeface="Arial" panose="020B0604020202020204" pitchFamily="34" charset="0"/>
        <a:buChar char="•"/>
        <a:defRPr sz="2104">
          <a:solidFill>
            <a:schemeClr val="tx1"/>
          </a:solidFill>
          <a:latin typeface="+mn-lt"/>
          <a:ea typeface="+mn-ea"/>
          <a:cs typeface="Geneva" charset="0"/>
        </a:defRPr>
      </a:lvl1pPr>
      <a:lvl2pPr marL="473418" indent="-236709" algn="l" rtl="0" eaLnBrk="1" fontAlgn="base" hangingPunct="1">
        <a:lnSpc>
          <a:spcPts val="1929"/>
        </a:lnSpc>
        <a:spcBef>
          <a:spcPct val="0"/>
        </a:spcBef>
        <a:spcAft>
          <a:spcPts val="701"/>
        </a:spcAft>
        <a:buClr>
          <a:schemeClr val="tx2"/>
        </a:buClr>
        <a:buChar char="•"/>
        <a:defRPr sz="1753">
          <a:solidFill>
            <a:schemeClr val="tx1"/>
          </a:solidFill>
          <a:latin typeface="+mn-lt"/>
          <a:ea typeface="Geneva" charset="0"/>
          <a:cs typeface="+mn-cs"/>
        </a:defRPr>
      </a:lvl2pPr>
      <a:lvl3pPr marL="710127" indent="-236709" algn="l" rtl="0" eaLnBrk="1" fontAlgn="base" hangingPunct="1">
        <a:lnSpc>
          <a:spcPts val="1929"/>
        </a:lnSpc>
        <a:spcBef>
          <a:spcPct val="0"/>
        </a:spcBef>
        <a:spcAft>
          <a:spcPts val="701"/>
        </a:spcAft>
        <a:buClr>
          <a:schemeClr val="tx2"/>
        </a:buClr>
        <a:buChar char="•"/>
        <a:defRPr sz="1578">
          <a:solidFill>
            <a:schemeClr val="tx1"/>
          </a:solidFill>
          <a:latin typeface="+mn-lt"/>
          <a:ea typeface="Arial" charset="0"/>
          <a:cs typeface="+mn-cs"/>
        </a:defRPr>
      </a:lvl3pPr>
      <a:lvl4pPr marL="946836" indent="-236709" algn="l" rtl="0" eaLnBrk="1" fontAlgn="base" hangingPunct="1">
        <a:lnSpc>
          <a:spcPts val="1929"/>
        </a:lnSpc>
        <a:spcBef>
          <a:spcPct val="0"/>
        </a:spcBef>
        <a:spcAft>
          <a:spcPts val="701"/>
        </a:spcAft>
        <a:buClr>
          <a:schemeClr val="tx2"/>
        </a:buClr>
        <a:buChar char="•"/>
        <a:defRPr sz="1403">
          <a:solidFill>
            <a:schemeClr val="tx1"/>
          </a:solidFill>
          <a:latin typeface="+mn-lt"/>
          <a:ea typeface="Arial" charset="0"/>
          <a:cs typeface="+mn-cs"/>
        </a:defRPr>
      </a:lvl4pPr>
      <a:lvl5pPr marL="1197353" indent="-250517" algn="l" rtl="0" eaLnBrk="1" fontAlgn="base" hangingPunct="1">
        <a:lnSpc>
          <a:spcPts val="1929"/>
        </a:lnSpc>
        <a:spcBef>
          <a:spcPct val="0"/>
        </a:spcBef>
        <a:spcAft>
          <a:spcPts val="701"/>
        </a:spcAft>
        <a:buClr>
          <a:schemeClr val="tx2"/>
        </a:buClr>
        <a:buFont typeface="Arial" panose="020B0604020202020204" pitchFamily="34" charset="0"/>
        <a:buChar char="•"/>
        <a:defRPr sz="1227">
          <a:solidFill>
            <a:schemeClr val="tx1"/>
          </a:solidFill>
          <a:latin typeface="+mn-lt"/>
          <a:ea typeface="Arial" charset="0"/>
          <a:cs typeface="+mn-cs"/>
        </a:defRPr>
      </a:lvl5pPr>
      <a:lvl6pPr marL="1658979" indent="-334023" algn="l" rtl="0" eaLnBrk="1" fontAlgn="base" hangingPunct="1">
        <a:spcBef>
          <a:spcPct val="0"/>
        </a:spcBef>
        <a:spcAft>
          <a:spcPct val="40000"/>
        </a:spcAft>
        <a:buFont typeface="Arial" charset="0"/>
        <a:buChar char="–"/>
        <a:defRPr sz="1227">
          <a:solidFill>
            <a:schemeClr val="tx1"/>
          </a:solidFill>
          <a:latin typeface="+mn-lt"/>
          <a:ea typeface="Arial" charset="0"/>
          <a:cs typeface="+mn-cs"/>
        </a:defRPr>
      </a:lvl6pPr>
      <a:lvl7pPr marL="2059807" indent="-334023" algn="l" rtl="0" eaLnBrk="1" fontAlgn="base" hangingPunct="1">
        <a:spcBef>
          <a:spcPct val="0"/>
        </a:spcBef>
        <a:spcAft>
          <a:spcPct val="40000"/>
        </a:spcAft>
        <a:buFont typeface="Arial" charset="0"/>
        <a:buChar char="–"/>
        <a:defRPr sz="1227">
          <a:solidFill>
            <a:schemeClr val="tx1"/>
          </a:solidFill>
          <a:latin typeface="+mn-lt"/>
          <a:ea typeface="Arial" charset="0"/>
          <a:cs typeface="+mn-cs"/>
        </a:defRPr>
      </a:lvl7pPr>
      <a:lvl8pPr marL="2460634" indent="-334023" algn="l" rtl="0" eaLnBrk="1" fontAlgn="base" hangingPunct="1">
        <a:spcBef>
          <a:spcPct val="0"/>
        </a:spcBef>
        <a:spcAft>
          <a:spcPct val="40000"/>
        </a:spcAft>
        <a:buFont typeface="Arial" charset="0"/>
        <a:buChar char="–"/>
        <a:defRPr sz="1227">
          <a:solidFill>
            <a:schemeClr val="tx1"/>
          </a:solidFill>
          <a:latin typeface="+mn-lt"/>
          <a:ea typeface="Arial" charset="0"/>
          <a:cs typeface="+mn-cs"/>
        </a:defRPr>
      </a:lvl8pPr>
      <a:lvl9pPr marL="2861461" indent="-334023" algn="l" rtl="0" eaLnBrk="1" fontAlgn="base" hangingPunct="1">
        <a:spcBef>
          <a:spcPct val="0"/>
        </a:spcBef>
        <a:spcAft>
          <a:spcPct val="40000"/>
        </a:spcAft>
        <a:buFont typeface="Arial" charset="0"/>
        <a:buChar char="–"/>
        <a:defRPr sz="1227">
          <a:solidFill>
            <a:schemeClr val="tx1"/>
          </a:solidFill>
          <a:latin typeface="+mn-lt"/>
          <a:ea typeface="Arial" charset="0"/>
          <a:cs typeface="+mn-cs"/>
        </a:defRPr>
      </a:lvl9pPr>
    </p:bodyStyle>
    <p:otherStyle>
      <a:defPPr>
        <a:defRPr lang="en-US"/>
      </a:defPPr>
      <a:lvl1pPr marL="0" algn="l" defTabSz="400827" rtl="0" eaLnBrk="1" latinLnBrk="0" hangingPunct="1">
        <a:defRPr sz="1578" kern="1200">
          <a:solidFill>
            <a:schemeClr val="tx1"/>
          </a:solidFill>
          <a:latin typeface="+mn-lt"/>
          <a:ea typeface="+mn-ea"/>
          <a:cs typeface="+mn-cs"/>
        </a:defRPr>
      </a:lvl1pPr>
      <a:lvl2pPr marL="400827" algn="l" defTabSz="400827" rtl="0" eaLnBrk="1" latinLnBrk="0" hangingPunct="1">
        <a:defRPr sz="1578" kern="1200">
          <a:solidFill>
            <a:schemeClr val="tx1"/>
          </a:solidFill>
          <a:latin typeface="+mn-lt"/>
          <a:ea typeface="+mn-ea"/>
          <a:cs typeface="+mn-cs"/>
        </a:defRPr>
      </a:lvl2pPr>
      <a:lvl3pPr marL="801654" algn="l" defTabSz="400827" rtl="0" eaLnBrk="1" latinLnBrk="0" hangingPunct="1">
        <a:defRPr sz="1578" kern="1200">
          <a:solidFill>
            <a:schemeClr val="tx1"/>
          </a:solidFill>
          <a:latin typeface="+mn-lt"/>
          <a:ea typeface="+mn-ea"/>
          <a:cs typeface="+mn-cs"/>
        </a:defRPr>
      </a:lvl3pPr>
      <a:lvl4pPr marL="1202482" algn="l" defTabSz="400827" rtl="0" eaLnBrk="1" latinLnBrk="0" hangingPunct="1">
        <a:defRPr sz="1578" kern="1200">
          <a:solidFill>
            <a:schemeClr val="tx1"/>
          </a:solidFill>
          <a:latin typeface="+mn-lt"/>
          <a:ea typeface="+mn-ea"/>
          <a:cs typeface="+mn-cs"/>
        </a:defRPr>
      </a:lvl4pPr>
      <a:lvl5pPr marL="1603309" algn="l" defTabSz="400827" rtl="0" eaLnBrk="1" latinLnBrk="0" hangingPunct="1">
        <a:defRPr sz="1578" kern="1200">
          <a:solidFill>
            <a:schemeClr val="tx1"/>
          </a:solidFill>
          <a:latin typeface="+mn-lt"/>
          <a:ea typeface="+mn-ea"/>
          <a:cs typeface="+mn-cs"/>
        </a:defRPr>
      </a:lvl5pPr>
      <a:lvl6pPr marL="2004136" algn="l" defTabSz="400827" rtl="0" eaLnBrk="1" latinLnBrk="0" hangingPunct="1">
        <a:defRPr sz="1578" kern="1200">
          <a:solidFill>
            <a:schemeClr val="tx1"/>
          </a:solidFill>
          <a:latin typeface="+mn-lt"/>
          <a:ea typeface="+mn-ea"/>
          <a:cs typeface="+mn-cs"/>
        </a:defRPr>
      </a:lvl6pPr>
      <a:lvl7pPr marL="2404963" algn="l" defTabSz="400827" rtl="0" eaLnBrk="1" latinLnBrk="0" hangingPunct="1">
        <a:defRPr sz="1578" kern="1200">
          <a:solidFill>
            <a:schemeClr val="tx1"/>
          </a:solidFill>
          <a:latin typeface="+mn-lt"/>
          <a:ea typeface="+mn-ea"/>
          <a:cs typeface="+mn-cs"/>
        </a:defRPr>
      </a:lvl7pPr>
      <a:lvl8pPr marL="2805791" algn="l" defTabSz="400827" rtl="0" eaLnBrk="1" latinLnBrk="0" hangingPunct="1">
        <a:defRPr sz="1578" kern="1200">
          <a:solidFill>
            <a:schemeClr val="tx1"/>
          </a:solidFill>
          <a:latin typeface="+mn-lt"/>
          <a:ea typeface="+mn-ea"/>
          <a:cs typeface="+mn-cs"/>
        </a:defRPr>
      </a:lvl8pPr>
      <a:lvl9pPr marL="3206618" algn="l" defTabSz="400827" rtl="0" eaLnBrk="1" latinLnBrk="0" hangingPunct="1">
        <a:defRPr sz="1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www.gov.uk/guidance/complete-your-vat-return-to-account-for-import-vat" TargetMode="External"/><Relationship Id="rId2" Type="http://schemas.openxmlformats.org/officeDocument/2006/relationships/hyperlink" Target="http://www.gov.uk/guidance/check-when-you-can-account-for-import-vat-on-your-vat-return" TargetMode="External"/><Relationship Id="rId1" Type="http://schemas.openxmlformats.org/officeDocument/2006/relationships/slideLayout" Target="../slideLayouts/slideLayout29.xml"/><Relationship Id="rId6" Type="http://schemas.openxmlformats.org/officeDocument/2006/relationships/hyperlink" Target="http://www.gov.uk/guidance/vat-and-overseas-goods-sold-directly-to-customers-in-the-uk" TargetMode="External"/><Relationship Id="rId5" Type="http://schemas.openxmlformats.org/officeDocument/2006/relationships/hyperlink" Target="http://www.gov.uk/guidance/vat-and-overseas-goods-sold-to-customers-in-the-uk-using-online-marketplaces" TargetMode="External"/><Relationship Id="rId4" Type="http://schemas.openxmlformats.org/officeDocument/2006/relationships/hyperlink" Target="http://www.gov.uk/guidance/get-your-postponed-import-vat-state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v.uk/guidance/how-to-fill-in-and-submit-your-vat-return-vat-notice-70012" TargetMode="External"/><Relationship Id="rId2" Type="http://schemas.openxmlformats.org/officeDocument/2006/relationships/hyperlink" Target="http://www.gov.uk/guidance/vat-imports-acquisitions-and-purchases-from-abroad" TargetMode="Externa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accounting-for-vat-on-goods-moving-between-great-britain-and-northern-ireland-from-1-january-2021/accounting-for-vat-when-importing-or-moving-goods-into-northern-ireland-from-outside-the-eu" TargetMode="External"/><Relationship Id="rId7" Type="http://schemas.openxmlformats.org/officeDocument/2006/relationships/hyperlink" Target="https://www.gov.uk/guidance/vat-on-movements-of-goods-between-northern-ireland-and-the-eu" TargetMode="External"/><Relationship Id="rId2" Type="http://schemas.openxmlformats.org/officeDocument/2006/relationships/hyperlink" Target="https://www.gov.uk/government/publications/accounting-for-vat-on-goods-moving-between-great-britain-and-northern-ireland-from-1-january-2021/accounting-for-vat-on-goods-moving-between-great-britain-and-northern-ireland-from-1-january-2021" TargetMode="External"/><Relationship Id="rId1" Type="http://schemas.openxmlformats.org/officeDocument/2006/relationships/slideLayout" Target="../slideLayouts/slideLayout41.xml"/><Relationship Id="rId6" Type="http://schemas.openxmlformats.org/officeDocument/2006/relationships/hyperlink" Target="https://www.gov.uk/guidance/overseas-businesses-selling-goods-to-northern-ireland" TargetMode="External"/><Relationship Id="rId5" Type="http://schemas.openxmlformats.org/officeDocument/2006/relationships/hyperlink" Target="https://www.gov.uk/guidance/vat-and-overseas-goods-sold-to-customers-in-the-uk-using-online-marketplaces" TargetMode="External"/><Relationship Id="rId4" Type="http://schemas.openxmlformats.org/officeDocument/2006/relationships/hyperlink" Target="https://www.gov.uk/guidance/vat-and-overseas-goods-sold-directly-to-customers-in-the-u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Notice%20700/12%20(How%20to%20fill%20in%20and%20submit%20your%20VAT%20Return)" TargetMode="External"/><Relationship Id="rId2" Type="http://schemas.openxmlformats.org/officeDocument/2006/relationships/hyperlink" Target="Notice%20700/2%20(VAT%20Group%20and%20divisional%20registration)" TargetMode="External"/><Relationship Id="rId1" Type="http://schemas.openxmlformats.org/officeDocument/2006/relationships/slideLayout" Target="../slideLayouts/slideLayout41.xml"/><Relationship Id="rId6" Type="http://schemas.openxmlformats.org/officeDocument/2006/relationships/hyperlink" Target="Notice%20718/1%20(Margin%20Scheme%20on%20second-hand%20cars%20and%20other%20vehicles)" TargetMode="External"/><Relationship Id="rId5" Type="http://schemas.openxmlformats.org/officeDocument/2006/relationships/hyperlink" Target="Notice%20704%20(Retail%20Export%20Scheme%20-%20Northern%20Ireland)" TargetMode="External"/><Relationship Id="rId4" Type="http://schemas.openxmlformats.org/officeDocument/2006/relationships/hyperlink" Target="Notice%20702/7%20(Onward%20Supply%20Relie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hyperlink" Target="https://creativecommons.org/licenses/by/3.0/" TargetMode="External"/><Relationship Id="rId4" Type="http://schemas.openxmlformats.org/officeDocument/2006/relationships/hyperlink" Target="https://blog.scielo.org/en/2016/06/22/ebooks-global-market-and-trends-part-i-print-and-digital-publication-in-the-global-contex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transitio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gov.uk/guidance/getting-eu-funding" TargetMode="External"/><Relationship Id="rId5" Type="http://schemas.openxmlformats.org/officeDocument/2006/relationships/hyperlink" Target="https://www.gov.uk/settled-status-eu-citizens-families" TargetMode="External"/><Relationship Id="rId4" Type="http://schemas.openxmlformats.org/officeDocument/2006/relationships/hyperlink" Target="https://ico.org.uk/for-organisations/dp-at-the-end-of-the-transition-period/" TargetMode="Externa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desiree.benson@dcms.gov.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eori"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s://www.gov.uk/guidance/what-you-need-to-move-goods-between-or-through-common-transit-countries-including-the-e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government/publications/letters-to-businesses-about-new-trade-arrangements-with-the-eu-from-1-january-2021" TargetMode="External"/><Relationship Id="rId3" Type="http://schemas.openxmlformats.org/officeDocument/2006/relationships/hyperlink" Target="https://www.gov.uk/government/publications/how-to-import-and-export-goods-between-great-britain-and-the-eu-from-1-january-2021" TargetMode="External"/><Relationship Id="rId7" Type="http://schemas.openxmlformats.org/officeDocument/2006/relationships/hyperlink" Target="https://www.gov.uk/guidance/appoint-someone-to-deal-with-customs-on-your-behalf"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s://www.gov.uk/government/collections/pay-less-or-no-duty-on-goods-you-store-repair-process-or-temporarily-use" TargetMode="External"/><Relationship Id="rId5" Type="http://schemas.openxmlformats.org/officeDocument/2006/relationships/hyperlink" Target="https://www.gov.uk/government/organisations/hm-revenue-customs/contact/customs-international-trade-and-excise-enquiries" TargetMode="External"/><Relationship Id="rId4" Type="http://schemas.openxmlformats.org/officeDocument/2006/relationships/hyperlink" Target="https://www.gov.uk/guidance/help-and-support-for-uk-transi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834620" y="2600365"/>
            <a:ext cx="9162568" cy="1113638"/>
          </a:xfrm>
        </p:spPr>
        <p:txBody>
          <a:bodyPr/>
          <a:lstStyle/>
          <a:p>
            <a:r>
              <a:rPr lang="en-GB" altLang="en-US" sz="4411" b="1" dirty="0">
                <a:latin typeface="Lato" pitchFamily="34" charset="0"/>
              </a:rPr>
              <a:t>Brexit: implications for charities</a:t>
            </a:r>
          </a:p>
        </p:txBody>
      </p:sp>
      <p:sp>
        <p:nvSpPr>
          <p:cNvPr id="15363" name="Text Placeholder 2"/>
          <p:cNvSpPr>
            <a:spLocks noGrp="1"/>
          </p:cNvSpPr>
          <p:nvPr>
            <p:ph type="body" sz="quarter" idx="13"/>
          </p:nvPr>
        </p:nvSpPr>
        <p:spPr>
          <a:xfrm>
            <a:off x="822475" y="4267365"/>
            <a:ext cx="8627580" cy="476179"/>
          </a:xfrm>
        </p:spPr>
        <p:txBody>
          <a:bodyPr/>
          <a:lstStyle/>
          <a:p>
            <a:r>
              <a:rPr lang="en-GB" altLang="en-US" sz="2647" i="1" dirty="0">
                <a:latin typeface="Lato Light" pitchFamily="34" charset="0"/>
              </a:rPr>
              <a:t>Charity Tax Group Expert Insight Training Sessions</a:t>
            </a:r>
          </a:p>
          <a:p>
            <a:endParaRPr lang="en-GB" altLang="en-US" sz="2647" dirty="0">
              <a:latin typeface="Lato Light" pitchFamily="34" charset="0"/>
            </a:endParaRPr>
          </a:p>
        </p:txBody>
      </p:sp>
      <p:sp>
        <p:nvSpPr>
          <p:cNvPr id="15364" name="Footer Placeholder 3"/>
          <p:cNvSpPr>
            <a:spLocks noGrp="1"/>
          </p:cNvSpPr>
          <p:nvPr>
            <p:ph type="ftr" sz="quarter" idx="15"/>
          </p:nvPr>
        </p:nvSpPr>
        <p:spPr>
          <a:xfrm>
            <a:off x="834619" y="6887095"/>
            <a:ext cx="3874429" cy="52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19325" indent="-315125">
              <a:defRPr>
                <a:solidFill>
                  <a:schemeClr val="tx1"/>
                </a:solidFill>
                <a:latin typeface="Calibri" panose="020F0502020204030204" pitchFamily="34" charset="0"/>
                <a:cs typeface="Arial" panose="020B0604020202020204" pitchFamily="34" charset="0"/>
              </a:defRPr>
            </a:lvl2pPr>
            <a:lvl3pPr marL="1260500" indent="-252100">
              <a:defRPr>
                <a:solidFill>
                  <a:schemeClr val="tx1"/>
                </a:solidFill>
                <a:latin typeface="Calibri" panose="020F0502020204030204" pitchFamily="34" charset="0"/>
                <a:cs typeface="Arial" panose="020B0604020202020204" pitchFamily="34" charset="0"/>
              </a:defRPr>
            </a:lvl3pPr>
            <a:lvl4pPr marL="1764701" indent="-252100">
              <a:defRPr>
                <a:solidFill>
                  <a:schemeClr val="tx1"/>
                </a:solidFill>
                <a:latin typeface="Calibri" panose="020F0502020204030204" pitchFamily="34" charset="0"/>
                <a:cs typeface="Arial" panose="020B0604020202020204" pitchFamily="34" charset="0"/>
              </a:defRPr>
            </a:lvl4pPr>
            <a:lvl5pPr marL="2268901" indent="-252100">
              <a:defRPr>
                <a:solidFill>
                  <a:schemeClr val="tx1"/>
                </a:solidFill>
                <a:latin typeface="Calibri" panose="020F0502020204030204" pitchFamily="34" charset="0"/>
                <a:cs typeface="Arial" panose="020B0604020202020204" pitchFamily="34" charset="0"/>
              </a:defRPr>
            </a:lvl5pPr>
            <a:lvl6pPr marL="27731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73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15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57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008400">
              <a:defRPr/>
            </a:pPr>
            <a:r>
              <a:rPr lang="en-US" altLang="en-US" sz="1985" dirty="0">
                <a:solidFill>
                  <a:srgbClr val="00B3E4"/>
                </a:solidFill>
                <a:latin typeface="Lato Light" pitchFamily="34" charset="0"/>
              </a:rPr>
              <a:t>The voice of charities on Tax</a:t>
            </a:r>
          </a:p>
          <a:p>
            <a:pPr defTabSz="1008400">
              <a:defRPr/>
            </a:pPr>
            <a:endParaRPr lang="en-GB" altLang="en-US" sz="1985" dirty="0">
              <a:solidFill>
                <a:srgbClr val="00B3E4"/>
              </a:solidFill>
              <a:latin typeface="Lato Light" pitchFamily="34" charset="0"/>
            </a:endParaRPr>
          </a:p>
        </p:txBody>
      </p:sp>
      <p:sp>
        <p:nvSpPr>
          <p:cNvPr id="7" name="TextBox 6">
            <a:extLst>
              <a:ext uri="{FF2B5EF4-FFF2-40B4-BE49-F238E27FC236}">
                <a16:creationId xmlns:a16="http://schemas.microsoft.com/office/drawing/2014/main" id="{BE2BE1B8-521A-423D-A0DC-5EAE07C932C5}"/>
              </a:ext>
            </a:extLst>
          </p:cNvPr>
          <p:cNvSpPr txBox="1"/>
          <p:nvPr/>
        </p:nvSpPr>
        <p:spPr>
          <a:xfrm>
            <a:off x="834619" y="5107211"/>
            <a:ext cx="8830179" cy="431785"/>
          </a:xfrm>
          <a:prstGeom prst="rect">
            <a:avLst/>
          </a:prstGeom>
          <a:noFill/>
        </p:spPr>
        <p:txBody>
          <a:bodyPr wrap="square">
            <a:spAutoFit/>
          </a:bodyPr>
          <a:lstStyle/>
          <a:p>
            <a:pPr defTabSz="1008400"/>
            <a:r>
              <a:rPr lang="en-GB" altLang="en-US" sz="2206" dirty="0">
                <a:solidFill>
                  <a:srgbClr val="2C2E2E"/>
                </a:solidFill>
                <a:latin typeface="Lato Light" pitchFamily="34" charset="0"/>
                <a:cs typeface="Arial" panose="020B0604020202020204" pitchFamily="34" charset="0"/>
              </a:rPr>
              <a:t>27 January 2020       				#charitytaxbrexit</a:t>
            </a:r>
          </a:p>
        </p:txBody>
      </p:sp>
    </p:spTree>
    <p:extLst>
      <p:ext uri="{BB962C8B-B14F-4D97-AF65-F5344CB8AC3E}">
        <p14:creationId xmlns:p14="http://schemas.microsoft.com/office/powerpoint/2010/main" val="159014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834620" y="2600365"/>
            <a:ext cx="9162568" cy="1113638"/>
          </a:xfrm>
        </p:spPr>
        <p:txBody>
          <a:bodyPr/>
          <a:lstStyle/>
          <a:p>
            <a:r>
              <a:rPr lang="en-GB" sz="4000" b="1" dirty="0"/>
              <a:t>VAT changes from </a:t>
            </a:r>
            <a:r>
              <a:rPr lang="en-GB" sz="3600" b="1" dirty="0">
                <a:cs typeface="Calibri Light"/>
              </a:rPr>
              <a:t>1 Jan 2021</a:t>
            </a:r>
            <a:endParaRPr lang="en-GB" altLang="en-US" sz="4411" b="1" dirty="0">
              <a:latin typeface="Lato" pitchFamily="34" charset="0"/>
            </a:endParaRPr>
          </a:p>
        </p:txBody>
      </p:sp>
      <p:sp>
        <p:nvSpPr>
          <p:cNvPr id="15363" name="Text Placeholder 2"/>
          <p:cNvSpPr>
            <a:spLocks noGrp="1"/>
          </p:cNvSpPr>
          <p:nvPr>
            <p:ph type="body" sz="quarter" idx="13"/>
          </p:nvPr>
        </p:nvSpPr>
        <p:spPr>
          <a:xfrm>
            <a:off x="822475" y="4267365"/>
            <a:ext cx="8627580" cy="476179"/>
          </a:xfrm>
        </p:spPr>
        <p:txBody>
          <a:bodyPr/>
          <a:lstStyle/>
          <a:p>
            <a:r>
              <a:rPr lang="en-GB" altLang="en-US" sz="2647" i="1" dirty="0" err="1">
                <a:latin typeface="Lato Light" pitchFamily="34" charset="0"/>
              </a:rPr>
              <a:t>Mojgan</a:t>
            </a:r>
            <a:r>
              <a:rPr lang="en-GB" altLang="en-US" sz="2647" i="1" dirty="0">
                <a:latin typeface="Lato Light" pitchFamily="34" charset="0"/>
              </a:rPr>
              <a:t> Ahmad and David Pruden, HMRC</a:t>
            </a:r>
          </a:p>
          <a:p>
            <a:endParaRPr lang="en-GB" altLang="en-US" sz="2647" dirty="0">
              <a:latin typeface="Lato Light" pitchFamily="34" charset="0"/>
            </a:endParaRPr>
          </a:p>
        </p:txBody>
      </p:sp>
      <p:sp>
        <p:nvSpPr>
          <p:cNvPr id="15364" name="Footer Placeholder 3"/>
          <p:cNvSpPr>
            <a:spLocks noGrp="1"/>
          </p:cNvSpPr>
          <p:nvPr>
            <p:ph type="ftr" sz="quarter" idx="15"/>
          </p:nvPr>
        </p:nvSpPr>
        <p:spPr>
          <a:xfrm>
            <a:off x="834619" y="6887095"/>
            <a:ext cx="3874429" cy="52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19325" indent="-315125">
              <a:defRPr>
                <a:solidFill>
                  <a:schemeClr val="tx1"/>
                </a:solidFill>
                <a:latin typeface="Calibri" panose="020F0502020204030204" pitchFamily="34" charset="0"/>
                <a:cs typeface="Arial" panose="020B0604020202020204" pitchFamily="34" charset="0"/>
              </a:defRPr>
            </a:lvl2pPr>
            <a:lvl3pPr marL="1260500" indent="-252100">
              <a:defRPr>
                <a:solidFill>
                  <a:schemeClr val="tx1"/>
                </a:solidFill>
                <a:latin typeface="Calibri" panose="020F0502020204030204" pitchFamily="34" charset="0"/>
                <a:cs typeface="Arial" panose="020B0604020202020204" pitchFamily="34" charset="0"/>
              </a:defRPr>
            </a:lvl3pPr>
            <a:lvl4pPr marL="1764701" indent="-252100">
              <a:defRPr>
                <a:solidFill>
                  <a:schemeClr val="tx1"/>
                </a:solidFill>
                <a:latin typeface="Calibri" panose="020F0502020204030204" pitchFamily="34" charset="0"/>
                <a:cs typeface="Arial" panose="020B0604020202020204" pitchFamily="34" charset="0"/>
              </a:defRPr>
            </a:lvl4pPr>
            <a:lvl5pPr marL="2268901" indent="-252100">
              <a:defRPr>
                <a:solidFill>
                  <a:schemeClr val="tx1"/>
                </a:solidFill>
                <a:latin typeface="Calibri" panose="020F0502020204030204" pitchFamily="34" charset="0"/>
                <a:cs typeface="Arial" panose="020B0604020202020204" pitchFamily="34" charset="0"/>
              </a:defRPr>
            </a:lvl5pPr>
            <a:lvl6pPr marL="27731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73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15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57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1008400" rtl="0" eaLnBrk="1" fontAlgn="base" latinLnBrk="0" hangingPunct="1">
              <a:lnSpc>
                <a:spcPct val="100000"/>
              </a:lnSpc>
              <a:spcBef>
                <a:spcPct val="0"/>
              </a:spcBef>
              <a:spcAft>
                <a:spcPct val="0"/>
              </a:spcAft>
              <a:buClrTx/>
              <a:buSzTx/>
              <a:buFontTx/>
              <a:buNone/>
              <a:tabLst/>
              <a:defRPr/>
            </a:pPr>
            <a:r>
              <a:rPr kumimoji="0" lang="en-US"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rPr>
              <a:t>The voice of charities on Tax</a:t>
            </a:r>
          </a:p>
          <a:p>
            <a:pPr marL="0" marR="0" lvl="0" indent="0" algn="l" defTabSz="1008400" rtl="0" eaLnBrk="1" fontAlgn="base" latinLnBrk="0" hangingPunct="1">
              <a:lnSpc>
                <a:spcPct val="100000"/>
              </a:lnSpc>
              <a:spcBef>
                <a:spcPct val="0"/>
              </a:spcBef>
              <a:spcAft>
                <a:spcPct val="0"/>
              </a:spcAft>
              <a:buClrTx/>
              <a:buSzTx/>
              <a:buFontTx/>
              <a:buNone/>
              <a:tabLst/>
              <a:defRPr/>
            </a:pPr>
            <a:endParaRPr kumimoji="0" lang="en-GB"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E2BE1B8-521A-423D-A0DC-5EAE07C932C5}"/>
              </a:ext>
            </a:extLst>
          </p:cNvPr>
          <p:cNvSpPr txBox="1"/>
          <p:nvPr/>
        </p:nvSpPr>
        <p:spPr>
          <a:xfrm>
            <a:off x="834619" y="5107211"/>
            <a:ext cx="8830179" cy="431785"/>
          </a:xfrm>
          <a:prstGeom prst="rect">
            <a:avLst/>
          </a:prstGeom>
          <a:noFill/>
        </p:spPr>
        <p:txBody>
          <a:bodyPr wrap="square">
            <a:spAutoFit/>
          </a:bodyPr>
          <a:lstStyle/>
          <a:p>
            <a:pPr marL="0" marR="0" lvl="0" indent="0" algn="l" defTabSz="1008400" rtl="0" eaLnBrk="0" fontAlgn="base" latinLnBrk="0" hangingPunct="0">
              <a:lnSpc>
                <a:spcPct val="100000"/>
              </a:lnSpc>
              <a:spcBef>
                <a:spcPct val="0"/>
              </a:spcBef>
              <a:spcAft>
                <a:spcPct val="0"/>
              </a:spcAft>
              <a:buClrTx/>
              <a:buSzTx/>
              <a:buFontTx/>
              <a:buNone/>
              <a:tabLst/>
              <a:defRPr/>
            </a:pPr>
            <a:r>
              <a:rPr kumimoji="0" lang="en-GB" altLang="en-US" sz="2206" b="0" i="0" u="none" strike="noStrike" kern="1200" cap="none" spc="0" normalizeH="0" baseline="0" noProof="0" dirty="0">
                <a:ln>
                  <a:noFill/>
                </a:ln>
                <a:solidFill>
                  <a:srgbClr val="2C2E2E"/>
                </a:solidFill>
                <a:effectLst/>
                <a:uLnTx/>
                <a:uFillTx/>
                <a:latin typeface="Lato Light" pitchFamily="34" charset="0"/>
                <a:ea typeface="+mn-ea"/>
                <a:cs typeface="Arial" panose="020B0604020202020204" pitchFamily="34" charset="0"/>
              </a:rPr>
              <a:t>27 January 2020       				#charitytaxbrexit</a:t>
            </a:r>
          </a:p>
        </p:txBody>
      </p:sp>
    </p:spTree>
    <p:extLst>
      <p:ext uri="{BB962C8B-B14F-4D97-AF65-F5344CB8AC3E}">
        <p14:creationId xmlns:p14="http://schemas.microsoft.com/office/powerpoint/2010/main" val="120853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1AD9-6751-4E7C-A67C-94F42F8E49F7}"/>
              </a:ext>
            </a:extLst>
          </p:cNvPr>
          <p:cNvSpPr>
            <a:spLocks noGrp="1"/>
          </p:cNvSpPr>
          <p:nvPr>
            <p:ph type="title"/>
          </p:nvPr>
        </p:nvSpPr>
        <p:spPr>
          <a:xfrm>
            <a:off x="628788" y="-16432"/>
            <a:ext cx="9431062" cy="1002060"/>
          </a:xfrm>
        </p:spPr>
        <p:txBody>
          <a:bodyPr>
            <a:normAutofit/>
          </a:bodyPr>
          <a:lstStyle/>
          <a:p>
            <a:r>
              <a:rPr lang="en-GB" sz="4208"/>
              <a:t>Contents</a:t>
            </a:r>
          </a:p>
        </p:txBody>
      </p:sp>
      <p:sp>
        <p:nvSpPr>
          <p:cNvPr id="3" name="Content Placeholder 2">
            <a:extLst>
              <a:ext uri="{FF2B5EF4-FFF2-40B4-BE49-F238E27FC236}">
                <a16:creationId xmlns:a16="http://schemas.microsoft.com/office/drawing/2014/main" id="{76FE16A1-867F-4AA5-ADCA-22294A5ADEF3}"/>
              </a:ext>
            </a:extLst>
          </p:cNvPr>
          <p:cNvSpPr>
            <a:spLocks noGrp="1"/>
          </p:cNvSpPr>
          <p:nvPr>
            <p:ph idx="1"/>
          </p:nvPr>
        </p:nvSpPr>
        <p:spPr>
          <a:xfrm>
            <a:off x="638566" y="1189137"/>
            <a:ext cx="8235348" cy="5184576"/>
          </a:xfrm>
        </p:spPr>
        <p:txBody>
          <a:bodyPr vert="horz" lIns="125698" tIns="62849" rIns="125698" bIns="62849" rtlCol="0" anchor="t">
            <a:normAutofit/>
          </a:bodyPr>
          <a:lstStyle/>
          <a:p>
            <a:pPr marL="228249" indent="-228249"/>
            <a:r>
              <a:rPr lang="en-GB" sz="2800" dirty="0">
                <a:cs typeface="Calibri Light"/>
              </a:rPr>
              <a:t>Exports and dispatches</a:t>
            </a:r>
          </a:p>
          <a:p>
            <a:pPr marL="228249" indent="-228249"/>
            <a:r>
              <a:rPr lang="en-GB" sz="2800" dirty="0">
                <a:cs typeface="Calibri Light"/>
              </a:rPr>
              <a:t>Imports and acquisitions</a:t>
            </a:r>
          </a:p>
          <a:p>
            <a:pPr marL="228249" indent="-228249"/>
            <a:r>
              <a:rPr lang="en-GB" sz="2800" dirty="0"/>
              <a:t>Consignments valued at £135 or less</a:t>
            </a:r>
            <a:endParaRPr lang="en-GB" sz="2800" dirty="0">
              <a:cs typeface="Calibri"/>
            </a:endParaRPr>
          </a:p>
          <a:p>
            <a:pPr marL="228249" indent="-228249"/>
            <a:r>
              <a:rPr lang="en-GB" sz="2800" dirty="0">
                <a:cs typeface="Calibri Light"/>
              </a:rPr>
              <a:t>Postponed VAT accounting</a:t>
            </a:r>
          </a:p>
          <a:p>
            <a:pPr marL="228249" indent="-228249"/>
            <a:r>
              <a:rPr lang="en-GB" sz="2800" dirty="0">
                <a:cs typeface="Calibri Light"/>
              </a:rPr>
              <a:t>PVA: Using someone to import goods on your behalf</a:t>
            </a:r>
          </a:p>
          <a:p>
            <a:pPr marL="228249" indent="-228249"/>
            <a:r>
              <a:rPr lang="en-GB" sz="2800" dirty="0">
                <a:cs typeface="Calibri Light"/>
              </a:rPr>
              <a:t>PVA: Business/non-business imports</a:t>
            </a:r>
          </a:p>
          <a:p>
            <a:pPr marL="228249" indent="-228249"/>
            <a:r>
              <a:rPr lang="en-GB" sz="2800" dirty="0">
                <a:cs typeface="Calibri Light"/>
              </a:rPr>
              <a:t>PVA: Completing the VAT return</a:t>
            </a:r>
          </a:p>
          <a:p>
            <a:pPr marL="228249" indent="-228249"/>
            <a:r>
              <a:rPr lang="en-GB" sz="2800" dirty="0">
                <a:cs typeface="Calibri Light"/>
              </a:rPr>
              <a:t>Accessing the PVA statement</a:t>
            </a:r>
          </a:p>
          <a:p>
            <a:pPr marL="228249" indent="-228249"/>
            <a:r>
              <a:rPr lang="en-GB" sz="2800" dirty="0">
                <a:cs typeface="Calibri Light"/>
              </a:rPr>
              <a:t>Guidance on GOV.UK</a:t>
            </a:r>
          </a:p>
          <a:p>
            <a:pPr marL="0" indent="0">
              <a:buNone/>
            </a:pPr>
            <a:endParaRPr lang="en-GB" sz="2800" dirty="0">
              <a:cs typeface="Calibri Light"/>
            </a:endParaRPr>
          </a:p>
          <a:p>
            <a:pPr marL="228249" indent="-228249"/>
            <a:endParaRPr lang="en-GB" sz="2800" dirty="0">
              <a:cs typeface="Calibri Light"/>
            </a:endParaRPr>
          </a:p>
        </p:txBody>
      </p:sp>
      <p:sp>
        <p:nvSpPr>
          <p:cNvPr id="4" name="Slide Number Placeholder 3">
            <a:extLst>
              <a:ext uri="{FF2B5EF4-FFF2-40B4-BE49-F238E27FC236}">
                <a16:creationId xmlns:a16="http://schemas.microsoft.com/office/drawing/2014/main" id="{213853D3-CAC3-4AA6-A2E5-3D16E6A69FC0}"/>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11</a:t>
            </a:fld>
            <a:endParaRPr lang="en-GB">
              <a:solidFill>
                <a:prstClr val="black">
                  <a:tint val="75000"/>
                </a:prstClr>
              </a:solidFill>
              <a:latin typeface="Calibri"/>
            </a:endParaRPr>
          </a:p>
        </p:txBody>
      </p:sp>
    </p:spTree>
    <p:extLst>
      <p:ext uri="{BB962C8B-B14F-4D97-AF65-F5344CB8AC3E}">
        <p14:creationId xmlns:p14="http://schemas.microsoft.com/office/powerpoint/2010/main" val="17409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82BF-87AB-4C00-B1F9-BE685C40BD2A}"/>
              </a:ext>
            </a:extLst>
          </p:cNvPr>
          <p:cNvSpPr>
            <a:spLocks noGrp="1"/>
          </p:cNvSpPr>
          <p:nvPr>
            <p:ph type="title"/>
          </p:nvPr>
        </p:nvSpPr>
        <p:spPr>
          <a:xfrm>
            <a:off x="448329" y="0"/>
            <a:ext cx="9791979" cy="1002060"/>
          </a:xfrm>
        </p:spPr>
        <p:txBody>
          <a:bodyPr>
            <a:normAutofit/>
          </a:bodyPr>
          <a:lstStyle/>
          <a:p>
            <a:r>
              <a:rPr lang="en-GB" sz="4208" dirty="0"/>
              <a:t>Exports and dispatches</a:t>
            </a:r>
          </a:p>
        </p:txBody>
      </p:sp>
      <p:sp>
        <p:nvSpPr>
          <p:cNvPr id="3" name="Content Placeholder 2">
            <a:extLst>
              <a:ext uri="{FF2B5EF4-FFF2-40B4-BE49-F238E27FC236}">
                <a16:creationId xmlns:a16="http://schemas.microsoft.com/office/drawing/2014/main" id="{61463474-15A3-43F0-B16D-85C5C0323C64}"/>
              </a:ext>
            </a:extLst>
          </p:cNvPr>
          <p:cNvSpPr>
            <a:spLocks noGrp="1"/>
          </p:cNvSpPr>
          <p:nvPr>
            <p:ph idx="1"/>
          </p:nvPr>
        </p:nvSpPr>
        <p:spPr>
          <a:xfrm>
            <a:off x="354129" y="1189137"/>
            <a:ext cx="9980378" cy="5356637"/>
          </a:xfrm>
        </p:spPr>
        <p:txBody>
          <a:bodyPr>
            <a:normAutofit fontScale="92500" lnSpcReduction="10000"/>
          </a:bodyPr>
          <a:lstStyle/>
          <a:p>
            <a:pPr marL="0" indent="0">
              <a:buNone/>
            </a:pPr>
            <a:r>
              <a:rPr lang="en-GB" sz="2600" b="1" dirty="0">
                <a:cs typeface="Calibri Light"/>
              </a:rPr>
              <a:t>From 1 Jan 2021</a:t>
            </a:r>
          </a:p>
          <a:p>
            <a:pPr>
              <a:lnSpc>
                <a:spcPct val="120000"/>
              </a:lnSpc>
            </a:pPr>
            <a:r>
              <a:rPr lang="en-GB" sz="2600" dirty="0">
                <a:ea typeface="+mn-lt"/>
                <a:cs typeface="+mn-lt"/>
              </a:rPr>
              <a:t>Movements of goods from Great Britain(GB) to the EU are exports.</a:t>
            </a:r>
          </a:p>
          <a:p>
            <a:pPr>
              <a:lnSpc>
                <a:spcPct val="120000"/>
              </a:lnSpc>
            </a:pPr>
            <a:r>
              <a:rPr lang="en-GB" sz="2600" dirty="0">
                <a:ea typeface="+mn-lt"/>
                <a:cs typeface="+mn-lt"/>
              </a:rPr>
              <a:t>Movements of goods from Northern Ireland(NI) to the EU continue to be dispatches. </a:t>
            </a:r>
          </a:p>
          <a:p>
            <a:pPr>
              <a:lnSpc>
                <a:spcPct val="120000"/>
              </a:lnSpc>
            </a:pPr>
            <a:r>
              <a:rPr lang="en-GB" sz="2600" dirty="0">
                <a:ea typeface="+mn-lt"/>
                <a:cs typeface="+mn-lt"/>
              </a:rPr>
              <a:t>For goods moving from NI to the EU, the previous intra-community rules will remain and business to business (B2B) supplies will be zero-rated as dispatches. </a:t>
            </a:r>
          </a:p>
          <a:p>
            <a:r>
              <a:rPr lang="en-GB" sz="2600" dirty="0">
                <a:ea typeface="+mn-lt"/>
                <a:cs typeface="+mn-lt"/>
              </a:rPr>
              <a:t>NI to EU business to consumer (B2C) supplies of excise goods require the seller to register for VAT in the place of consumption with no threshold, the movement of the goods being a deemed supply of the transfer of own goods.</a:t>
            </a:r>
            <a:endParaRPr lang="en-US" sz="2600" dirty="0">
              <a:ea typeface="+mn-lt"/>
              <a:cs typeface="+mn-lt"/>
            </a:endParaRPr>
          </a:p>
          <a:p>
            <a:r>
              <a:rPr lang="en-GB" sz="2600" dirty="0">
                <a:ea typeface="+mn-lt"/>
                <a:cs typeface="+mn-lt"/>
              </a:rPr>
              <a:t>For exports from GB to the EU, goods will be zero rated whether excise goods or not.</a:t>
            </a:r>
          </a:p>
          <a:p>
            <a:pPr marL="0" indent="0">
              <a:buNone/>
            </a:pPr>
            <a:endParaRPr lang="en-GB" dirty="0"/>
          </a:p>
        </p:txBody>
      </p:sp>
      <p:sp>
        <p:nvSpPr>
          <p:cNvPr id="4" name="Slide Number Placeholder 3">
            <a:extLst>
              <a:ext uri="{FF2B5EF4-FFF2-40B4-BE49-F238E27FC236}">
                <a16:creationId xmlns:a16="http://schemas.microsoft.com/office/drawing/2014/main" id="{49746120-71AB-4198-B0E3-BD7B54CF487F}"/>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12</a:t>
            </a:fld>
            <a:endParaRPr lang="en-GB">
              <a:solidFill>
                <a:prstClr val="black">
                  <a:tint val="75000"/>
                </a:prstClr>
              </a:solidFill>
              <a:latin typeface="Calibri"/>
            </a:endParaRPr>
          </a:p>
        </p:txBody>
      </p:sp>
    </p:spTree>
    <p:extLst>
      <p:ext uri="{BB962C8B-B14F-4D97-AF65-F5344CB8AC3E}">
        <p14:creationId xmlns:p14="http://schemas.microsoft.com/office/powerpoint/2010/main" val="24031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3EF4-6E3A-42D8-AAFF-FE5DFD37DB06}"/>
              </a:ext>
            </a:extLst>
          </p:cNvPr>
          <p:cNvSpPr>
            <a:spLocks noGrp="1"/>
          </p:cNvSpPr>
          <p:nvPr>
            <p:ph type="title"/>
          </p:nvPr>
        </p:nvSpPr>
        <p:spPr>
          <a:xfrm>
            <a:off x="513109" y="0"/>
            <a:ext cx="9662420" cy="1002060"/>
          </a:xfrm>
        </p:spPr>
        <p:txBody>
          <a:bodyPr>
            <a:normAutofit/>
          </a:bodyPr>
          <a:lstStyle/>
          <a:p>
            <a:r>
              <a:rPr lang="en-GB" sz="4208"/>
              <a:t>Imports and acquisitions</a:t>
            </a:r>
          </a:p>
        </p:txBody>
      </p:sp>
      <p:sp>
        <p:nvSpPr>
          <p:cNvPr id="3" name="Content Placeholder 2">
            <a:extLst>
              <a:ext uri="{FF2B5EF4-FFF2-40B4-BE49-F238E27FC236}">
                <a16:creationId xmlns:a16="http://schemas.microsoft.com/office/drawing/2014/main" id="{59AC5FC0-BAAF-4327-8578-55CBADF210DF}"/>
              </a:ext>
            </a:extLst>
          </p:cNvPr>
          <p:cNvSpPr>
            <a:spLocks noGrp="1"/>
          </p:cNvSpPr>
          <p:nvPr>
            <p:ph idx="1"/>
          </p:nvPr>
        </p:nvSpPr>
        <p:spPr>
          <a:xfrm>
            <a:off x="506930" y="1117129"/>
            <a:ext cx="9980378" cy="4725951"/>
          </a:xfrm>
        </p:spPr>
        <p:txBody>
          <a:bodyPr vert="horz" lIns="125698" tIns="62849" rIns="125698" bIns="62849" rtlCol="0" anchor="t">
            <a:normAutofit/>
          </a:bodyPr>
          <a:lstStyle/>
          <a:p>
            <a:pPr marL="0" indent="0">
              <a:buNone/>
            </a:pPr>
            <a:r>
              <a:rPr lang="en-GB" sz="2000" b="1" dirty="0">
                <a:cs typeface="Calibri Light"/>
              </a:rPr>
              <a:t>From 1 Jan 2021</a:t>
            </a:r>
          </a:p>
          <a:p>
            <a:pPr>
              <a:lnSpc>
                <a:spcPct val="120000"/>
              </a:lnSpc>
            </a:pPr>
            <a:r>
              <a:rPr lang="en-GB" sz="2000" dirty="0">
                <a:ea typeface="+mn-lt"/>
                <a:cs typeface="+mn-lt"/>
              </a:rPr>
              <a:t>Movements of goods from the EU to GB are imports (they are no longer acquisitions).  Import VAT (not acquisition VAT) will be due. </a:t>
            </a:r>
          </a:p>
          <a:p>
            <a:pPr>
              <a:lnSpc>
                <a:spcPct val="120000"/>
              </a:lnSpc>
            </a:pPr>
            <a:r>
              <a:rPr lang="en-GB" sz="2000" dirty="0">
                <a:ea typeface="+mn-lt"/>
                <a:cs typeface="+mn-lt"/>
              </a:rPr>
              <a:t>Acquisition VAT will continue to be due on goods moved from the EU to NI. </a:t>
            </a:r>
          </a:p>
          <a:p>
            <a:pPr>
              <a:lnSpc>
                <a:spcPct val="120000"/>
              </a:lnSpc>
            </a:pPr>
            <a:r>
              <a:rPr lang="en-GB" sz="2000" dirty="0">
                <a:ea typeface="+mn-lt"/>
                <a:cs typeface="+mn-lt"/>
              </a:rPr>
              <a:t>Postponed VAT accounting (PVA) is available to UK VAT registered traders who </a:t>
            </a:r>
          </a:p>
          <a:p>
            <a:pPr lvl="1">
              <a:lnSpc>
                <a:spcPct val="120000"/>
              </a:lnSpc>
            </a:pPr>
            <a:r>
              <a:rPr lang="en-GB" sz="2000" dirty="0"/>
              <a:t>import goods into GB from anywhere outside the UK, or </a:t>
            </a:r>
            <a:endParaRPr lang="en-GB" sz="2000" dirty="0">
              <a:cs typeface="Calibri"/>
            </a:endParaRPr>
          </a:p>
          <a:p>
            <a:pPr lvl="1">
              <a:lnSpc>
                <a:spcPct val="120000"/>
              </a:lnSpc>
            </a:pPr>
            <a:r>
              <a:rPr lang="en-GB" sz="2000" dirty="0"/>
              <a:t>Import goods into NI from outside the UK and EU.</a:t>
            </a:r>
            <a:endParaRPr lang="en-GB" sz="2000" dirty="0">
              <a:cs typeface="Calibri"/>
            </a:endParaRPr>
          </a:p>
          <a:p>
            <a:pPr>
              <a:lnSpc>
                <a:spcPct val="120000"/>
              </a:lnSpc>
            </a:pPr>
            <a:r>
              <a:rPr lang="en-GB" sz="2000" dirty="0">
                <a:ea typeface="+mn-lt"/>
                <a:cs typeface="+mn-lt"/>
              </a:rPr>
              <a:t>PVA allows importers to account for and recover import VAT on the same VAT return. </a:t>
            </a:r>
          </a:p>
          <a:p>
            <a:pPr>
              <a:lnSpc>
                <a:spcPct val="120000"/>
              </a:lnSpc>
            </a:pPr>
            <a:r>
              <a:rPr lang="en-GB" sz="2000" dirty="0">
                <a:ea typeface="+mn-lt"/>
                <a:cs typeface="+mn-lt"/>
              </a:rPr>
              <a:t>Other existing means of paying import VAT are also available. </a:t>
            </a:r>
          </a:p>
          <a:p>
            <a:pPr>
              <a:lnSpc>
                <a:spcPct val="120000"/>
              </a:lnSpc>
            </a:pPr>
            <a:r>
              <a:rPr lang="en-GB" sz="2000" dirty="0">
                <a:cs typeface="Calibri"/>
              </a:rPr>
              <a:t>Non-VAT registered traders will pay import VAT when they make their customs declaration.</a:t>
            </a:r>
          </a:p>
          <a:p>
            <a:pPr>
              <a:lnSpc>
                <a:spcPct val="120000"/>
              </a:lnSpc>
            </a:pPr>
            <a:r>
              <a:rPr lang="en-GB" sz="2000" dirty="0">
                <a:ea typeface="+mn-lt"/>
                <a:cs typeface="+mn-lt"/>
              </a:rPr>
              <a:t>Different rules apply to goods (excluding excise) in c</a:t>
            </a:r>
            <a:r>
              <a:rPr lang="en-GB" sz="2000" dirty="0"/>
              <a:t>onsignments valued at £135 or less.</a:t>
            </a:r>
            <a:endParaRPr lang="en-GB" sz="2000" dirty="0">
              <a:cs typeface="Calibri"/>
            </a:endParaRPr>
          </a:p>
        </p:txBody>
      </p:sp>
      <p:sp>
        <p:nvSpPr>
          <p:cNvPr id="4" name="Slide Number Placeholder 3">
            <a:extLst>
              <a:ext uri="{FF2B5EF4-FFF2-40B4-BE49-F238E27FC236}">
                <a16:creationId xmlns:a16="http://schemas.microsoft.com/office/drawing/2014/main" id="{9BD822BE-A9B3-45B9-9F07-30500559C35C}"/>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13</a:t>
            </a:fld>
            <a:endParaRPr lang="en-GB">
              <a:solidFill>
                <a:prstClr val="black">
                  <a:tint val="75000"/>
                </a:prstClr>
              </a:solidFill>
              <a:latin typeface="Calibri"/>
            </a:endParaRPr>
          </a:p>
        </p:txBody>
      </p:sp>
    </p:spTree>
    <p:extLst>
      <p:ext uri="{BB962C8B-B14F-4D97-AF65-F5344CB8AC3E}">
        <p14:creationId xmlns:p14="http://schemas.microsoft.com/office/powerpoint/2010/main" val="27884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2D43-70E6-4403-BE14-F11866E3E222}"/>
              </a:ext>
            </a:extLst>
          </p:cNvPr>
          <p:cNvSpPr>
            <a:spLocks noGrp="1"/>
          </p:cNvSpPr>
          <p:nvPr>
            <p:ph type="title"/>
          </p:nvPr>
        </p:nvSpPr>
        <p:spPr>
          <a:xfrm>
            <a:off x="522285" y="-43"/>
            <a:ext cx="9644067" cy="1002061"/>
          </a:xfrm>
        </p:spPr>
        <p:txBody>
          <a:bodyPr>
            <a:noAutofit/>
          </a:bodyPr>
          <a:lstStyle/>
          <a:p>
            <a:r>
              <a:rPr lang="en-GB" sz="4208" dirty="0"/>
              <a:t>Consignments valued at £135 or less </a:t>
            </a:r>
            <a:r>
              <a:rPr lang="en-GB" sz="3507" dirty="0"/>
              <a:t>(1)</a:t>
            </a:r>
            <a:endParaRPr lang="en-GB" sz="4208" dirty="0"/>
          </a:p>
        </p:txBody>
      </p:sp>
      <p:sp>
        <p:nvSpPr>
          <p:cNvPr id="3" name="Content Placeholder 2">
            <a:extLst>
              <a:ext uri="{FF2B5EF4-FFF2-40B4-BE49-F238E27FC236}">
                <a16:creationId xmlns:a16="http://schemas.microsoft.com/office/drawing/2014/main" id="{A1352905-F66C-4F38-A0E1-8BB8A288170F}"/>
              </a:ext>
            </a:extLst>
          </p:cNvPr>
          <p:cNvSpPr>
            <a:spLocks noGrp="1"/>
          </p:cNvSpPr>
          <p:nvPr>
            <p:ph idx="1"/>
          </p:nvPr>
        </p:nvSpPr>
        <p:spPr>
          <a:xfrm>
            <a:off x="494875" y="1103106"/>
            <a:ext cx="9980378" cy="5356637"/>
          </a:xfrm>
        </p:spPr>
        <p:txBody>
          <a:bodyPr vert="horz" lIns="125698" tIns="62849" rIns="125698" bIns="62849" rtlCol="0" anchor="t">
            <a:normAutofit/>
          </a:bodyPr>
          <a:lstStyle/>
          <a:p>
            <a:pPr marL="228249" indent="-228249"/>
            <a:r>
              <a:rPr lang="en-GB" sz="2104" dirty="0">
                <a:ea typeface="+mn-lt"/>
                <a:cs typeface="+mn-lt"/>
              </a:rPr>
              <a:t>From the end of the transition period, for consignments of goods with a value of £135 or less that are outside:</a:t>
            </a:r>
          </a:p>
          <a:p>
            <a:pPr marL="749324" lvl="1" indent="-300620">
              <a:buFont typeface="Wingdings" pitchFamily="34" charset="0"/>
              <a:buChar char="§"/>
            </a:pPr>
            <a:r>
              <a:rPr lang="en-GB" sz="2104" dirty="0">
                <a:solidFill>
                  <a:schemeClr val="tx1"/>
                </a:solidFill>
                <a:ea typeface="+mn-lt"/>
                <a:cs typeface="+mn-lt"/>
              </a:rPr>
              <a:t>the UK and sold directly to customers in Great Britain (England, Scotland and Wales) will  have UK VAT charged at the point of sale </a:t>
            </a:r>
          </a:p>
          <a:p>
            <a:pPr marL="749324" lvl="1" indent="-300620">
              <a:buFont typeface="Wingdings" pitchFamily="34" charset="0"/>
              <a:buChar char="§"/>
            </a:pPr>
            <a:r>
              <a:rPr lang="en-GB" sz="2104" dirty="0">
                <a:solidFill>
                  <a:schemeClr val="tx1"/>
                </a:solidFill>
                <a:ea typeface="+mn-lt"/>
                <a:cs typeface="+mn-lt"/>
              </a:rPr>
              <a:t>the UK and EU and sold directly to customers in Northern Ireland import VAT will be charged at the point of sale.</a:t>
            </a:r>
            <a:endParaRPr lang="en-GB" sz="2104" dirty="0">
              <a:solidFill>
                <a:schemeClr val="tx1"/>
              </a:solidFill>
              <a:cs typeface="Calibri"/>
            </a:endParaRPr>
          </a:p>
          <a:p>
            <a:pPr marL="228249" indent="-228249"/>
            <a:r>
              <a:rPr lang="en-GB" sz="2104" dirty="0">
                <a:ea typeface="+mn-lt"/>
                <a:cs typeface="+mn-lt"/>
              </a:rPr>
              <a:t>The £135 limit applies to the value of a total consignment that is imported, not the separate value of individual items that are in a consignment.</a:t>
            </a:r>
            <a:endParaRPr lang="en-GB" sz="2104" dirty="0">
              <a:cs typeface="Calibri"/>
            </a:endParaRPr>
          </a:p>
          <a:p>
            <a:pPr marL="228249" indent="-228249"/>
            <a:r>
              <a:rPr lang="en-GB" sz="2104" dirty="0"/>
              <a:t>Low Value Consignment Relief, which relieves import VAT on consignments of goods valued at £15 or less will be abolished.</a:t>
            </a:r>
            <a:endParaRPr lang="en-GB" sz="2104" dirty="0">
              <a:cs typeface="Calibri"/>
            </a:endParaRPr>
          </a:p>
          <a:p>
            <a:pPr marL="228249" indent="-228249"/>
            <a:r>
              <a:rPr lang="en-GB" sz="2104" dirty="0"/>
              <a:t>Online marketplaces (OMPs), where they are involved in facilitating the sale, will be responsible for collecting and accounting for the VAT.</a:t>
            </a:r>
            <a:endParaRPr lang="en-GB" sz="2104" dirty="0">
              <a:cs typeface="Calibri"/>
            </a:endParaRPr>
          </a:p>
          <a:p>
            <a:pPr marL="228249" indent="-228249"/>
            <a:r>
              <a:rPr lang="en-GB" sz="2104" dirty="0"/>
              <a:t>For goods sent from overseas and sold directly to UK consumers without OMP involvement, the overseas seller will be required to register and account for the VAT to HMRC.</a:t>
            </a:r>
            <a:endParaRPr lang="en-GB" sz="2104" dirty="0">
              <a:cs typeface="Calibri"/>
            </a:endParaRPr>
          </a:p>
          <a:p>
            <a:pPr marL="228249" indent="-228249">
              <a:lnSpc>
                <a:spcPct val="120000"/>
              </a:lnSpc>
            </a:pPr>
            <a:endParaRPr lang="en-GB" sz="2104" dirty="0">
              <a:ea typeface="+mn-lt"/>
              <a:cs typeface="+mn-lt"/>
            </a:endParaRPr>
          </a:p>
          <a:p>
            <a:pPr marL="228249" indent="-228249">
              <a:lnSpc>
                <a:spcPct val="120000"/>
              </a:lnSpc>
            </a:pPr>
            <a:endParaRPr lang="en-GB" sz="2805" dirty="0">
              <a:ea typeface="+mn-lt"/>
              <a:cs typeface="+mn-lt"/>
            </a:endParaRPr>
          </a:p>
          <a:p>
            <a:pPr marL="228249" indent="-228249">
              <a:lnSpc>
                <a:spcPct val="120000"/>
              </a:lnSpc>
            </a:pPr>
            <a:endParaRPr lang="en-GB" sz="2805" dirty="0">
              <a:ea typeface="+mn-lt"/>
              <a:cs typeface="+mn-lt"/>
            </a:endParaRPr>
          </a:p>
          <a:p>
            <a:pPr marL="228249" indent="-228249"/>
            <a:endParaRPr lang="en-GB" dirty="0">
              <a:cs typeface="Calibri"/>
            </a:endParaRPr>
          </a:p>
        </p:txBody>
      </p:sp>
      <p:sp>
        <p:nvSpPr>
          <p:cNvPr id="4" name="Slide Number Placeholder 3">
            <a:extLst>
              <a:ext uri="{FF2B5EF4-FFF2-40B4-BE49-F238E27FC236}">
                <a16:creationId xmlns:a16="http://schemas.microsoft.com/office/drawing/2014/main" id="{8E23103B-22DC-4C27-8B99-5E32DF994DA6}"/>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14</a:t>
            </a:fld>
            <a:endParaRPr lang="en-GB">
              <a:solidFill>
                <a:prstClr val="black">
                  <a:tint val="75000"/>
                </a:prstClr>
              </a:solidFill>
              <a:latin typeface="Calibri"/>
            </a:endParaRPr>
          </a:p>
        </p:txBody>
      </p:sp>
    </p:spTree>
    <p:extLst>
      <p:ext uri="{BB962C8B-B14F-4D97-AF65-F5344CB8AC3E}">
        <p14:creationId xmlns:p14="http://schemas.microsoft.com/office/powerpoint/2010/main" val="9545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2D43-70E6-4403-BE14-F11866E3E222}"/>
              </a:ext>
            </a:extLst>
          </p:cNvPr>
          <p:cNvSpPr>
            <a:spLocks noGrp="1"/>
          </p:cNvSpPr>
          <p:nvPr>
            <p:ph type="title"/>
          </p:nvPr>
        </p:nvSpPr>
        <p:spPr>
          <a:xfrm>
            <a:off x="577028" y="0"/>
            <a:ext cx="9534582" cy="950230"/>
          </a:xfrm>
        </p:spPr>
        <p:txBody>
          <a:bodyPr>
            <a:noAutofit/>
          </a:bodyPr>
          <a:lstStyle/>
          <a:p>
            <a:r>
              <a:rPr lang="en-GB" sz="4208"/>
              <a:t>Consignments valued at £135 or less </a:t>
            </a:r>
            <a:r>
              <a:rPr lang="en-GB" sz="3507"/>
              <a:t>(2)</a:t>
            </a:r>
          </a:p>
        </p:txBody>
      </p:sp>
      <p:sp>
        <p:nvSpPr>
          <p:cNvPr id="3" name="Content Placeholder 2">
            <a:extLst>
              <a:ext uri="{FF2B5EF4-FFF2-40B4-BE49-F238E27FC236}">
                <a16:creationId xmlns:a16="http://schemas.microsoft.com/office/drawing/2014/main" id="{A1352905-F66C-4F38-A0E1-8BB8A288170F}"/>
              </a:ext>
            </a:extLst>
          </p:cNvPr>
          <p:cNvSpPr>
            <a:spLocks noGrp="1"/>
          </p:cNvSpPr>
          <p:nvPr>
            <p:ph idx="1"/>
          </p:nvPr>
        </p:nvSpPr>
        <p:spPr>
          <a:xfrm>
            <a:off x="519133" y="950230"/>
            <a:ext cx="9980378" cy="5356637"/>
          </a:xfrm>
        </p:spPr>
        <p:txBody>
          <a:bodyPr vert="horz" lIns="125698" tIns="62849" rIns="125698" bIns="62849" rtlCol="0" anchor="t">
            <a:noAutofit/>
          </a:bodyPr>
          <a:lstStyle/>
          <a:p>
            <a:pPr marL="228249" indent="-228249"/>
            <a:r>
              <a:rPr lang="en-GB" sz="2400" dirty="0"/>
              <a:t>For business to consumer (B2C) supplies of overseas goods into the UK in consignments not exceeding a value of £135, the seller, or the online marketplace </a:t>
            </a:r>
            <a:r>
              <a:rPr lang="en-GB" sz="2400" dirty="0">
                <a:ea typeface="+mn-lt"/>
                <a:cs typeface="+mn-lt"/>
              </a:rPr>
              <a:t>where it facilitates the supply, will be liable to register and account for UK VAT on their VAT return. </a:t>
            </a:r>
            <a:endParaRPr lang="en-US" sz="2400" dirty="0">
              <a:ea typeface="+mn-lt"/>
              <a:cs typeface="+mn-lt"/>
            </a:endParaRPr>
          </a:p>
          <a:p>
            <a:pPr marL="228249" indent="-228249"/>
            <a:r>
              <a:rPr lang="en-GB" sz="2400" dirty="0">
                <a:ea typeface="+mn-lt"/>
                <a:cs typeface="+mn-lt"/>
              </a:rPr>
              <a:t>For business to business (B2B) supplies where a VAT registered business customer provides its VAT registration number to the seller or online marketplace the business customer will then be responsible for accounting for any VAT due on their VAT return, if the goods are supplied in:</a:t>
            </a:r>
            <a:endParaRPr lang="en-US" sz="2400" dirty="0">
              <a:cs typeface="Calibri"/>
            </a:endParaRPr>
          </a:p>
          <a:p>
            <a:pPr marL="749324" lvl="1" indent="-300620">
              <a:buFont typeface="Wingdings" pitchFamily="34" charset="0"/>
              <a:buChar char="§"/>
            </a:pPr>
            <a:r>
              <a:rPr lang="en-GB" sz="2400" dirty="0">
                <a:ea typeface="+mn-lt"/>
                <a:cs typeface="+mn-lt"/>
              </a:rPr>
              <a:t>Great Britain using a ‘reverse charge’ procedure</a:t>
            </a:r>
            <a:endParaRPr lang="en-GB" sz="2400" dirty="0">
              <a:cs typeface="Calibri"/>
            </a:endParaRPr>
          </a:p>
          <a:p>
            <a:pPr marL="749324" lvl="1" indent="-300620">
              <a:buFont typeface="Wingdings" pitchFamily="34" charset="0"/>
              <a:buChar char="§"/>
            </a:pPr>
            <a:r>
              <a:rPr lang="en-GB" sz="2400" dirty="0">
                <a:ea typeface="+mn-lt"/>
                <a:cs typeface="+mn-lt"/>
              </a:rPr>
              <a:t>Northern Ireland, using Postponed VAT Accounting. </a:t>
            </a:r>
            <a:endParaRPr lang="en-GB" sz="2400" dirty="0">
              <a:cs typeface="Calibri"/>
            </a:endParaRPr>
          </a:p>
          <a:p>
            <a:pPr marL="228249" indent="-228249"/>
            <a:r>
              <a:rPr lang="en-GB" sz="2400" dirty="0">
                <a:ea typeface="+mn-lt"/>
                <a:cs typeface="+mn-lt"/>
              </a:rPr>
              <a:t>In both cases, the seller will be able to recover the VAT as input tax on the same VAT Return under normal VAT recovery rules.</a:t>
            </a:r>
            <a:endParaRPr lang="en-GB" sz="2400" dirty="0">
              <a:cs typeface="Calibri"/>
            </a:endParaRPr>
          </a:p>
          <a:p>
            <a:pPr marL="228249" indent="-228249"/>
            <a:r>
              <a:rPr lang="en-GB" sz="2400" dirty="0"/>
              <a:t>These rules do not apply to consignments containing excise goods, or to non-commercial transactions between private individuals. Such goods will be subject to the rules for consignments of goods exceeding £135.</a:t>
            </a:r>
            <a:endParaRPr lang="en-GB" sz="2400" dirty="0">
              <a:cs typeface="Calibri"/>
            </a:endParaRPr>
          </a:p>
          <a:p>
            <a:pPr marL="228249" indent="-228249"/>
            <a:endParaRPr lang="en-GB" sz="2400" dirty="0">
              <a:cs typeface="Calibri"/>
            </a:endParaRPr>
          </a:p>
        </p:txBody>
      </p:sp>
      <p:sp>
        <p:nvSpPr>
          <p:cNvPr id="4" name="Slide Number Placeholder 3">
            <a:extLst>
              <a:ext uri="{FF2B5EF4-FFF2-40B4-BE49-F238E27FC236}">
                <a16:creationId xmlns:a16="http://schemas.microsoft.com/office/drawing/2014/main" id="{8E23103B-22DC-4C27-8B99-5E32DF994DA6}"/>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15</a:t>
            </a:fld>
            <a:endParaRPr lang="en-GB">
              <a:solidFill>
                <a:prstClr val="black">
                  <a:tint val="75000"/>
                </a:prstClr>
              </a:solidFill>
              <a:latin typeface="Calibri"/>
            </a:endParaRPr>
          </a:p>
        </p:txBody>
      </p:sp>
    </p:spTree>
    <p:extLst>
      <p:ext uri="{BB962C8B-B14F-4D97-AF65-F5344CB8AC3E}">
        <p14:creationId xmlns:p14="http://schemas.microsoft.com/office/powerpoint/2010/main" val="132015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F581-39F7-4D09-A42C-C2AC0DEBED9B}"/>
              </a:ext>
            </a:extLst>
          </p:cNvPr>
          <p:cNvSpPr>
            <a:spLocks noGrp="1"/>
          </p:cNvSpPr>
          <p:nvPr>
            <p:ph type="title"/>
          </p:nvPr>
        </p:nvSpPr>
        <p:spPr>
          <a:xfrm>
            <a:off x="643748" y="-43"/>
            <a:ext cx="9401142" cy="910026"/>
          </a:xfrm>
        </p:spPr>
        <p:txBody>
          <a:bodyPr>
            <a:normAutofit/>
          </a:bodyPr>
          <a:lstStyle/>
          <a:p>
            <a:r>
              <a:rPr lang="en-GB" sz="4208" dirty="0"/>
              <a:t>Postponed VAT accounting </a:t>
            </a:r>
            <a:r>
              <a:rPr lang="en-GB" sz="3507" dirty="0"/>
              <a:t>(1)</a:t>
            </a:r>
          </a:p>
        </p:txBody>
      </p:sp>
      <p:sp>
        <p:nvSpPr>
          <p:cNvPr id="3" name="Content Placeholder 2">
            <a:extLst>
              <a:ext uri="{FF2B5EF4-FFF2-40B4-BE49-F238E27FC236}">
                <a16:creationId xmlns:a16="http://schemas.microsoft.com/office/drawing/2014/main" id="{4076D2A1-AAA6-4B1E-B288-4BD3D1AAB211}"/>
              </a:ext>
            </a:extLst>
          </p:cNvPr>
          <p:cNvSpPr>
            <a:spLocks noGrp="1"/>
          </p:cNvSpPr>
          <p:nvPr>
            <p:ph idx="1"/>
          </p:nvPr>
        </p:nvSpPr>
        <p:spPr>
          <a:xfrm>
            <a:off x="643749" y="1117129"/>
            <a:ext cx="9401142" cy="5184576"/>
          </a:xfrm>
        </p:spPr>
        <p:txBody>
          <a:bodyPr vert="horz" lIns="125698" tIns="62849" rIns="125698" bIns="62849" rtlCol="0" anchor="t">
            <a:normAutofit/>
          </a:bodyPr>
          <a:lstStyle/>
          <a:p>
            <a:pPr marL="228249" indent="-228249"/>
            <a:r>
              <a:rPr lang="en-GB" sz="2400" dirty="0"/>
              <a:t>PVA is selected on the customs declaration, and the trader’s EORI (CHIEF users) or VAT Registration Number (CDS users) is entered. </a:t>
            </a:r>
            <a:endParaRPr lang="en-US" sz="2400" dirty="0">
              <a:cs typeface="Calibri"/>
            </a:endParaRPr>
          </a:p>
          <a:p>
            <a:pPr marL="228249" indent="-228249"/>
            <a:r>
              <a:rPr lang="en-GB" sz="2400" dirty="0"/>
              <a:t>An online monthly statement is generated, which the trader will be able to access and download. It contains the information the trader needs to complete their VAT return.</a:t>
            </a:r>
            <a:endParaRPr lang="en-US" sz="2400" dirty="0">
              <a:cs typeface="Calibri"/>
            </a:endParaRPr>
          </a:p>
          <a:p>
            <a:pPr marL="228249" indent="-228249">
              <a:lnSpc>
                <a:spcPct val="110000"/>
              </a:lnSpc>
            </a:pPr>
            <a:r>
              <a:rPr lang="en-GB" sz="2400" dirty="0">
                <a:ea typeface="+mn-lt"/>
                <a:cs typeface="+mn-lt"/>
              </a:rPr>
              <a:t>Traders do not need to be authorised to use PVA but they must subscribe to CDS to access their online monthly postponed import VAT statements.</a:t>
            </a:r>
          </a:p>
          <a:p>
            <a:pPr marL="228249" indent="-228249"/>
            <a:r>
              <a:rPr lang="en-GB" sz="2400" dirty="0"/>
              <a:t>To use PVA the imported goods must be for use in the trader’s business.</a:t>
            </a:r>
            <a:endParaRPr lang="en-GB" sz="2400" dirty="0">
              <a:cs typeface="Calibri"/>
            </a:endParaRPr>
          </a:p>
          <a:p>
            <a:pPr marL="228249" indent="-228249"/>
            <a:r>
              <a:rPr lang="en-GB" sz="2400" dirty="0"/>
              <a:t>Non-established taxable persons (NETP) are entitled to use PVA. In order to import goods into the UK, a NETP will need to hold a UK EORI, and instruct an agent to make the customs declaration on its behalf. </a:t>
            </a:r>
            <a:endParaRPr lang="en-GB" sz="2400" dirty="0">
              <a:cs typeface="Calibri"/>
            </a:endParaRPr>
          </a:p>
          <a:p>
            <a:pPr marL="0" indent="0">
              <a:buNone/>
            </a:pPr>
            <a:endParaRPr lang="en-GB" sz="2400" dirty="0"/>
          </a:p>
        </p:txBody>
      </p:sp>
      <p:sp>
        <p:nvSpPr>
          <p:cNvPr id="4" name="Slide Number Placeholder 3">
            <a:extLst>
              <a:ext uri="{FF2B5EF4-FFF2-40B4-BE49-F238E27FC236}">
                <a16:creationId xmlns:a16="http://schemas.microsoft.com/office/drawing/2014/main" id="{43EFA758-8494-4A53-A7BF-9A7FAF74AC4C}"/>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16</a:t>
            </a:fld>
            <a:endParaRPr lang="en-GB">
              <a:solidFill>
                <a:prstClr val="black">
                  <a:tint val="75000"/>
                </a:prstClr>
              </a:solidFill>
              <a:latin typeface="Calibri"/>
            </a:endParaRPr>
          </a:p>
        </p:txBody>
      </p:sp>
    </p:spTree>
    <p:extLst>
      <p:ext uri="{BB962C8B-B14F-4D97-AF65-F5344CB8AC3E}">
        <p14:creationId xmlns:p14="http://schemas.microsoft.com/office/powerpoint/2010/main" val="22474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C2E8-A3A9-42A3-BE56-8F65EFEE6BBF}"/>
              </a:ext>
            </a:extLst>
          </p:cNvPr>
          <p:cNvSpPr>
            <a:spLocks noGrp="1"/>
          </p:cNvSpPr>
          <p:nvPr>
            <p:ph type="title"/>
          </p:nvPr>
        </p:nvSpPr>
        <p:spPr>
          <a:xfrm>
            <a:off x="585330" y="-16193"/>
            <a:ext cx="9517977" cy="893681"/>
          </a:xfrm>
        </p:spPr>
        <p:txBody>
          <a:bodyPr>
            <a:normAutofit/>
          </a:bodyPr>
          <a:lstStyle/>
          <a:p>
            <a:r>
              <a:rPr lang="en-GB" sz="4208" dirty="0"/>
              <a:t>Postponed VAT accounting</a:t>
            </a:r>
            <a:r>
              <a:rPr lang="en-GB" sz="3507" dirty="0"/>
              <a:t> (2)</a:t>
            </a:r>
          </a:p>
        </p:txBody>
      </p:sp>
      <p:sp>
        <p:nvSpPr>
          <p:cNvPr id="3" name="Content Placeholder 2">
            <a:extLst>
              <a:ext uri="{FF2B5EF4-FFF2-40B4-BE49-F238E27FC236}">
                <a16:creationId xmlns:a16="http://schemas.microsoft.com/office/drawing/2014/main" id="{20684762-9A70-4C41-98CB-49269E64030C}"/>
              </a:ext>
            </a:extLst>
          </p:cNvPr>
          <p:cNvSpPr>
            <a:spLocks noGrp="1"/>
          </p:cNvSpPr>
          <p:nvPr>
            <p:ph idx="1"/>
          </p:nvPr>
        </p:nvSpPr>
        <p:spPr>
          <a:xfrm>
            <a:off x="552290" y="973113"/>
            <a:ext cx="9517977" cy="5356637"/>
          </a:xfrm>
        </p:spPr>
        <p:txBody>
          <a:bodyPr vert="horz" lIns="125698" tIns="62849" rIns="125698" bIns="62849" rtlCol="0" anchor="t">
            <a:normAutofit/>
          </a:bodyPr>
          <a:lstStyle/>
          <a:p>
            <a:pPr marL="228249" indent="-228249">
              <a:lnSpc>
                <a:spcPct val="110000"/>
              </a:lnSpc>
            </a:pPr>
            <a:r>
              <a:rPr lang="en-GB" sz="2400" dirty="0"/>
              <a:t>PVA can be used when imported goods are removed into free circulation from a customs special procedure.</a:t>
            </a:r>
            <a:endParaRPr lang="en-GB" sz="2400" dirty="0">
              <a:cs typeface="Calibri"/>
            </a:endParaRPr>
          </a:p>
          <a:p>
            <a:pPr marL="228249" indent="-228249">
              <a:lnSpc>
                <a:spcPct val="110000"/>
              </a:lnSpc>
            </a:pPr>
            <a:r>
              <a:rPr lang="en-GB" sz="2400" dirty="0"/>
              <a:t>PVA can be used when imported excise goods are released for home consumption. This includes when goods are released from an excise warehouse after being in duty suspense since the point of import.</a:t>
            </a:r>
            <a:endParaRPr lang="en-GB" sz="2400" dirty="0">
              <a:cs typeface="Calibri"/>
            </a:endParaRPr>
          </a:p>
          <a:p>
            <a:pPr marL="228249" indent="-228249">
              <a:lnSpc>
                <a:spcPct val="110000"/>
              </a:lnSpc>
            </a:pPr>
            <a:r>
              <a:rPr lang="en-GB" sz="2400" dirty="0"/>
              <a:t>Use of PVA is normally optional. However, traders who import non-controlled goods into GB from the EU between 1 Jan and 30 Jun 2021 must use PVA and account for import VAT on their VAT Return if they either  </a:t>
            </a:r>
            <a:endParaRPr lang="en-GB" sz="2400" dirty="0">
              <a:cs typeface="Calibri"/>
            </a:endParaRPr>
          </a:p>
          <a:p>
            <a:pPr marL="730953" lvl="2" indent="-300620">
              <a:lnSpc>
                <a:spcPct val="110000"/>
              </a:lnSpc>
              <a:spcBef>
                <a:spcPts val="877"/>
              </a:spcBef>
            </a:pPr>
            <a:r>
              <a:rPr lang="en-GB" sz="2400" dirty="0"/>
              <a:t>delay their customs declaration or   </a:t>
            </a:r>
            <a:endParaRPr lang="en-GB" sz="2400" dirty="0">
              <a:cs typeface="Calibri"/>
            </a:endParaRPr>
          </a:p>
          <a:p>
            <a:pPr marL="730953" lvl="2" indent="-300620">
              <a:lnSpc>
                <a:spcPct val="110000"/>
              </a:lnSpc>
              <a:spcBef>
                <a:spcPts val="877"/>
              </a:spcBef>
            </a:pPr>
            <a:r>
              <a:rPr lang="en-GB" sz="2400" dirty="0"/>
              <a:t>use a simplified customs declaration to make a declaration in their own records.</a:t>
            </a:r>
            <a:endParaRPr lang="en-GB" sz="2400" dirty="0">
              <a:cs typeface="Calibri"/>
            </a:endParaRPr>
          </a:p>
          <a:p>
            <a:pPr marL="429776" lvl="2" indent="0">
              <a:lnSpc>
                <a:spcPct val="110000"/>
              </a:lnSpc>
              <a:spcBef>
                <a:spcPts val="877"/>
              </a:spcBef>
              <a:buNone/>
            </a:pPr>
            <a:endParaRPr lang="en-GB" sz="2400" dirty="0">
              <a:cs typeface="Calibri"/>
            </a:endParaRPr>
          </a:p>
        </p:txBody>
      </p:sp>
      <p:sp>
        <p:nvSpPr>
          <p:cNvPr id="4" name="Slide Number Placeholder 3">
            <a:extLst>
              <a:ext uri="{FF2B5EF4-FFF2-40B4-BE49-F238E27FC236}">
                <a16:creationId xmlns:a16="http://schemas.microsoft.com/office/drawing/2014/main" id="{78C5F39F-842D-4C3D-A5A8-A8DDE57C543B}"/>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17</a:t>
            </a:fld>
            <a:endParaRPr lang="en-GB">
              <a:solidFill>
                <a:prstClr val="black">
                  <a:tint val="75000"/>
                </a:prstClr>
              </a:solidFill>
              <a:latin typeface="Calibri"/>
            </a:endParaRPr>
          </a:p>
        </p:txBody>
      </p:sp>
    </p:spTree>
    <p:extLst>
      <p:ext uri="{BB962C8B-B14F-4D97-AF65-F5344CB8AC3E}">
        <p14:creationId xmlns:p14="http://schemas.microsoft.com/office/powerpoint/2010/main" val="22508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4654-D0D1-41FB-B477-1D436C6B692E}"/>
              </a:ext>
            </a:extLst>
          </p:cNvPr>
          <p:cNvSpPr>
            <a:spLocks noGrp="1"/>
          </p:cNvSpPr>
          <p:nvPr>
            <p:ph type="title"/>
          </p:nvPr>
        </p:nvSpPr>
        <p:spPr>
          <a:xfrm>
            <a:off x="354130" y="0"/>
            <a:ext cx="9980378" cy="837269"/>
          </a:xfrm>
        </p:spPr>
        <p:txBody>
          <a:bodyPr>
            <a:normAutofit fontScale="90000"/>
          </a:bodyPr>
          <a:lstStyle/>
          <a:p>
            <a:r>
              <a:rPr lang="en-GB" sz="3857" dirty="0"/>
              <a:t>PVA: Using someone to import goods on your behalf</a:t>
            </a:r>
            <a:br>
              <a:rPr lang="en-GB" sz="3507" b="1" dirty="0"/>
            </a:br>
            <a:endParaRPr lang="en-GB" sz="3507" dirty="0"/>
          </a:p>
        </p:txBody>
      </p:sp>
      <p:sp>
        <p:nvSpPr>
          <p:cNvPr id="3" name="Content Placeholder 2">
            <a:extLst>
              <a:ext uri="{FF2B5EF4-FFF2-40B4-BE49-F238E27FC236}">
                <a16:creationId xmlns:a16="http://schemas.microsoft.com/office/drawing/2014/main" id="{DF4EC70B-6634-421B-B397-F3CC6CD8FCC6}"/>
              </a:ext>
            </a:extLst>
          </p:cNvPr>
          <p:cNvSpPr>
            <a:spLocks noGrp="1"/>
          </p:cNvSpPr>
          <p:nvPr>
            <p:ph idx="1"/>
          </p:nvPr>
        </p:nvSpPr>
        <p:spPr>
          <a:xfrm>
            <a:off x="354130" y="1045121"/>
            <a:ext cx="9980378" cy="5112568"/>
          </a:xfrm>
        </p:spPr>
        <p:txBody>
          <a:bodyPr>
            <a:normAutofit/>
          </a:bodyPr>
          <a:lstStyle/>
          <a:p>
            <a:r>
              <a:rPr lang="en-GB" sz="3200" dirty="0"/>
              <a:t>If you get a person or business to import goods on your behalf (such as a freight forwarder, customs agent, broker or fast parcel operator) you will need to tell them how you want to account for import VAT on those imports, so they can complete the customs declaration.</a:t>
            </a:r>
          </a:p>
          <a:p>
            <a:r>
              <a:rPr lang="en-GB" sz="3200" dirty="0"/>
              <a:t>If you already have someone you should contact them to tell them if you want to use PVA to account for import VAT on your VAT Return. You should keep a written record of what is agreed.</a:t>
            </a:r>
          </a:p>
        </p:txBody>
      </p:sp>
      <p:sp>
        <p:nvSpPr>
          <p:cNvPr id="4" name="Slide Number Placeholder 3">
            <a:extLst>
              <a:ext uri="{FF2B5EF4-FFF2-40B4-BE49-F238E27FC236}">
                <a16:creationId xmlns:a16="http://schemas.microsoft.com/office/drawing/2014/main" id="{A0CBA6D8-2C38-4BB9-AECE-6E206DB04FFF}"/>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18</a:t>
            </a:fld>
            <a:endParaRPr lang="en-GB">
              <a:solidFill>
                <a:prstClr val="black">
                  <a:tint val="75000"/>
                </a:prstClr>
              </a:solidFill>
              <a:latin typeface="Calibri"/>
            </a:endParaRPr>
          </a:p>
        </p:txBody>
      </p:sp>
    </p:spTree>
    <p:extLst>
      <p:ext uri="{BB962C8B-B14F-4D97-AF65-F5344CB8AC3E}">
        <p14:creationId xmlns:p14="http://schemas.microsoft.com/office/powerpoint/2010/main" val="323339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EC07-AA3F-45FA-A42D-E5F1F93A34BF}"/>
              </a:ext>
            </a:extLst>
          </p:cNvPr>
          <p:cNvSpPr>
            <a:spLocks noGrp="1"/>
          </p:cNvSpPr>
          <p:nvPr>
            <p:ph type="title"/>
          </p:nvPr>
        </p:nvSpPr>
        <p:spPr>
          <a:xfrm>
            <a:off x="354131" y="0"/>
            <a:ext cx="9980378" cy="1002060"/>
          </a:xfrm>
        </p:spPr>
        <p:txBody>
          <a:bodyPr/>
          <a:lstStyle/>
          <a:p>
            <a:pPr fontAlgn="base"/>
            <a:r>
              <a:rPr lang="en-GB" sz="4208" dirty="0"/>
              <a:t>PVA: Business/non-business imports</a:t>
            </a:r>
            <a:r>
              <a:rPr lang="en-US" dirty="0"/>
              <a:t>​</a:t>
            </a:r>
          </a:p>
        </p:txBody>
      </p:sp>
      <p:sp>
        <p:nvSpPr>
          <p:cNvPr id="3" name="Content Placeholder 2">
            <a:extLst>
              <a:ext uri="{FF2B5EF4-FFF2-40B4-BE49-F238E27FC236}">
                <a16:creationId xmlns:a16="http://schemas.microsoft.com/office/drawing/2014/main" id="{077D42DC-2E3A-43E7-8369-61C2967542AE}"/>
              </a:ext>
            </a:extLst>
          </p:cNvPr>
          <p:cNvSpPr>
            <a:spLocks noGrp="1"/>
          </p:cNvSpPr>
          <p:nvPr>
            <p:ph idx="1"/>
          </p:nvPr>
        </p:nvSpPr>
        <p:spPr>
          <a:xfrm>
            <a:off x="354130" y="1261145"/>
            <a:ext cx="9980378" cy="4896544"/>
          </a:xfrm>
        </p:spPr>
        <p:txBody>
          <a:bodyPr>
            <a:normAutofit/>
          </a:bodyPr>
          <a:lstStyle/>
          <a:p>
            <a:pPr fontAlgn="base"/>
            <a:r>
              <a:rPr lang="en-GB" sz="2800" dirty="0"/>
              <a:t>You will be able to use PVA to account for import VAT on your VAT return if you import goods which will be used for both business purposes and non-business purposes or if you don’t know whether or not they will be used for business purposes at the time that you import them. </a:t>
            </a:r>
            <a:r>
              <a:rPr lang="en-US" sz="2800" dirty="0"/>
              <a:t>​</a:t>
            </a:r>
          </a:p>
          <a:p>
            <a:pPr fontAlgn="base"/>
            <a:r>
              <a:rPr lang="en-GB" sz="2800" dirty="0"/>
              <a:t>You will not be able to use PVA to account for import VAT on your VAT return if you import goods which you know will be used solely for non-business purposes. When you complete your customs declaration you will instead have to select that you’ll be making immediate payment or using a duty deferment account.</a:t>
            </a:r>
            <a:r>
              <a:rPr lang="en-US" sz="2800" dirty="0"/>
              <a:t>​</a:t>
            </a:r>
          </a:p>
          <a:p>
            <a:endParaRPr lang="en-GB" sz="2800" dirty="0"/>
          </a:p>
        </p:txBody>
      </p:sp>
    </p:spTree>
    <p:extLst>
      <p:ext uri="{BB962C8B-B14F-4D97-AF65-F5344CB8AC3E}">
        <p14:creationId xmlns:p14="http://schemas.microsoft.com/office/powerpoint/2010/main" val="158667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D60A-A409-49E5-97E1-245D20594028}"/>
              </a:ext>
            </a:extLst>
          </p:cNvPr>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Today’s session</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6046444-759C-4673-A3C8-896A663EE308}"/>
              </a:ext>
            </a:extLst>
          </p:cNvPr>
          <p:cNvSpPr>
            <a:spLocks noGrp="1"/>
          </p:cNvSpPr>
          <p:nvPr>
            <p:ph idx="1"/>
          </p:nvPr>
        </p:nvSpPr>
        <p:spPr/>
        <p:txBody>
          <a:bodyPr/>
          <a:lstStyle/>
          <a:p>
            <a:pPr marL="342900" lvl="0" indent="-342900">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rPr>
              <a:t>16:05 Desiree Benson, DCMS - Brexit considerations for charities and details of guidance and resources that are available</a:t>
            </a:r>
            <a:endParaRPr lang="en-GB"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rPr>
              <a:t>16:15: Claire Wilson, HMRC – key customs changes (GB/EU) </a:t>
            </a:r>
            <a:endParaRPr lang="en-GB"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rPr>
              <a:t>16:25: </a:t>
            </a:r>
            <a:r>
              <a:rPr lang="en-GB" sz="2400" dirty="0" err="1">
                <a:solidFill>
                  <a:srgbClr val="000000"/>
                </a:solidFill>
                <a:effectLst/>
                <a:latin typeface="Calibri" panose="020F0502020204030204" pitchFamily="34" charset="0"/>
                <a:ea typeface="Times New Roman" panose="02020603050405020304" pitchFamily="18" charset="0"/>
              </a:rPr>
              <a:t>Mojgan</a:t>
            </a:r>
            <a:r>
              <a:rPr lang="en-GB" sz="2400" dirty="0">
                <a:solidFill>
                  <a:srgbClr val="000000"/>
                </a:solidFill>
                <a:effectLst/>
                <a:latin typeface="Calibri" panose="020F0502020204030204" pitchFamily="34" charset="0"/>
                <a:ea typeface="Times New Roman" panose="02020603050405020304" pitchFamily="18" charset="0"/>
              </a:rPr>
              <a:t> Ahmad and David Pruden, HMRC – changes to VAT and the NI Protocol</a:t>
            </a:r>
            <a:endParaRPr lang="en-GB"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rPr>
              <a:t>16:40: Andrea Marshall, BUFDG: key VAT and customs questions</a:t>
            </a:r>
            <a:endParaRPr lang="en-GB"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rPr>
              <a:t>16:50: Suhan Rajkumar, Bates Wells – key legal considerations</a:t>
            </a:r>
            <a:endParaRPr lang="en-GB"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rPr>
              <a:t>17:00: Q&amp;A</a:t>
            </a:r>
            <a:endParaRPr lang="en-GB" sz="2400" dirty="0">
              <a:effectLst/>
              <a:latin typeface="Calibri" panose="020F0502020204030204" pitchFamily="34" charset="0"/>
              <a:ea typeface="Calibri" panose="020F0502020204030204" pitchFamily="34" charset="0"/>
            </a:endParaRPr>
          </a:p>
          <a:p>
            <a:pPr marL="504200" lvl="1" indent="0">
              <a:buNone/>
            </a:pPr>
            <a:endParaRPr lang="en-GB" sz="2206" dirty="0">
              <a:latin typeface="Lato Light" panose="020F0502020204030203"/>
              <a:cs typeface="Calibri" panose="020F0502020204030204" pitchFamily="34" charset="0"/>
            </a:endParaRPr>
          </a:p>
        </p:txBody>
      </p:sp>
      <p:sp>
        <p:nvSpPr>
          <p:cNvPr id="4" name="Footer Placeholder 3">
            <a:extLst>
              <a:ext uri="{FF2B5EF4-FFF2-40B4-BE49-F238E27FC236}">
                <a16:creationId xmlns:a16="http://schemas.microsoft.com/office/drawing/2014/main" id="{634EF9A7-D886-430B-BDF0-C20A511351EC}"/>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249597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8663-FD98-4D3E-89C9-A35F9DE83694}"/>
              </a:ext>
            </a:extLst>
          </p:cNvPr>
          <p:cNvSpPr>
            <a:spLocks noGrp="1"/>
          </p:cNvSpPr>
          <p:nvPr>
            <p:ph type="title"/>
          </p:nvPr>
        </p:nvSpPr>
        <p:spPr>
          <a:xfrm>
            <a:off x="354131" y="-4929"/>
            <a:ext cx="9980378" cy="1002060"/>
          </a:xfrm>
        </p:spPr>
        <p:txBody>
          <a:bodyPr>
            <a:normAutofit/>
          </a:bodyPr>
          <a:lstStyle/>
          <a:p>
            <a:r>
              <a:rPr lang="en-GB" sz="4208" dirty="0"/>
              <a:t>PVA: Completing the VAT return</a:t>
            </a:r>
          </a:p>
        </p:txBody>
      </p:sp>
      <p:sp>
        <p:nvSpPr>
          <p:cNvPr id="3" name="Content Placeholder 2">
            <a:extLst>
              <a:ext uri="{FF2B5EF4-FFF2-40B4-BE49-F238E27FC236}">
                <a16:creationId xmlns:a16="http://schemas.microsoft.com/office/drawing/2014/main" id="{07DC1843-79F1-45CD-98EC-E69927F3894D}"/>
              </a:ext>
            </a:extLst>
          </p:cNvPr>
          <p:cNvSpPr>
            <a:spLocks noGrp="1"/>
          </p:cNvSpPr>
          <p:nvPr>
            <p:ph idx="1"/>
          </p:nvPr>
        </p:nvSpPr>
        <p:spPr>
          <a:xfrm>
            <a:off x="354131" y="997131"/>
            <a:ext cx="9980378" cy="5356637"/>
          </a:xfrm>
        </p:spPr>
        <p:txBody>
          <a:bodyPr>
            <a:noAutofit/>
          </a:bodyPr>
          <a:lstStyle/>
          <a:p>
            <a:r>
              <a:rPr lang="en-GB" sz="2400" dirty="0"/>
              <a:t>There are changes to the way that the VAT return is completed because of PVA. </a:t>
            </a:r>
          </a:p>
          <a:p>
            <a:pPr lvl="1"/>
            <a:r>
              <a:rPr lang="en-GB" sz="2400" dirty="0"/>
              <a:t>Box 1 – include VAT due on PVA imports ​</a:t>
            </a:r>
          </a:p>
          <a:p>
            <a:pPr lvl="1"/>
            <a:r>
              <a:rPr lang="en-GB" sz="2400" dirty="0"/>
              <a:t>Box 4 – include VAT reclaimed on PVA imports </a:t>
            </a:r>
          </a:p>
          <a:p>
            <a:pPr lvl="1"/>
            <a:r>
              <a:rPr lang="en-GB" sz="2400" dirty="0"/>
              <a:t>Box 7 – include total net value of imports​</a:t>
            </a:r>
          </a:p>
          <a:p>
            <a:r>
              <a:rPr lang="en-GB" sz="2400" dirty="0"/>
              <a:t>​The normal rules about what VAT can be reclaimed as input tax will apply, and the trader’s monthly statement will contain the information they need. </a:t>
            </a:r>
          </a:p>
          <a:p>
            <a:r>
              <a:rPr lang="en-GB" sz="2400" dirty="0">
                <a:cs typeface="Calibri"/>
              </a:rPr>
              <a:t>If the trader delays their supplementary declaration, </a:t>
            </a:r>
            <a:r>
              <a:rPr lang="en-GB" sz="2400" dirty="0"/>
              <a:t>to complete the boxes on their VAT return, they’ll  need to estimate the import VAT due from their records of imported goods.</a:t>
            </a:r>
          </a:p>
          <a:p>
            <a:r>
              <a:rPr lang="en-GB" sz="2400" dirty="0"/>
              <a:t>When they submit their delayed declaration, they must select that they’re using PVA. Their next online monthly statement will show the amount of import VAT due on that declaration. They will then be able to adjust their estimate and account for any difference on the next VAT Return</a:t>
            </a:r>
            <a:r>
              <a:rPr lang="en-GB" sz="2400" b="1" dirty="0"/>
              <a:t>.</a:t>
            </a:r>
            <a:endParaRPr lang="en-GB" sz="2400" dirty="0"/>
          </a:p>
          <a:p>
            <a:endParaRPr lang="en-GB" sz="2400" dirty="0"/>
          </a:p>
        </p:txBody>
      </p:sp>
      <p:sp>
        <p:nvSpPr>
          <p:cNvPr id="4" name="Slide Number Placeholder 3">
            <a:extLst>
              <a:ext uri="{FF2B5EF4-FFF2-40B4-BE49-F238E27FC236}">
                <a16:creationId xmlns:a16="http://schemas.microsoft.com/office/drawing/2014/main" id="{282EF391-3A97-4AD3-B7FD-FA9E3D437192}"/>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20</a:t>
            </a:fld>
            <a:endParaRPr lang="en-GB">
              <a:solidFill>
                <a:prstClr val="black">
                  <a:tint val="75000"/>
                </a:prstClr>
              </a:solidFill>
              <a:latin typeface="Calibri"/>
            </a:endParaRPr>
          </a:p>
        </p:txBody>
      </p:sp>
    </p:spTree>
    <p:extLst>
      <p:ext uri="{BB962C8B-B14F-4D97-AF65-F5344CB8AC3E}">
        <p14:creationId xmlns:p14="http://schemas.microsoft.com/office/powerpoint/2010/main" val="4817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A1BC-F724-4AA2-B5B5-8F5072762AB0}"/>
              </a:ext>
            </a:extLst>
          </p:cNvPr>
          <p:cNvSpPr>
            <a:spLocks noGrp="1"/>
          </p:cNvSpPr>
          <p:nvPr>
            <p:ph type="title"/>
          </p:nvPr>
        </p:nvSpPr>
        <p:spPr>
          <a:xfrm>
            <a:off x="525912" y="0"/>
            <a:ext cx="9636814" cy="804786"/>
          </a:xfrm>
        </p:spPr>
        <p:txBody>
          <a:bodyPr>
            <a:normAutofit/>
          </a:bodyPr>
          <a:lstStyle/>
          <a:p>
            <a:r>
              <a:rPr lang="en-GB" sz="4208" dirty="0"/>
              <a:t>Accessing the PVA statement​</a:t>
            </a:r>
          </a:p>
        </p:txBody>
      </p:sp>
      <p:sp>
        <p:nvSpPr>
          <p:cNvPr id="3" name="Content Placeholder 2">
            <a:extLst>
              <a:ext uri="{FF2B5EF4-FFF2-40B4-BE49-F238E27FC236}">
                <a16:creationId xmlns:a16="http://schemas.microsoft.com/office/drawing/2014/main" id="{F6592A6C-8821-49B3-BBF3-933983E1D4F6}"/>
              </a:ext>
            </a:extLst>
          </p:cNvPr>
          <p:cNvSpPr>
            <a:spLocks noGrp="1"/>
          </p:cNvSpPr>
          <p:nvPr>
            <p:ph idx="1"/>
          </p:nvPr>
        </p:nvSpPr>
        <p:spPr>
          <a:xfrm>
            <a:off x="547185" y="973113"/>
            <a:ext cx="9636814" cy="5400600"/>
          </a:xfrm>
        </p:spPr>
        <p:txBody>
          <a:bodyPr>
            <a:normAutofit/>
          </a:bodyPr>
          <a:lstStyle/>
          <a:p>
            <a:r>
              <a:rPr lang="en-GB" sz="2400" dirty="0"/>
              <a:t>Trader’s need to access CDS to view and download their monthly PVA statements.</a:t>
            </a:r>
          </a:p>
          <a:p>
            <a:r>
              <a:rPr lang="en-GB" sz="2400" dirty="0"/>
              <a:t>Importers that already have access to CDS will go straight from the start page, to their CDS financial dashboard where they can view and download their statements. Businesses without access to CDS will be automatically directed to subscribe to CDS first.    ​</a:t>
            </a:r>
          </a:p>
          <a:p>
            <a:r>
              <a:rPr lang="en-GB" sz="2400" dirty="0"/>
              <a:t>​​Signing up for CDS is straightforward and takes only a few minutes</a:t>
            </a:r>
          </a:p>
          <a:p>
            <a:r>
              <a:rPr lang="en-GB" sz="2400" dirty="0"/>
              <a:t>The first monthly PVA statements will be available in early February showing the total import VAT postponed in January.  ​</a:t>
            </a:r>
          </a:p>
          <a:p>
            <a:r>
              <a:rPr lang="en-GB" sz="2400" dirty="0"/>
              <a:t>Each member of a VAT group that imports goods will have their own EORI and should signup for CDS to access their statement. The representative group member will have to collate the statements to complete the VAT return.  </a:t>
            </a:r>
          </a:p>
        </p:txBody>
      </p:sp>
      <p:sp>
        <p:nvSpPr>
          <p:cNvPr id="4" name="Slide Number Placeholder 3">
            <a:extLst>
              <a:ext uri="{FF2B5EF4-FFF2-40B4-BE49-F238E27FC236}">
                <a16:creationId xmlns:a16="http://schemas.microsoft.com/office/drawing/2014/main" id="{21DBC43E-E53A-4691-B19A-F21F144B6C39}"/>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21</a:t>
            </a:fld>
            <a:endParaRPr lang="en-GB">
              <a:solidFill>
                <a:prstClr val="black">
                  <a:tint val="75000"/>
                </a:prstClr>
              </a:solidFill>
              <a:latin typeface="Calibri"/>
            </a:endParaRPr>
          </a:p>
        </p:txBody>
      </p:sp>
    </p:spTree>
    <p:extLst>
      <p:ext uri="{BB962C8B-B14F-4D97-AF65-F5344CB8AC3E}">
        <p14:creationId xmlns:p14="http://schemas.microsoft.com/office/powerpoint/2010/main" val="815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7FBF-6177-44B4-B000-D9DE104737C5}"/>
              </a:ext>
            </a:extLst>
          </p:cNvPr>
          <p:cNvSpPr>
            <a:spLocks noGrp="1"/>
          </p:cNvSpPr>
          <p:nvPr>
            <p:ph type="title"/>
          </p:nvPr>
        </p:nvSpPr>
        <p:spPr>
          <a:xfrm>
            <a:off x="635526" y="0"/>
            <a:ext cx="9417585" cy="1002060"/>
          </a:xfrm>
        </p:spPr>
        <p:txBody>
          <a:bodyPr>
            <a:normAutofit/>
          </a:bodyPr>
          <a:lstStyle/>
          <a:p>
            <a:r>
              <a:rPr lang="en-GB" sz="4208" dirty="0"/>
              <a:t>Guidance on GOV.UK (1)</a:t>
            </a:r>
          </a:p>
        </p:txBody>
      </p:sp>
      <p:sp>
        <p:nvSpPr>
          <p:cNvPr id="3" name="Content Placeholder 2">
            <a:extLst>
              <a:ext uri="{FF2B5EF4-FFF2-40B4-BE49-F238E27FC236}">
                <a16:creationId xmlns:a16="http://schemas.microsoft.com/office/drawing/2014/main" id="{8EC07131-B8DF-475D-B618-80527A02C1E6}"/>
              </a:ext>
            </a:extLst>
          </p:cNvPr>
          <p:cNvSpPr>
            <a:spLocks noGrp="1"/>
          </p:cNvSpPr>
          <p:nvPr>
            <p:ph idx="1"/>
          </p:nvPr>
        </p:nvSpPr>
        <p:spPr>
          <a:xfrm>
            <a:off x="624548" y="1189137"/>
            <a:ext cx="9428564" cy="4968552"/>
          </a:xfrm>
        </p:spPr>
        <p:txBody>
          <a:bodyPr>
            <a:normAutofit/>
          </a:bodyPr>
          <a:lstStyle/>
          <a:p>
            <a:r>
              <a:rPr lang="en-GB" sz="2400" dirty="0"/>
              <a:t> </a:t>
            </a:r>
            <a:r>
              <a:rPr lang="en-GB" sz="2400" b="1" dirty="0"/>
              <a:t>Postponed VAT Accounting </a:t>
            </a:r>
          </a:p>
          <a:p>
            <a:pPr marL="391689" lvl="1" indent="0">
              <a:buNone/>
            </a:pPr>
            <a:r>
              <a:rPr lang="en-GB" sz="2400" dirty="0">
                <a:hlinkClick r:id="rId2">
                  <a:extLst>
                    <a:ext uri="{A12FA001-AC4F-418D-AE19-62706E023703}">
                      <ahyp:hlinkClr xmlns:ahyp="http://schemas.microsoft.com/office/drawing/2018/hyperlinkcolor" val="tx"/>
                    </a:ext>
                  </a:extLst>
                </a:hlinkClick>
              </a:rPr>
              <a:t>www.gov.uk/guidance/check-when-you-can-account-for-import-vat-on-your-vat-return</a:t>
            </a:r>
            <a:endParaRPr lang="en-GB" sz="2400" dirty="0"/>
          </a:p>
          <a:p>
            <a:pPr marL="391689" lvl="1" indent="0">
              <a:buNone/>
            </a:pPr>
            <a:r>
              <a:rPr lang="en-GB" sz="2400" dirty="0">
                <a:hlinkClick r:id="rId3">
                  <a:extLst>
                    <a:ext uri="{A12FA001-AC4F-418D-AE19-62706E023703}">
                      <ahyp:hlinkClr xmlns:ahyp="http://schemas.microsoft.com/office/drawing/2018/hyperlinkcolor" val="tx"/>
                    </a:ext>
                  </a:extLst>
                </a:hlinkClick>
              </a:rPr>
              <a:t>www.gov.uk/guidance/complete-your-vat-return-to-account-for-import-vat</a:t>
            </a:r>
            <a:endParaRPr lang="en-GB" sz="2400" dirty="0"/>
          </a:p>
          <a:p>
            <a:pPr marL="391689" lvl="1" indent="0">
              <a:buNone/>
            </a:pPr>
            <a:r>
              <a:rPr lang="en-GB" sz="2400" dirty="0">
                <a:solidFill>
                  <a:schemeClr val="tx1"/>
                </a:solidFill>
                <a:hlinkClick r:id="rId4">
                  <a:extLst>
                    <a:ext uri="{A12FA001-AC4F-418D-AE19-62706E023703}">
                      <ahyp:hlinkClr xmlns:ahyp="http://schemas.microsoft.com/office/drawing/2018/hyperlinkcolor" val="tx"/>
                    </a:ext>
                  </a:extLst>
                </a:hlinkClick>
              </a:rPr>
              <a:t>www.gov.uk/guidance/get-your-postponed-import-vat-statement</a:t>
            </a:r>
            <a:r>
              <a:rPr lang="en-GB" sz="2400" dirty="0">
                <a:solidFill>
                  <a:schemeClr val="tx1"/>
                </a:solidFill>
              </a:rPr>
              <a:t> </a:t>
            </a:r>
          </a:p>
          <a:p>
            <a:pPr marL="400827" indent="-400827"/>
            <a:r>
              <a:rPr lang="en-GB" sz="2400" b="1" dirty="0"/>
              <a:t>Importing goods not exceeding £135</a:t>
            </a:r>
          </a:p>
          <a:p>
            <a:pPr marL="391689" lvl="1" indent="0">
              <a:buNone/>
            </a:pPr>
            <a:r>
              <a:rPr lang="en-GB" sz="2400" dirty="0">
                <a:hlinkClick r:id="rId5">
                  <a:extLst>
                    <a:ext uri="{A12FA001-AC4F-418D-AE19-62706E023703}">
                      <ahyp:hlinkClr xmlns:ahyp="http://schemas.microsoft.com/office/drawing/2018/hyperlinkcolor" val="tx"/>
                    </a:ext>
                  </a:extLst>
                </a:hlinkClick>
              </a:rPr>
              <a:t>www.gov.uk/guidance/vat-and-overseas-goods-sold-to-customers-in-the-uk-using-online-marketplaces</a:t>
            </a:r>
            <a:endParaRPr lang="en-GB" sz="2400" dirty="0"/>
          </a:p>
          <a:p>
            <a:pPr marL="391689" lvl="1" indent="0">
              <a:buNone/>
            </a:pPr>
            <a:r>
              <a:rPr lang="en-GB" sz="2400" dirty="0">
                <a:hlinkClick r:id="rId6">
                  <a:extLst>
                    <a:ext uri="{A12FA001-AC4F-418D-AE19-62706E023703}">
                      <ahyp:hlinkClr xmlns:ahyp="http://schemas.microsoft.com/office/drawing/2018/hyperlinkcolor" val="tx"/>
                    </a:ext>
                  </a:extLst>
                </a:hlinkClick>
              </a:rPr>
              <a:t>www.gov.uk/guidance/vat-and-overseas-goods-sold-directly-to-customers-in-the-uk</a:t>
            </a:r>
            <a:endParaRPr lang="en-GB" sz="2400" dirty="0"/>
          </a:p>
          <a:p>
            <a:pPr marL="400827" indent="-400827"/>
            <a:endParaRPr lang="en-GB" sz="2400" dirty="0"/>
          </a:p>
        </p:txBody>
      </p:sp>
      <p:sp>
        <p:nvSpPr>
          <p:cNvPr id="4" name="Slide Number Placeholder 3">
            <a:extLst>
              <a:ext uri="{FF2B5EF4-FFF2-40B4-BE49-F238E27FC236}">
                <a16:creationId xmlns:a16="http://schemas.microsoft.com/office/drawing/2014/main" id="{86E8CD15-C26B-47BE-B6EF-8B6226BBFFE9}"/>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22</a:t>
            </a:fld>
            <a:endParaRPr lang="en-GB">
              <a:solidFill>
                <a:prstClr val="black">
                  <a:tint val="75000"/>
                </a:prstClr>
              </a:solidFill>
              <a:latin typeface="Calibri"/>
            </a:endParaRPr>
          </a:p>
        </p:txBody>
      </p:sp>
    </p:spTree>
    <p:extLst>
      <p:ext uri="{BB962C8B-B14F-4D97-AF65-F5344CB8AC3E}">
        <p14:creationId xmlns:p14="http://schemas.microsoft.com/office/powerpoint/2010/main" val="59055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780A-D868-4725-B05F-25812A5E9B16}"/>
              </a:ext>
            </a:extLst>
          </p:cNvPr>
          <p:cNvSpPr>
            <a:spLocks noGrp="1"/>
          </p:cNvSpPr>
          <p:nvPr>
            <p:ph type="title"/>
          </p:nvPr>
        </p:nvSpPr>
        <p:spPr>
          <a:xfrm>
            <a:off x="525912" y="37863"/>
            <a:ext cx="9636814" cy="951695"/>
          </a:xfrm>
        </p:spPr>
        <p:txBody>
          <a:bodyPr>
            <a:normAutofit/>
          </a:bodyPr>
          <a:lstStyle/>
          <a:p>
            <a:r>
              <a:rPr lang="en-GB" sz="4208" dirty="0"/>
              <a:t>Guidance on GOV.UK (2)</a:t>
            </a:r>
          </a:p>
        </p:txBody>
      </p:sp>
      <p:sp>
        <p:nvSpPr>
          <p:cNvPr id="3" name="Content Placeholder 2">
            <a:extLst>
              <a:ext uri="{FF2B5EF4-FFF2-40B4-BE49-F238E27FC236}">
                <a16:creationId xmlns:a16="http://schemas.microsoft.com/office/drawing/2014/main" id="{4154FB4C-ABF4-4B0B-A42A-D964C6A70374}"/>
              </a:ext>
            </a:extLst>
          </p:cNvPr>
          <p:cNvSpPr>
            <a:spLocks noGrp="1"/>
          </p:cNvSpPr>
          <p:nvPr>
            <p:ph idx="1"/>
          </p:nvPr>
        </p:nvSpPr>
        <p:spPr>
          <a:xfrm>
            <a:off x="529132" y="1117129"/>
            <a:ext cx="9633594" cy="5112568"/>
          </a:xfrm>
        </p:spPr>
        <p:txBody>
          <a:bodyPr>
            <a:normAutofit/>
          </a:bodyPr>
          <a:lstStyle/>
          <a:p>
            <a:endParaRPr lang="en-GB" sz="2400" b="1" dirty="0"/>
          </a:p>
          <a:p>
            <a:r>
              <a:rPr lang="en-GB" sz="2400" b="1" dirty="0"/>
              <a:t>Paying VAT on imports from outside the UK to Great Britain and from outside the EU to Northern Ireland</a:t>
            </a:r>
            <a:r>
              <a:rPr lang="en-GB" sz="2400" dirty="0"/>
              <a:t>:</a:t>
            </a:r>
          </a:p>
          <a:p>
            <a:pPr marL="0" indent="0">
              <a:buNone/>
            </a:pPr>
            <a:r>
              <a:rPr lang="en-GB" sz="2400" dirty="0"/>
              <a:t>    </a:t>
            </a:r>
            <a:r>
              <a:rPr lang="en-GB" sz="2400" dirty="0">
                <a:hlinkClick r:id="rId2"/>
              </a:rPr>
              <a:t>www.gov.uk/guidance/vat-imports-acquisitions-and-purchases-from-abroad</a:t>
            </a:r>
            <a:endParaRPr lang="en-GB" sz="2400" dirty="0"/>
          </a:p>
          <a:p>
            <a:endParaRPr lang="en-GB" sz="2400" dirty="0"/>
          </a:p>
          <a:p>
            <a:r>
              <a:rPr lang="en-GB" sz="2400" b="1" dirty="0"/>
              <a:t>How to fill in and submit your VAT Return: </a:t>
            </a:r>
          </a:p>
          <a:p>
            <a:pPr marL="0" indent="0">
              <a:buNone/>
            </a:pPr>
            <a:r>
              <a:rPr lang="en-GB" sz="2400" dirty="0"/>
              <a:t>    </a:t>
            </a:r>
            <a:r>
              <a:rPr lang="en-GB" sz="2400" dirty="0">
                <a:hlinkClick r:id="rId3"/>
              </a:rPr>
              <a:t>www.gov.uk/guidance/how-to-fill-in-and-submit-your-vat-return-vat-notice-70012</a:t>
            </a:r>
            <a:endParaRPr lang="en-GB" sz="2400" dirty="0"/>
          </a:p>
          <a:p>
            <a:pPr marL="0" indent="0">
              <a:buNone/>
            </a:pPr>
            <a:r>
              <a:rPr lang="en-GB" sz="2400" dirty="0"/>
              <a:t> </a:t>
            </a:r>
          </a:p>
          <a:p>
            <a:endParaRPr lang="en-GB" sz="2400" dirty="0"/>
          </a:p>
        </p:txBody>
      </p:sp>
      <p:sp>
        <p:nvSpPr>
          <p:cNvPr id="4" name="Slide Number Placeholder 3">
            <a:extLst>
              <a:ext uri="{FF2B5EF4-FFF2-40B4-BE49-F238E27FC236}">
                <a16:creationId xmlns:a16="http://schemas.microsoft.com/office/drawing/2014/main" id="{990D4E32-8138-4F57-A6B4-5030B8621B26}"/>
              </a:ext>
            </a:extLst>
          </p:cNvPr>
          <p:cNvSpPr>
            <a:spLocks noGrp="1"/>
          </p:cNvSpPr>
          <p:nvPr>
            <p:ph type="sldNum" sz="quarter" idx="12"/>
          </p:nvPr>
        </p:nvSpPr>
        <p:spPr/>
        <p:txBody>
          <a:bodyPr/>
          <a:lstStyle/>
          <a:p>
            <a:pPr defTabSz="801654" eaLnBrk="1" fontAlgn="auto" hangingPunct="1">
              <a:spcBef>
                <a:spcPts val="0"/>
              </a:spcBef>
              <a:spcAft>
                <a:spcPts val="0"/>
              </a:spcAft>
            </a:pPr>
            <a:fld id="{FC910567-308D-45B8-A9BC-47E24F4B6008}" type="slidenum">
              <a:rPr lang="en-GB">
                <a:solidFill>
                  <a:prstClr val="black">
                    <a:tint val="75000"/>
                  </a:prstClr>
                </a:solidFill>
                <a:latin typeface="Calibri"/>
              </a:rPr>
              <a:pPr defTabSz="801654" eaLnBrk="1" fontAlgn="auto" hangingPunct="1">
                <a:spcBef>
                  <a:spcPts val="0"/>
                </a:spcBef>
                <a:spcAft>
                  <a:spcPts val="0"/>
                </a:spcAft>
              </a:pPr>
              <a:t>23</a:t>
            </a:fld>
            <a:endParaRPr lang="en-GB">
              <a:solidFill>
                <a:prstClr val="black">
                  <a:tint val="75000"/>
                </a:prstClr>
              </a:solidFill>
              <a:latin typeface="Calibri"/>
            </a:endParaRPr>
          </a:p>
        </p:txBody>
      </p:sp>
    </p:spTree>
    <p:extLst>
      <p:ext uri="{BB962C8B-B14F-4D97-AF65-F5344CB8AC3E}">
        <p14:creationId xmlns:p14="http://schemas.microsoft.com/office/powerpoint/2010/main" val="396210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834620" y="2600365"/>
            <a:ext cx="9162568" cy="1113638"/>
          </a:xfrm>
        </p:spPr>
        <p:txBody>
          <a:bodyPr/>
          <a:lstStyle/>
          <a:p>
            <a:r>
              <a:rPr lang="en-US" sz="3600" b="1" dirty="0"/>
              <a:t>VAT under the Northern Ireland Protocol</a:t>
            </a:r>
            <a:endParaRPr lang="en-GB" altLang="en-US" sz="4400" b="1" dirty="0">
              <a:latin typeface="Lato" pitchFamily="34" charset="0"/>
            </a:endParaRPr>
          </a:p>
        </p:txBody>
      </p:sp>
      <p:sp>
        <p:nvSpPr>
          <p:cNvPr id="15363" name="Text Placeholder 2"/>
          <p:cNvSpPr>
            <a:spLocks noGrp="1"/>
          </p:cNvSpPr>
          <p:nvPr>
            <p:ph type="body" sz="quarter" idx="13"/>
          </p:nvPr>
        </p:nvSpPr>
        <p:spPr>
          <a:xfrm>
            <a:off x="822475" y="4267365"/>
            <a:ext cx="8627580" cy="476179"/>
          </a:xfrm>
        </p:spPr>
        <p:txBody>
          <a:bodyPr/>
          <a:lstStyle/>
          <a:p>
            <a:r>
              <a:rPr lang="en-GB" altLang="en-US" sz="2647" i="1" dirty="0" err="1">
                <a:latin typeface="Lato Light" pitchFamily="34" charset="0"/>
              </a:rPr>
              <a:t>Mojgan</a:t>
            </a:r>
            <a:r>
              <a:rPr lang="en-GB" altLang="en-US" sz="2647" i="1" dirty="0">
                <a:latin typeface="Lato Light" pitchFamily="34" charset="0"/>
              </a:rPr>
              <a:t> Ahmad and David Pruden, HMRC</a:t>
            </a:r>
          </a:p>
          <a:p>
            <a:endParaRPr lang="en-GB" altLang="en-US" sz="2647" dirty="0">
              <a:latin typeface="Lato Light" pitchFamily="34" charset="0"/>
            </a:endParaRPr>
          </a:p>
        </p:txBody>
      </p:sp>
      <p:sp>
        <p:nvSpPr>
          <p:cNvPr id="15364" name="Footer Placeholder 3"/>
          <p:cNvSpPr>
            <a:spLocks noGrp="1"/>
          </p:cNvSpPr>
          <p:nvPr>
            <p:ph type="ftr" sz="quarter" idx="15"/>
          </p:nvPr>
        </p:nvSpPr>
        <p:spPr>
          <a:xfrm>
            <a:off x="834619" y="6887095"/>
            <a:ext cx="3874429" cy="52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19325" indent="-315125">
              <a:defRPr>
                <a:solidFill>
                  <a:schemeClr val="tx1"/>
                </a:solidFill>
                <a:latin typeface="Calibri" panose="020F0502020204030204" pitchFamily="34" charset="0"/>
                <a:cs typeface="Arial" panose="020B0604020202020204" pitchFamily="34" charset="0"/>
              </a:defRPr>
            </a:lvl2pPr>
            <a:lvl3pPr marL="1260500" indent="-252100">
              <a:defRPr>
                <a:solidFill>
                  <a:schemeClr val="tx1"/>
                </a:solidFill>
                <a:latin typeface="Calibri" panose="020F0502020204030204" pitchFamily="34" charset="0"/>
                <a:cs typeface="Arial" panose="020B0604020202020204" pitchFamily="34" charset="0"/>
              </a:defRPr>
            </a:lvl3pPr>
            <a:lvl4pPr marL="1764701" indent="-252100">
              <a:defRPr>
                <a:solidFill>
                  <a:schemeClr val="tx1"/>
                </a:solidFill>
                <a:latin typeface="Calibri" panose="020F0502020204030204" pitchFamily="34" charset="0"/>
                <a:cs typeface="Arial" panose="020B0604020202020204" pitchFamily="34" charset="0"/>
              </a:defRPr>
            </a:lvl4pPr>
            <a:lvl5pPr marL="2268901" indent="-252100">
              <a:defRPr>
                <a:solidFill>
                  <a:schemeClr val="tx1"/>
                </a:solidFill>
                <a:latin typeface="Calibri" panose="020F0502020204030204" pitchFamily="34" charset="0"/>
                <a:cs typeface="Arial" panose="020B0604020202020204" pitchFamily="34" charset="0"/>
              </a:defRPr>
            </a:lvl5pPr>
            <a:lvl6pPr marL="27731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73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15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57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1008400" rtl="0" eaLnBrk="1" fontAlgn="base" latinLnBrk="0" hangingPunct="1">
              <a:lnSpc>
                <a:spcPct val="100000"/>
              </a:lnSpc>
              <a:spcBef>
                <a:spcPct val="0"/>
              </a:spcBef>
              <a:spcAft>
                <a:spcPct val="0"/>
              </a:spcAft>
              <a:buClrTx/>
              <a:buSzTx/>
              <a:buFontTx/>
              <a:buNone/>
              <a:tabLst/>
              <a:defRPr/>
            </a:pPr>
            <a:r>
              <a:rPr kumimoji="0" lang="en-US"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rPr>
              <a:t>The voice of charities on Tax</a:t>
            </a:r>
          </a:p>
          <a:p>
            <a:pPr marL="0" marR="0" lvl="0" indent="0" algn="l" defTabSz="1008400" rtl="0" eaLnBrk="1" fontAlgn="base" latinLnBrk="0" hangingPunct="1">
              <a:lnSpc>
                <a:spcPct val="100000"/>
              </a:lnSpc>
              <a:spcBef>
                <a:spcPct val="0"/>
              </a:spcBef>
              <a:spcAft>
                <a:spcPct val="0"/>
              </a:spcAft>
              <a:buClrTx/>
              <a:buSzTx/>
              <a:buFontTx/>
              <a:buNone/>
              <a:tabLst/>
              <a:defRPr/>
            </a:pPr>
            <a:endParaRPr kumimoji="0" lang="en-GB"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E2BE1B8-521A-423D-A0DC-5EAE07C932C5}"/>
              </a:ext>
            </a:extLst>
          </p:cNvPr>
          <p:cNvSpPr txBox="1"/>
          <p:nvPr/>
        </p:nvSpPr>
        <p:spPr>
          <a:xfrm>
            <a:off x="834619" y="5107211"/>
            <a:ext cx="8830179" cy="431785"/>
          </a:xfrm>
          <a:prstGeom prst="rect">
            <a:avLst/>
          </a:prstGeom>
          <a:noFill/>
        </p:spPr>
        <p:txBody>
          <a:bodyPr wrap="square">
            <a:spAutoFit/>
          </a:bodyPr>
          <a:lstStyle/>
          <a:p>
            <a:pPr marL="0" marR="0" lvl="0" indent="0" algn="l" defTabSz="1008400" rtl="0" eaLnBrk="0" fontAlgn="base" latinLnBrk="0" hangingPunct="0">
              <a:lnSpc>
                <a:spcPct val="100000"/>
              </a:lnSpc>
              <a:spcBef>
                <a:spcPct val="0"/>
              </a:spcBef>
              <a:spcAft>
                <a:spcPct val="0"/>
              </a:spcAft>
              <a:buClrTx/>
              <a:buSzTx/>
              <a:buFontTx/>
              <a:buNone/>
              <a:tabLst/>
              <a:defRPr/>
            </a:pPr>
            <a:r>
              <a:rPr kumimoji="0" lang="en-GB" altLang="en-US" sz="2206" b="0" i="0" u="none" strike="noStrike" kern="1200" cap="none" spc="0" normalizeH="0" baseline="0" noProof="0" dirty="0">
                <a:ln>
                  <a:noFill/>
                </a:ln>
                <a:solidFill>
                  <a:srgbClr val="2C2E2E"/>
                </a:solidFill>
                <a:effectLst/>
                <a:uLnTx/>
                <a:uFillTx/>
                <a:latin typeface="Lato Light" pitchFamily="34" charset="0"/>
                <a:ea typeface="+mn-ea"/>
                <a:cs typeface="Arial" panose="020B0604020202020204" pitchFamily="34" charset="0"/>
              </a:rPr>
              <a:t>27 January 2020       				#charitytaxbrexit</a:t>
            </a:r>
          </a:p>
        </p:txBody>
      </p:sp>
    </p:spTree>
    <p:extLst>
      <p:ext uri="{BB962C8B-B14F-4D97-AF65-F5344CB8AC3E}">
        <p14:creationId xmlns:p14="http://schemas.microsoft.com/office/powerpoint/2010/main" val="17491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Guidance Published</a:t>
            </a:r>
            <a:br>
              <a:rPr lang="en-GB" dirty="0"/>
            </a:br>
            <a:endParaRPr lang="en-GB" sz="2104" dirty="0">
              <a:solidFill>
                <a:schemeClr val="tx1"/>
              </a:solidFill>
            </a:endParaRPr>
          </a:p>
        </p:txBody>
      </p:sp>
      <p:sp>
        <p:nvSpPr>
          <p:cNvPr id="3" name="Content Placeholder 2"/>
          <p:cNvSpPr>
            <a:spLocks noGrp="1"/>
          </p:cNvSpPr>
          <p:nvPr>
            <p:ph idx="1"/>
          </p:nvPr>
        </p:nvSpPr>
        <p:spPr>
          <a:xfrm>
            <a:off x="535013" y="1819251"/>
            <a:ext cx="9619774" cy="3459890"/>
          </a:xfrm>
        </p:spPr>
        <p:txBody>
          <a:bodyPr/>
          <a:lstStyle/>
          <a:p>
            <a:pPr marL="236599" indent="-236599"/>
            <a:r>
              <a:rPr lang="en-GB" sz="1753" dirty="0"/>
              <a:t>The following policy papers have been published:</a:t>
            </a:r>
            <a:endParaRPr lang="en-US"/>
          </a:p>
          <a:p>
            <a:pPr marL="473199" lvl="1" indent="-236599"/>
            <a:r>
              <a:rPr lang="en-GB" sz="1403" dirty="0">
                <a:hlinkClick r:id="rId2"/>
              </a:rPr>
              <a:t>Accounting for VAT on goods moving between Great Britain and Northern Ireland from 1 January 2021</a:t>
            </a:r>
            <a:endParaRPr lang="en-GB" sz="1403" dirty="0"/>
          </a:p>
          <a:p>
            <a:pPr marL="473199" lvl="1" indent="-236599"/>
            <a:r>
              <a:rPr lang="en-GB" sz="1403" dirty="0">
                <a:hlinkClick r:id="rId3"/>
              </a:rPr>
              <a:t>How VAT will apply for goods imported into Northern Ireland from outside the UK or EU</a:t>
            </a:r>
            <a:endParaRPr lang="en-GB" sz="1403" dirty="0"/>
          </a:p>
          <a:p>
            <a:pPr marL="473199" lvl="1" indent="-236599"/>
            <a:r>
              <a:rPr lang="en-GB" sz="1403" dirty="0">
                <a:hlinkClick r:id="" action="ppaction://noaction"/>
              </a:rPr>
              <a:t>How VAT will apply to goods moving between Great Britain and Northern Ireland for individuals and non-VAT-registered businesses</a:t>
            </a:r>
          </a:p>
          <a:p>
            <a:pPr marL="473199" lvl="1" indent="-236599"/>
            <a:r>
              <a:rPr lang="en-GB" sz="1403" dirty="0">
                <a:hlinkClick r:id="" action="ppaction://noaction"/>
              </a:rPr>
              <a:t>Check if you're trading under the Northern Ireland protocol and what to do</a:t>
            </a:r>
          </a:p>
          <a:p>
            <a:pPr marL="473199" lvl="1" indent="-236599"/>
            <a:r>
              <a:rPr lang="en-GB" sz="1403" dirty="0">
                <a:hlinkClick r:id="" action="ppaction://noaction"/>
              </a:rPr>
              <a:t>How to claim a refund of VAT paid in an EU member state</a:t>
            </a:r>
          </a:p>
          <a:p>
            <a:pPr marL="473199" lvl="1" indent="-236599"/>
            <a:endParaRPr lang="en-GB" sz="1403" dirty="0">
              <a:cs typeface="Arial"/>
            </a:endParaRPr>
          </a:p>
          <a:p>
            <a:pPr marL="236599" indent="-236599"/>
            <a:r>
              <a:rPr lang="en-GB" sz="1753" dirty="0"/>
              <a:t>More detailed guidance is available here:</a:t>
            </a:r>
          </a:p>
          <a:p>
            <a:pPr marL="473199" lvl="1" indent="-236599"/>
            <a:r>
              <a:rPr lang="en-GB" sz="1403" dirty="0">
                <a:hlinkClick r:id="rId4"/>
              </a:rPr>
              <a:t>VAT and overseas goods sold directly to customers in the UK</a:t>
            </a:r>
            <a:endParaRPr lang="en-GB" sz="1403" dirty="0"/>
          </a:p>
          <a:p>
            <a:pPr marL="473199" lvl="1" indent="-236599"/>
            <a:r>
              <a:rPr lang="en-GB" sz="1403" dirty="0">
                <a:hlinkClick r:id="rId5"/>
              </a:rPr>
              <a:t>VAT and overseas goods sold to customers in the UK using online marketplaces</a:t>
            </a:r>
            <a:endParaRPr lang="en-GB" sz="1403" dirty="0"/>
          </a:p>
          <a:p>
            <a:pPr marL="473199" lvl="1" indent="-236599"/>
            <a:r>
              <a:rPr lang="en-GB" sz="1403" dirty="0">
                <a:hlinkClick r:id="rId6"/>
              </a:rPr>
              <a:t>Overseas businesses selling goods to Northern Ireland</a:t>
            </a:r>
            <a:endParaRPr lang="en-GB" sz="1403" dirty="0"/>
          </a:p>
          <a:p>
            <a:pPr marL="473199" lvl="1" indent="-236599"/>
            <a:r>
              <a:rPr lang="en-GB" sz="1403" dirty="0">
                <a:hlinkClick r:id="rId7"/>
              </a:rPr>
              <a:t>VAT on movements of goods between Northern Ireland and the EU</a:t>
            </a:r>
            <a:endParaRPr lang="en-GB" sz="1403" dirty="0"/>
          </a:p>
          <a:p>
            <a:pPr marL="473199" lvl="1" indent="-236599"/>
            <a:endParaRPr lang="en-GB" sz="1578" dirty="0"/>
          </a:p>
          <a:p>
            <a:pPr marL="0" indent="0">
              <a:buNone/>
            </a:pPr>
            <a:endParaRPr lang="en-GB" sz="1929" b="1" dirty="0"/>
          </a:p>
          <a:p>
            <a:pPr marL="473199" lvl="1" indent="-236599"/>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25</a:t>
            </a:fld>
            <a:endParaRPr lang="en-US">
              <a:solidFill>
                <a:srgbClr val="008D8E"/>
              </a:solidFill>
              <a:latin typeface="Arial"/>
              <a:cs typeface="Arial"/>
            </a:endParaRPr>
          </a:p>
        </p:txBody>
      </p:sp>
      <p:sp>
        <p:nvSpPr>
          <p:cNvPr id="6" name="Footer Placeholder 4"/>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p>
        </p:txBody>
      </p:sp>
    </p:spTree>
    <p:extLst>
      <p:ext uri="{BB962C8B-B14F-4D97-AF65-F5344CB8AC3E}">
        <p14:creationId xmlns:p14="http://schemas.microsoft.com/office/powerpoint/2010/main" val="374006511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Guidance Published</a:t>
            </a:r>
            <a:br>
              <a:rPr lang="en-GB" dirty="0"/>
            </a:br>
            <a:endParaRPr lang="en-GB" sz="2104" dirty="0">
              <a:solidFill>
                <a:schemeClr val="tx1"/>
              </a:solidFill>
            </a:endParaRPr>
          </a:p>
        </p:txBody>
      </p:sp>
      <p:sp>
        <p:nvSpPr>
          <p:cNvPr id="3" name="Content Placeholder 2"/>
          <p:cNvSpPr>
            <a:spLocks noGrp="1"/>
          </p:cNvSpPr>
          <p:nvPr>
            <p:ph idx="1"/>
          </p:nvPr>
        </p:nvSpPr>
        <p:spPr>
          <a:xfrm>
            <a:off x="535013" y="1819251"/>
            <a:ext cx="9619774" cy="3459890"/>
          </a:xfrm>
        </p:spPr>
        <p:txBody>
          <a:bodyPr/>
          <a:lstStyle/>
          <a:p>
            <a:r>
              <a:rPr lang="en-GB" dirty="0"/>
              <a:t>Key Northern Ireland updates to Public Notices:</a:t>
            </a:r>
          </a:p>
          <a:p>
            <a:pPr lvl="1"/>
            <a:r>
              <a:rPr lang="en-GB" dirty="0">
                <a:hlinkClick r:id="rId2" action="ppaction://hlinkfile"/>
              </a:rPr>
              <a:t>Notice 700/2 (VAT Group and divisional registration)</a:t>
            </a:r>
            <a:endParaRPr lang="en-GB" dirty="0"/>
          </a:p>
          <a:p>
            <a:pPr lvl="1"/>
            <a:r>
              <a:rPr lang="en-GB" dirty="0">
                <a:hlinkClick r:id="rId3" action="ppaction://hlinkfile"/>
              </a:rPr>
              <a:t>Notice 700/12 (How to fill in and submit your VAT Return)</a:t>
            </a:r>
            <a:endParaRPr lang="en-GB" dirty="0"/>
          </a:p>
          <a:p>
            <a:pPr lvl="1"/>
            <a:r>
              <a:rPr lang="en-GB" dirty="0">
                <a:hlinkClick r:id="rId4" action="ppaction://hlinkfile"/>
              </a:rPr>
              <a:t>Notice 702/7 (Onward Supply Relief)</a:t>
            </a:r>
            <a:endParaRPr lang="en-GB" dirty="0"/>
          </a:p>
          <a:p>
            <a:pPr lvl="1"/>
            <a:r>
              <a:rPr lang="en-GB" dirty="0">
                <a:hlinkClick r:id="rId5" action="ppaction://hlinkfile"/>
              </a:rPr>
              <a:t>Notice 704 (VAT Retail Export Scheme - Northern Ireland)</a:t>
            </a:r>
            <a:endParaRPr lang="en-GB" dirty="0"/>
          </a:p>
          <a:p>
            <a:pPr lvl="1"/>
            <a:r>
              <a:rPr lang="en-GB" dirty="0">
                <a:hlinkClick r:id="rId6" action="ppaction://hlinkfile"/>
              </a:rPr>
              <a:t>Notice 718/1 (Margin Scheme on second-hand cars and other vehicles)</a:t>
            </a:r>
            <a:endParaRPr lang="en-GB" dirty="0"/>
          </a:p>
          <a:p>
            <a:pPr lvl="1"/>
            <a:endParaRPr lang="en-GB" dirty="0"/>
          </a:p>
          <a:p>
            <a:pPr lvl="1"/>
            <a:endParaRPr lang="en-GB" sz="1578" dirty="0"/>
          </a:p>
          <a:p>
            <a:pPr marL="0" indent="0">
              <a:buNone/>
            </a:pPr>
            <a:endParaRPr lang="en-GB" sz="1929" b="1" dirty="0"/>
          </a:p>
          <a:p>
            <a:pPr marL="473199" lvl="1" indent="-236599"/>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26</a:t>
            </a:fld>
            <a:endParaRPr lang="en-US">
              <a:solidFill>
                <a:srgbClr val="008D8E"/>
              </a:solidFill>
              <a:latin typeface="Arial"/>
              <a:cs typeface="Arial"/>
            </a:endParaRPr>
          </a:p>
        </p:txBody>
      </p:sp>
      <p:sp>
        <p:nvSpPr>
          <p:cNvPr id="6" name="Footer Placeholder 4"/>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p>
        </p:txBody>
      </p:sp>
    </p:spTree>
    <p:extLst>
      <p:ext uri="{BB962C8B-B14F-4D97-AF65-F5344CB8AC3E}">
        <p14:creationId xmlns:p14="http://schemas.microsoft.com/office/powerpoint/2010/main" val="14943691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EU-NI and NI-EU: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692691"/>
          </a:xfrm>
        </p:spPr>
        <p:txBody>
          <a:bodyPr/>
          <a:lstStyle/>
          <a:p>
            <a:pPr marL="236599" indent="-236599"/>
            <a:r>
              <a:rPr lang="en-GB" sz="1753" dirty="0"/>
              <a:t>In line with the Northern Ireland (NI) Protocol, supplies of goods from Northern Ireland to the EU, and from the EU to Northern Ireland, will continue to follow intra-EU rules for VAT.</a:t>
            </a:r>
          </a:p>
          <a:p>
            <a:pPr marL="236599" indent="-236599"/>
            <a:r>
              <a:rPr lang="en-GB" sz="1753" dirty="0"/>
              <a:t>This refers to where a good is dispatched from an address in Northern Ireland to an address in the EU, or vice versa - business establishment is</a:t>
            </a:r>
            <a:r>
              <a:rPr lang="en-GB" sz="1753" dirty="0">
                <a:solidFill>
                  <a:srgbClr val="FF0000"/>
                </a:solidFill>
              </a:rPr>
              <a:t> </a:t>
            </a:r>
            <a:r>
              <a:rPr lang="en-GB" sz="1753" dirty="0"/>
              <a:t>not the determining factor.</a:t>
            </a:r>
          </a:p>
          <a:p>
            <a:pPr marL="236599" indent="-236599"/>
            <a:r>
              <a:rPr lang="en-GB" sz="1753" dirty="0"/>
              <a:t>For example, a business established in London sending a good from its warehouse in Belfast to a customer in Dublin will need to account for this transaction as an intra-EU supply.</a:t>
            </a:r>
          </a:p>
          <a:p>
            <a:pPr marL="236599" indent="-236599"/>
            <a:r>
              <a:rPr lang="en-GB" sz="1753" dirty="0"/>
              <a:t>The supply of services is not covered by the NI Protocol, however, the rules for the place of supply of services are broadly unchanged. Exceptions are: </a:t>
            </a:r>
          </a:p>
          <a:p>
            <a:pPr marL="473199" lvl="1" indent="-236599"/>
            <a:r>
              <a:rPr lang="en-GB" sz="1578" dirty="0"/>
              <a:t>Use and enjoyment rules</a:t>
            </a:r>
          </a:p>
          <a:p>
            <a:pPr marL="473199" lvl="1" indent="-236599"/>
            <a:r>
              <a:rPr lang="en-GB" sz="1578" dirty="0"/>
              <a:t>B2C supplies of professional, technical and intangible services</a:t>
            </a:r>
          </a:p>
          <a:p>
            <a:pPr marL="473199" lvl="1" indent="-236599"/>
            <a:r>
              <a:rPr lang="en-GB" sz="1578" dirty="0"/>
              <a:t>Tour operators margin scheme</a:t>
            </a:r>
          </a:p>
          <a:p>
            <a:pPr marL="473199" lvl="1" indent="-236599"/>
            <a:r>
              <a:rPr lang="en-GB" sz="1578" dirty="0"/>
              <a:t>Specified exempt finance and insurance services</a:t>
            </a:r>
          </a:p>
          <a:p>
            <a:pPr marL="236599" indent="-236599"/>
            <a:endParaRPr lang="en-GB" sz="1753" dirty="0"/>
          </a:p>
          <a:p>
            <a:pPr marL="236599" indent="-236599"/>
            <a:endParaRPr lang="en-GB" sz="1753" dirty="0"/>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27</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11117393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EU-NI and NI-EU: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692691"/>
          </a:xfrm>
        </p:spPr>
        <p:txBody>
          <a:bodyPr/>
          <a:lstStyle/>
          <a:p>
            <a:pPr marL="236599" indent="-236599"/>
            <a:r>
              <a:rPr lang="en-GB" sz="1753" dirty="0"/>
              <a:t>Businesses moving goods NI-EU or EU-NI should continue to treat these as intra-EU.</a:t>
            </a:r>
          </a:p>
          <a:p>
            <a:pPr marL="236599" indent="-236599"/>
            <a:r>
              <a:rPr lang="en-GB" sz="1753" dirty="0"/>
              <a:t>For Business-to-Consumer (B2C), distance selling rules apply:</a:t>
            </a:r>
          </a:p>
          <a:p>
            <a:pPr marL="473199" lvl="1" indent="-236599"/>
            <a:r>
              <a:rPr lang="en-GB" sz="1578" dirty="0"/>
              <a:t>For EU-NI transactions, once a business exceeds the distance selling threshold as it applies in NI (£70,000), they must register and account for UK VAT on their NI distance sales.</a:t>
            </a:r>
          </a:p>
          <a:p>
            <a:pPr marL="473199" lvl="1" indent="-236599"/>
            <a:r>
              <a:rPr lang="en-GB" sz="1578" dirty="0"/>
              <a:t>For NI-EU transactions, each EU member states will have their own distance selling threshold in line with the EU VAT Directive, which NI businesses will have to take account of when selling to EU consumers.</a:t>
            </a:r>
          </a:p>
          <a:p>
            <a:pPr marL="236599" indent="-236599"/>
            <a:r>
              <a:rPr lang="en-GB" sz="1753" dirty="0"/>
              <a:t>For Business-to-Business (B2B) transactions, VAT registered customers will account for the VAT as acquisitions.</a:t>
            </a:r>
          </a:p>
          <a:p>
            <a:pPr marL="236599" indent="-236599"/>
            <a:r>
              <a:rPr lang="en-GB" sz="1753" dirty="0"/>
              <a:t>Businesses that</a:t>
            </a:r>
            <a:r>
              <a:rPr lang="en-GB" sz="1753" dirty="0">
                <a:solidFill>
                  <a:srgbClr val="FF0000"/>
                </a:solidFill>
              </a:rPr>
              <a:t> </a:t>
            </a:r>
            <a:r>
              <a:rPr lang="en-GB" sz="1753" dirty="0"/>
              <a:t>make supplies of goods from NI to the EU will continue to be required to submit an EC Sales List. Supplies of services do not need to be reported on an EC Sales list as services are not covered by the NI Protocol.</a:t>
            </a:r>
          </a:p>
          <a:p>
            <a:pPr marL="0" indent="0">
              <a:buNone/>
            </a:pPr>
            <a:endParaRPr lang="en-GB" sz="1753" dirty="0"/>
          </a:p>
          <a:p>
            <a:pPr marL="236599" indent="-236599"/>
            <a:endParaRPr lang="en-GB" sz="1753" dirty="0"/>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28</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280685219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EU-NI and NI-EU: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692691"/>
          </a:xfrm>
        </p:spPr>
        <p:txBody>
          <a:bodyPr/>
          <a:lstStyle/>
          <a:p>
            <a:pPr marL="236599" indent="-236599"/>
            <a:r>
              <a:rPr lang="en-GB" sz="1753" dirty="0"/>
              <a:t>There is a new requirement for businesses carrying out transactions with the EU to use the ‘XI’ prefix when communicating with EU systems or EU businesses (i.e. invoices)</a:t>
            </a:r>
          </a:p>
          <a:p>
            <a:pPr marL="236599" indent="-236599"/>
            <a:r>
              <a:rPr lang="en-GB" sz="1753" dirty="0"/>
              <a:t>This applies to VAT-registered businesses which:</a:t>
            </a:r>
          </a:p>
          <a:p>
            <a:pPr marL="473308" lvl="1" indent="-236599"/>
            <a:r>
              <a:rPr lang="en-GB" sz="1578" dirty="0"/>
              <a:t>Receive goods in Northern Ireland from VAT-registered EU businesses for business purposes; and/or</a:t>
            </a:r>
          </a:p>
          <a:p>
            <a:pPr marL="473308" lvl="1" indent="-236599"/>
            <a:r>
              <a:rPr lang="en-GB" sz="1578" dirty="0"/>
              <a:t>Sell or move goods from Northern Ireland to an EU member state; and/or</a:t>
            </a:r>
          </a:p>
          <a:p>
            <a:pPr marL="473308" lvl="1" indent="-236599"/>
            <a:r>
              <a:rPr lang="en-GB" sz="1578" dirty="0"/>
              <a:t>Sell goods that are located in Northern Ireland at the time of sale.</a:t>
            </a:r>
          </a:p>
          <a:p>
            <a:pPr marL="236599" indent="-236599"/>
            <a:r>
              <a:rPr lang="en-GB" sz="1753" dirty="0"/>
              <a:t>HMRC have identified certain businesses that require the XI prefix. However, businesses can notify HMRC to request the prefix through submitting a G-form</a:t>
            </a:r>
            <a:endParaRPr lang="en-GB" sz="1753" strike="sngStrike" dirty="0"/>
          </a:p>
          <a:p>
            <a:pPr marL="236599" indent="-236599"/>
            <a:r>
              <a:rPr lang="en-GB" sz="1753" dirty="0"/>
              <a:t>Businesses that</a:t>
            </a:r>
            <a:r>
              <a:rPr lang="en-GB" sz="1753" dirty="0">
                <a:solidFill>
                  <a:srgbClr val="FF0000"/>
                </a:solidFill>
              </a:rPr>
              <a:t> </a:t>
            </a:r>
            <a:r>
              <a:rPr lang="en-GB" sz="1753" dirty="0"/>
              <a:t>have an XI prefix will continue to appear on VIES-on-the-web so that EU businesses can continue to check their VAT status and verify that they are trading under the NI Protocol </a:t>
            </a:r>
          </a:p>
          <a:p>
            <a:pPr marL="236599" indent="-236599"/>
            <a:endParaRPr lang="en-GB" sz="1753" dirty="0"/>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29</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22285601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descr="DCMS_226_AW.png"/>
          <p:cNvPicPr preferRelativeResize="0"/>
          <p:nvPr/>
        </p:nvPicPr>
        <p:blipFill rotWithShape="1">
          <a:blip r:embed="rId3">
            <a:alphaModFix/>
          </a:blip>
          <a:srcRect/>
          <a:stretch/>
        </p:blipFill>
        <p:spPr>
          <a:xfrm>
            <a:off x="524962" y="1325167"/>
            <a:ext cx="2473237" cy="1651047"/>
          </a:xfrm>
          <a:prstGeom prst="rect">
            <a:avLst/>
          </a:prstGeom>
          <a:noFill/>
          <a:ln>
            <a:noFill/>
          </a:ln>
        </p:spPr>
      </p:pic>
      <p:sp>
        <p:nvSpPr>
          <p:cNvPr id="66" name="Google Shape;66;p15"/>
          <p:cNvSpPr txBox="1"/>
          <p:nvPr/>
        </p:nvSpPr>
        <p:spPr>
          <a:xfrm>
            <a:off x="432005" y="3504741"/>
            <a:ext cx="9358519" cy="2537499"/>
          </a:xfrm>
          <a:prstGeom prst="rect">
            <a:avLst/>
          </a:prstGeom>
          <a:noFill/>
          <a:ln>
            <a:noFill/>
          </a:ln>
        </p:spPr>
        <p:txBody>
          <a:bodyPr spcFirstLastPara="1" wrap="square" lIns="106869" tIns="106869" rIns="106869" bIns="106869" anchor="t" anchorCtr="0">
            <a:noAutofit/>
          </a:bodyPr>
          <a:lstStyle/>
          <a:p>
            <a:pPr>
              <a:spcBef>
                <a:spcPts val="0"/>
              </a:spcBef>
              <a:spcAft>
                <a:spcPts val="0"/>
              </a:spcAft>
              <a:buClr>
                <a:schemeClr val="dk1"/>
              </a:buClr>
              <a:buSzPts val="1100"/>
            </a:pPr>
            <a:r>
              <a:rPr lang="en-GB" sz="2688">
                <a:solidFill>
                  <a:schemeClr val="dk1"/>
                </a:solidFill>
              </a:rPr>
              <a:t>Civil Society and Youth</a:t>
            </a:r>
            <a:endParaRPr sz="2688">
              <a:solidFill>
                <a:schemeClr val="dk1"/>
              </a:solidFill>
            </a:endParaRPr>
          </a:p>
          <a:p>
            <a:pPr>
              <a:spcBef>
                <a:spcPts val="0"/>
              </a:spcBef>
              <a:spcAft>
                <a:spcPts val="0"/>
              </a:spcAft>
              <a:buClr>
                <a:schemeClr val="dk1"/>
              </a:buClr>
              <a:buSzPts val="1100"/>
            </a:pPr>
            <a:r>
              <a:rPr lang="en-GB" sz="2688" b="1"/>
              <a:t>EU Exit: Implications for VCSE organisations</a:t>
            </a:r>
            <a:endParaRPr sz="2338"/>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EU-NI and NI-EU: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692691"/>
          </a:xfrm>
        </p:spPr>
        <p:txBody>
          <a:bodyPr/>
          <a:lstStyle/>
          <a:p>
            <a:r>
              <a:rPr lang="en-GB" sz="1753" dirty="0"/>
              <a:t>The EU VAT refund system will be available to businesses:</a:t>
            </a:r>
          </a:p>
          <a:p>
            <a:pPr lvl="1"/>
            <a:r>
              <a:rPr lang="en-GB" sz="1578" dirty="0"/>
              <a:t>with an establishment in Northern Ireland; and</a:t>
            </a:r>
          </a:p>
          <a:p>
            <a:pPr lvl="1"/>
            <a:r>
              <a:rPr lang="en-GB" sz="1578" dirty="0"/>
              <a:t>who make supplies in or from Northern Ireland or EU intra-community acquisitions </a:t>
            </a:r>
          </a:p>
          <a:p>
            <a:r>
              <a:rPr lang="en-GB" sz="1753" dirty="0"/>
              <a:t>Businesses meeting those conditions will be able to use the EU VAT refund system for VAT incurred in an EU member state for transactions for which the invoice covers </a:t>
            </a:r>
            <a:r>
              <a:rPr lang="en-GB" sz="1753" b="1" dirty="0"/>
              <a:t>goods only</a:t>
            </a:r>
          </a:p>
          <a:p>
            <a:r>
              <a:rPr lang="en-GB" sz="1753" dirty="0"/>
              <a:t>If a business doesn’t meet these conditions or the VAT invoice covers a transaction in services, the EU 13</a:t>
            </a:r>
            <a:r>
              <a:rPr lang="en-GB" sz="1753" baseline="30000" dirty="0"/>
              <a:t>th</a:t>
            </a:r>
            <a:r>
              <a:rPr lang="en-GB" sz="1753" dirty="0"/>
              <a:t> Directive process must be used</a:t>
            </a:r>
          </a:p>
          <a:p>
            <a:r>
              <a:rPr lang="en-GB" sz="1753" dirty="0"/>
              <a:t>Under this process, a claim must be made to the national tax authorities in the EU member state in which the VAT was incurred</a:t>
            </a:r>
          </a:p>
          <a:p>
            <a:pPr marL="0" indent="0">
              <a:buNone/>
            </a:pPr>
            <a:endParaRPr lang="en-GB" sz="1753" dirty="0"/>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30</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362617806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GB-NI and NI-GB: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793910"/>
          </a:xfrm>
        </p:spPr>
        <p:txBody>
          <a:bodyPr/>
          <a:lstStyle/>
          <a:p>
            <a:pPr marL="236599" indent="-236599"/>
            <a:r>
              <a:rPr lang="en-GB" sz="1753" dirty="0"/>
              <a:t>For most transactions, where goods are sold between Great Britain and Northern Ireland, the seller of the goods will continue to charge its customers VAT and account for it on their VAT return. However, this VAT will now be import VAT and subject to import VAT rules, including valuation. This means that VAT will be calculated on the Customs value of the good, which includes incidental expenses and any customs/excise duties.</a:t>
            </a:r>
            <a:endParaRPr lang="en-GB" sz="1753" strike="sngStrike" dirty="0">
              <a:highlight>
                <a:srgbClr val="FFFF00"/>
              </a:highlight>
            </a:endParaRPr>
          </a:p>
          <a:p>
            <a:pPr marL="236599" indent="-236599"/>
            <a:r>
              <a:rPr lang="en-GB" sz="1753" dirty="0"/>
              <a:t>Import</a:t>
            </a:r>
            <a:r>
              <a:rPr lang="en-GB" sz="1753" dirty="0">
                <a:solidFill>
                  <a:srgbClr val="FF0000"/>
                </a:solidFill>
              </a:rPr>
              <a:t> </a:t>
            </a:r>
            <a:r>
              <a:rPr lang="en-GB" sz="1753" dirty="0"/>
              <a:t>VAT will not need to be paid at the point of arrival into GB or NI.</a:t>
            </a:r>
          </a:p>
          <a:p>
            <a:pPr marL="236599" indent="-236599"/>
            <a:r>
              <a:rPr lang="en-GB" sz="1753" dirty="0"/>
              <a:t>The customer will be able to reclaim input VAT, subject to the normal rules</a:t>
            </a:r>
          </a:p>
          <a:p>
            <a:pPr marL="236599" indent="-236599"/>
            <a:r>
              <a:rPr lang="en-GB" sz="1753" dirty="0"/>
              <a:t>Import VAT will now be due where a business moves its own goods from Great Britain to Northern Ireland. However, the business may reclaim that VAT as input tax, subject to the normal rules</a:t>
            </a:r>
          </a:p>
          <a:p>
            <a:pPr marL="236599" indent="-236599"/>
            <a:r>
              <a:rPr lang="en-GB" sz="1753" dirty="0"/>
              <a:t>An Import VAT charge will not arise where a business moves its own goods from Northern Ireland to Great Britain, unless this is done as part of a sale or supply of the goods</a:t>
            </a:r>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31</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157022067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GB-NI and NI-GB: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793910"/>
          </a:xfrm>
        </p:spPr>
        <p:txBody>
          <a:bodyPr/>
          <a:lstStyle/>
          <a:p>
            <a:pPr marL="236599" indent="-236599"/>
            <a:r>
              <a:rPr lang="en-GB" sz="1753" dirty="0"/>
              <a:t>There are some exceptions to this principle, set out below:</a:t>
            </a:r>
            <a:endParaRPr lang="en-US" sz="1753" dirty="0"/>
          </a:p>
          <a:p>
            <a:pPr marL="473199" lvl="1" indent="-236599"/>
            <a:r>
              <a:rPr lang="en-GB" dirty="0"/>
              <a:t>Goods subject to domestic reverse charge rules (customer continues to account for VAT)</a:t>
            </a:r>
          </a:p>
          <a:p>
            <a:pPr marL="473199" lvl="1" indent="-236599"/>
            <a:r>
              <a:rPr lang="en-GB" dirty="0"/>
              <a:t>Goods declared into a special customs procedure (importer accounts for VAT when goods exit the procedure)</a:t>
            </a:r>
          </a:p>
          <a:p>
            <a:pPr marL="473199" lvl="1" indent="-236599"/>
            <a:r>
              <a:rPr lang="en-GB" dirty="0"/>
              <a:t>Goods subject to an Onward Supply procedure (VAT is accounted for in EU member state of destination as acquisition VAT)</a:t>
            </a:r>
          </a:p>
          <a:p>
            <a:pPr marL="473199" lvl="1" indent="-236599"/>
            <a:r>
              <a:rPr lang="en-GB" dirty="0"/>
              <a:t>Goods sold by a non-UK seller through an online marketplace (online market place is liable to account for the VAT)</a:t>
            </a:r>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32</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39170255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GB-NI and NI-GB: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793910"/>
          </a:xfrm>
        </p:spPr>
        <p:txBody>
          <a:bodyPr/>
          <a:lstStyle/>
          <a:p>
            <a:pPr marL="236599" indent="-236599"/>
            <a:r>
              <a:rPr lang="en-GB" sz="1753" dirty="0"/>
              <a:t>VAT groups can continue to include members established in Northern Ireland as well as members established in Great Britain</a:t>
            </a:r>
          </a:p>
          <a:p>
            <a:pPr marL="236599" indent="-236599"/>
            <a:r>
              <a:rPr lang="en-GB" sz="1753" dirty="0"/>
              <a:t>Intra-group transactions between UK members will continue as now</a:t>
            </a:r>
          </a:p>
          <a:p>
            <a:pPr marL="236599" indent="-236599"/>
            <a:r>
              <a:rPr lang="en-GB" sz="1753" dirty="0"/>
              <a:t>However, there are a small number of exceptions:</a:t>
            </a:r>
          </a:p>
          <a:p>
            <a:pPr marL="473199" lvl="1" indent="-236599"/>
            <a:r>
              <a:rPr lang="en-GB" dirty="0"/>
              <a:t>Supplies between group members where the goods move from Great Britain to Northern Ireland should be accounted for in the same way as a movement of own goods (output VAT and input VAT entries on VAT return)</a:t>
            </a:r>
          </a:p>
          <a:p>
            <a:pPr marL="473199" lvl="1" indent="-236599"/>
            <a:r>
              <a:rPr lang="en-GB" dirty="0"/>
              <a:t>Supplies of goods in Northern Ireland between members where at least one member is not established in Northern Ireland then VAT will apply – the representative member should account for this and can reclaim subject to the normal rules</a:t>
            </a:r>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33</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26350815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GB-NI and NI-GB: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793910"/>
          </a:xfrm>
        </p:spPr>
        <p:txBody>
          <a:bodyPr/>
          <a:lstStyle/>
          <a:p>
            <a:pPr marL="236599" indent="-236599"/>
            <a:r>
              <a:rPr lang="en-GB" sz="1753" dirty="0"/>
              <a:t>Goods moved or sent from Great Britain to</a:t>
            </a:r>
            <a:r>
              <a:rPr lang="en-GB" sz="1753" dirty="0">
                <a:solidFill>
                  <a:srgbClr val="FF0000"/>
                </a:solidFill>
              </a:rPr>
              <a:t> </a:t>
            </a:r>
            <a:r>
              <a:rPr lang="en-GB" sz="1753" dirty="0"/>
              <a:t>Northern Ireland by non-VAT registered businesses or individuals will incur import VAT, though in most cases the liability will be reduced to zero. A credit will be applied, valued at the amount of VAT that has been previously paid on the goods in Great Britain</a:t>
            </a:r>
          </a:p>
          <a:p>
            <a:pPr marL="236599" indent="-236599"/>
            <a:r>
              <a:rPr lang="en-GB" sz="1753" dirty="0"/>
              <a:t>However, where goods have not already had VAT charged on purchase, or if the value of the goods has significantly increased, the credit will not cover the full liability, and import VAT will be due.</a:t>
            </a:r>
          </a:p>
          <a:p>
            <a:pPr marL="236599" indent="-236599"/>
            <a:r>
              <a:rPr lang="en-GB" sz="1753" dirty="0"/>
              <a:t>Individuals and non-VAT registered businesses carrying goods will need to use the relevant app to pay the import VAT</a:t>
            </a:r>
          </a:p>
          <a:p>
            <a:pPr marL="236599" indent="-236599"/>
            <a:r>
              <a:rPr lang="en-GB" sz="1753" dirty="0"/>
              <a:t>Individuals and non-VAT registered businesses sending goods will need to use a different solution, which HMRC will roll out later this year</a:t>
            </a:r>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34</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13952625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AA9B-C46E-4797-A574-E222C4D7E338}"/>
              </a:ext>
            </a:extLst>
          </p:cNvPr>
          <p:cNvSpPr>
            <a:spLocks noGrp="1"/>
          </p:cNvSpPr>
          <p:nvPr>
            <p:ph type="title"/>
          </p:nvPr>
        </p:nvSpPr>
        <p:spPr/>
        <p:txBody>
          <a:bodyPr/>
          <a:lstStyle/>
          <a:p>
            <a:r>
              <a:rPr lang="en-GB" dirty="0">
                <a:ea typeface="+mj-lt"/>
                <a:cs typeface="+mj-lt"/>
              </a:rPr>
              <a:t>GB-NI and NI-GB: </a:t>
            </a:r>
            <a:br>
              <a:rPr lang="en-GB" dirty="0">
                <a:ea typeface="+mj-lt"/>
                <a:cs typeface="+mj-lt"/>
              </a:rPr>
            </a:br>
            <a:r>
              <a:rPr lang="en-GB" dirty="0">
                <a:ea typeface="+mj-lt"/>
                <a:cs typeface="+mj-lt"/>
              </a:rPr>
              <a:t>What remains the same? What has changed?</a:t>
            </a:r>
            <a:endParaRPr lang="en-GB" dirty="0"/>
          </a:p>
        </p:txBody>
      </p:sp>
      <p:sp>
        <p:nvSpPr>
          <p:cNvPr id="3" name="Content Placeholder 2">
            <a:extLst>
              <a:ext uri="{FF2B5EF4-FFF2-40B4-BE49-F238E27FC236}">
                <a16:creationId xmlns:a16="http://schemas.microsoft.com/office/drawing/2014/main" id="{29C9B844-D373-4D7F-AA5A-3BBEEA52E798}"/>
              </a:ext>
            </a:extLst>
          </p:cNvPr>
          <p:cNvSpPr>
            <a:spLocks noGrp="1"/>
          </p:cNvSpPr>
          <p:nvPr>
            <p:ph idx="1"/>
          </p:nvPr>
        </p:nvSpPr>
        <p:spPr>
          <a:xfrm>
            <a:off x="534432" y="2130902"/>
            <a:ext cx="9624834" cy="3793910"/>
          </a:xfrm>
        </p:spPr>
        <p:txBody>
          <a:bodyPr/>
          <a:lstStyle/>
          <a:p>
            <a:pPr marL="236599" indent="-236599"/>
            <a:r>
              <a:rPr lang="en-GB" sz="1753" dirty="0"/>
              <a:t>Goods moved or sent from Northern Ireland to Great Britain by individuals and non-VAT registered businesses will not incur import VAT unless subject to a VAT RES claim</a:t>
            </a:r>
          </a:p>
          <a:p>
            <a:pPr marL="236599" indent="-236599"/>
            <a:r>
              <a:rPr lang="en-GB" sz="1753" dirty="0"/>
              <a:t>VAT RES will technically continue to be available for NI retailers to GB visitors, although the retailer must collect the GB import VAT due on behalf of the customer and account for it on their VAT return</a:t>
            </a:r>
          </a:p>
          <a:p>
            <a:pPr marL="236599" indent="-236599"/>
            <a:r>
              <a:rPr lang="en-GB" sz="1753" dirty="0"/>
              <a:t>The retailer can only refund the supply VAT to the customer once the VAT407 form has been returned to them having been stamped by a Customs officer</a:t>
            </a:r>
          </a:p>
          <a:p>
            <a:pPr marL="236599" indent="-236599"/>
            <a:r>
              <a:rPr lang="en-GB" sz="1753" dirty="0"/>
              <a:t>The VAT refund and the import VAT should be the same amount and net off to £0. For this reason, retailers may decide not to offer VATRES to visitors from GB</a:t>
            </a:r>
          </a:p>
        </p:txBody>
      </p:sp>
      <p:sp>
        <p:nvSpPr>
          <p:cNvPr id="4" name="Slide Number Placeholder 3">
            <a:extLst>
              <a:ext uri="{FF2B5EF4-FFF2-40B4-BE49-F238E27FC236}">
                <a16:creationId xmlns:a16="http://schemas.microsoft.com/office/drawing/2014/main" id="{DDA63BB6-BFD0-4C3A-99DF-A827186C7B60}"/>
              </a:ext>
            </a:extLst>
          </p:cNvPr>
          <p:cNvSpPr>
            <a:spLocks noGrp="1"/>
          </p:cNvSpPr>
          <p:nvPr>
            <p:ph type="sldNum" sz="quarter" idx="10"/>
          </p:nvPr>
        </p:nvSpPr>
        <p:spPr/>
        <p:txBody>
          <a:bodyPr/>
          <a:lstStyle/>
          <a:p>
            <a:pPr defTabSz="801654" fontAlgn="auto">
              <a:spcBef>
                <a:spcPts val="0"/>
              </a:spcBef>
              <a:spcAft>
                <a:spcPts val="0"/>
              </a:spcAft>
              <a:defRPr/>
            </a:pPr>
            <a:fld id="{33932FC1-F83D-4223-BCC6-34681F250449}" type="slidenum">
              <a:rPr lang="en-US">
                <a:solidFill>
                  <a:srgbClr val="008D8E"/>
                </a:solidFill>
                <a:latin typeface="Arial"/>
                <a:cs typeface="Arial"/>
              </a:rPr>
              <a:pPr defTabSz="801654" fontAlgn="auto">
                <a:spcBef>
                  <a:spcPts val="0"/>
                </a:spcBef>
                <a:spcAft>
                  <a:spcPts val="0"/>
                </a:spcAft>
                <a:defRPr/>
              </a:pPr>
              <a:t>35</a:t>
            </a:fld>
            <a:endParaRPr lang="en-US">
              <a:solidFill>
                <a:srgbClr val="008D8E"/>
              </a:solidFill>
              <a:latin typeface="Arial"/>
              <a:cs typeface="Arial"/>
            </a:endParaRPr>
          </a:p>
        </p:txBody>
      </p:sp>
      <p:sp>
        <p:nvSpPr>
          <p:cNvPr id="5" name="Footer Placeholder 4">
            <a:extLst>
              <a:ext uri="{FF2B5EF4-FFF2-40B4-BE49-F238E27FC236}">
                <a16:creationId xmlns:a16="http://schemas.microsoft.com/office/drawing/2014/main" id="{4A5D164D-1A5E-43B5-90CB-61B5E8CB9EEF}"/>
              </a:ext>
            </a:extLst>
          </p:cNvPr>
          <p:cNvSpPr>
            <a:spLocks noGrp="1"/>
          </p:cNvSpPr>
          <p:nvPr>
            <p:ph type="ftr" sz="quarter" idx="11"/>
          </p:nvPr>
        </p:nvSpPr>
        <p:spPr/>
        <p:txBody>
          <a:bodyPr/>
          <a:lstStyle/>
          <a:p>
            <a:pPr defTabSz="801654" eaLnBrk="1" fontAlgn="auto" hangingPunct="1">
              <a:spcBef>
                <a:spcPts val="0"/>
              </a:spcBef>
              <a:spcAft>
                <a:spcPts val="0"/>
              </a:spcAft>
              <a:defRPr/>
            </a:pPr>
            <a:r>
              <a:rPr lang="en-GB">
                <a:solidFill>
                  <a:srgbClr val="3B3A3D"/>
                </a:solidFill>
                <a:cs typeface="Arial"/>
              </a:rPr>
              <a:t>|  Official  |  VAT and Excise under the Northern Ireland Protocol  |</a:t>
            </a:r>
            <a:endParaRPr lang="en-GB" dirty="0">
              <a:solidFill>
                <a:srgbClr val="3B3A3D"/>
              </a:solidFill>
              <a:cs typeface="Arial"/>
            </a:endParaRPr>
          </a:p>
        </p:txBody>
      </p:sp>
    </p:spTree>
    <p:extLst>
      <p:ext uri="{BB962C8B-B14F-4D97-AF65-F5344CB8AC3E}">
        <p14:creationId xmlns:p14="http://schemas.microsoft.com/office/powerpoint/2010/main" val="25169416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BUFDG 1b.jpg                                                   0009B854Macintosh HD                   BDBE6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0694988" cy="7561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descr="BUFDG 2b.jpg                                                   0009B854Macintosh HD                   BDBE652B:">
            <a:extLst>
              <a:ext uri="{FF2B5EF4-FFF2-40B4-BE49-F238E27FC236}">
                <a16:creationId xmlns:a16="http://schemas.microsoft.com/office/drawing/2014/main" id="{7EE8FDF8-C37D-4E10-B606-A89E6806C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11" y="-8753"/>
            <a:ext cx="10090803" cy="134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Rectangle 20">
            <a:extLst>
              <a:ext uri="{FF2B5EF4-FFF2-40B4-BE49-F238E27FC236}">
                <a16:creationId xmlns:a16="http://schemas.microsoft.com/office/drawing/2014/main" id="{4E473CD7-EDD6-4306-AEF7-B61A4CA5F349}"/>
              </a:ext>
            </a:extLst>
          </p:cNvPr>
          <p:cNvSpPr>
            <a:spLocks noGrp="1" noChangeArrowheads="1"/>
          </p:cNvSpPr>
          <p:nvPr>
            <p:ph type="title"/>
          </p:nvPr>
        </p:nvSpPr>
        <p:spPr>
          <a:xfrm>
            <a:off x="5906281" y="2354639"/>
            <a:ext cx="4243599" cy="2566467"/>
          </a:xfrm>
        </p:spPr>
        <p:txBody>
          <a:bodyPr/>
          <a:lstStyle/>
          <a:p>
            <a:pPr algn="l" defTabSz="984002" eaLnBrk="1" hangingPunct="1">
              <a:defRPr/>
            </a:pPr>
            <a:br>
              <a:rPr lang="en-US" altLang="en-US" sz="3019" dirty="0">
                <a:solidFill>
                  <a:srgbClr val="0B7C85"/>
                </a:solidFill>
                <a:latin typeface="Calibri Light" panose="020F0302020204030204" pitchFamily="34" charset="0"/>
              </a:rPr>
            </a:br>
            <a:r>
              <a:rPr lang="en-US" altLang="en-US" sz="3200" dirty="0">
                <a:solidFill>
                  <a:srgbClr val="0B7C85"/>
                </a:solidFill>
                <a:latin typeface="Calibri Light" panose="020F0302020204030204" pitchFamily="34" charset="0"/>
              </a:rPr>
              <a:t>Practicalities – what to focus on now?</a:t>
            </a:r>
            <a:endParaRPr lang="en-US" altLang="en-US" sz="3774" dirty="0">
              <a:solidFill>
                <a:srgbClr val="0B7C85"/>
              </a:solidFill>
              <a:latin typeface="Calibri Light" panose="020F0302020204030204" pitchFamily="34" charset="0"/>
            </a:endParaRPr>
          </a:p>
        </p:txBody>
      </p:sp>
      <p:sp>
        <p:nvSpPr>
          <p:cNvPr id="3" name="AutoShape 6" descr="blob:https://www.icloud.com/715e54cd-2175-471d-b316-8fbbbfd2921a">
            <a:extLst>
              <a:ext uri="{FF2B5EF4-FFF2-40B4-BE49-F238E27FC236}">
                <a16:creationId xmlns:a16="http://schemas.microsoft.com/office/drawing/2014/main" id="{CE9A4CCA-5DB7-45AF-940B-0BFB0A674EF0}"/>
              </a:ext>
            </a:extLst>
          </p:cNvPr>
          <p:cNvSpPr>
            <a:spLocks noChangeAspect="1" noChangeArrowheads="1"/>
          </p:cNvSpPr>
          <p:nvPr/>
        </p:nvSpPr>
        <p:spPr bwMode="auto">
          <a:xfrm>
            <a:off x="5199015" y="3637871"/>
            <a:ext cx="288858" cy="287108"/>
          </a:xfrm>
          <a:prstGeom prst="rect">
            <a:avLst/>
          </a:prstGeom>
          <a:noFill/>
        </p:spPr>
        <p:txBody>
          <a:bodyPr lIns="86266" tIns="43133" rIns="86266" bIns="43133"/>
          <a:lstStyle/>
          <a:p>
            <a:pPr defTabSz="862686">
              <a:defRPr/>
            </a:pPr>
            <a:endParaRPr lang="en-GB" sz="2264" dirty="0">
              <a:solidFill>
                <a:srgbClr val="000000"/>
              </a:solidFill>
              <a:cs typeface="Arial" panose="020B0604020202020204" pitchFamily="34" charset="0"/>
            </a:endParaRPr>
          </a:p>
        </p:txBody>
      </p:sp>
      <p:sp>
        <p:nvSpPr>
          <p:cNvPr id="8" name="TextBox 7">
            <a:extLst>
              <a:ext uri="{FF2B5EF4-FFF2-40B4-BE49-F238E27FC236}">
                <a16:creationId xmlns:a16="http://schemas.microsoft.com/office/drawing/2014/main" id="{5C5642BB-1D89-4A81-99F8-A5BA8FC56A9D}"/>
              </a:ext>
            </a:extLst>
          </p:cNvPr>
          <p:cNvSpPr txBox="1"/>
          <p:nvPr/>
        </p:nvSpPr>
        <p:spPr>
          <a:xfrm>
            <a:off x="5906282" y="4563971"/>
            <a:ext cx="4465932" cy="847283"/>
          </a:xfrm>
          <a:prstGeom prst="rect">
            <a:avLst/>
          </a:prstGeom>
          <a:noFill/>
        </p:spPr>
        <p:txBody>
          <a:bodyPr>
            <a:spAutoFit/>
          </a:bodyPr>
          <a:lstStyle/>
          <a:p>
            <a:pPr defTabSz="862686">
              <a:defRPr/>
            </a:pPr>
            <a:r>
              <a:rPr lang="en-US" altLang="en-US" sz="1698" b="1" dirty="0">
                <a:solidFill>
                  <a:srgbClr val="808080">
                    <a:lumMod val="75000"/>
                  </a:srgbClr>
                </a:solidFill>
                <a:latin typeface="Calibri Light" panose="020F0302020204030204" pitchFamily="34" charset="0"/>
                <a:cs typeface="Arial" panose="020B0604020202020204" pitchFamily="34" charset="0"/>
              </a:rPr>
              <a:t>Presenter: </a:t>
            </a:r>
          </a:p>
          <a:p>
            <a:pPr defTabSz="862686">
              <a:defRPr/>
            </a:pPr>
            <a:r>
              <a:rPr lang="en-US" altLang="en-US" sz="1698" b="1" dirty="0">
                <a:solidFill>
                  <a:srgbClr val="0B7C85"/>
                </a:solidFill>
                <a:latin typeface="Calibri Light" panose="020F0302020204030204" pitchFamily="34" charset="0"/>
                <a:cs typeface="Arial" panose="020B0604020202020204" pitchFamily="34" charset="0"/>
              </a:rPr>
              <a:t>Andrea Marshall, </a:t>
            </a:r>
            <a:r>
              <a:rPr lang="en-US" altLang="en-US" sz="1510" b="1" dirty="0">
                <a:solidFill>
                  <a:srgbClr val="0B7C85"/>
                </a:solidFill>
                <a:latin typeface="Calibri Light" panose="020F0302020204030204" pitchFamily="34" charset="0"/>
                <a:cs typeface="Arial" panose="020B0604020202020204" pitchFamily="34" charset="0"/>
              </a:rPr>
              <a:t>Tax Specialist, BUFDG</a:t>
            </a:r>
          </a:p>
          <a:p>
            <a:pPr defTabSz="862686">
              <a:defRPr/>
            </a:pPr>
            <a:endParaRPr lang="en-US" altLang="en-US" sz="1510" dirty="0">
              <a:solidFill>
                <a:srgbClr val="0B7C85"/>
              </a:solidFill>
              <a:latin typeface="Calibri Light" panose="020F03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B036437-1817-43DA-9F31-C3035C656BC5}"/>
              </a:ext>
            </a:extLst>
          </p:cNvPr>
          <p:cNvSpPr txBox="1"/>
          <p:nvPr/>
        </p:nvSpPr>
        <p:spPr>
          <a:xfrm>
            <a:off x="764593" y="6379404"/>
            <a:ext cx="4693519" cy="556947"/>
          </a:xfrm>
          <a:prstGeom prst="rect">
            <a:avLst/>
          </a:prstGeom>
          <a:noFill/>
        </p:spPr>
        <p:txBody>
          <a:bodyPr>
            <a:spAutoFit/>
          </a:bodyPr>
          <a:lstStyle/>
          <a:p>
            <a:pPr defTabSz="862686">
              <a:defRPr/>
            </a:pPr>
            <a:r>
              <a:rPr lang="en-GB" sz="3019" dirty="0">
                <a:solidFill>
                  <a:srgbClr val="0B7C85"/>
                </a:solidFill>
                <a:latin typeface="Calibri Light" panose="020F0302020204030204" pitchFamily="34" charset="0"/>
                <a:cs typeface="Arial" panose="020B0604020202020204" pitchFamily="34" charset="0"/>
              </a:rPr>
              <a:t>January 2021</a:t>
            </a:r>
          </a:p>
        </p:txBody>
      </p:sp>
      <p:sp>
        <p:nvSpPr>
          <p:cNvPr id="6152" name="TextBox 17">
            <a:extLst>
              <a:ext uri="{FF2B5EF4-FFF2-40B4-BE49-F238E27FC236}">
                <a16:creationId xmlns:a16="http://schemas.microsoft.com/office/drawing/2014/main" id="{5A23EB5E-BA61-47D1-9130-E41FC558A085}"/>
              </a:ext>
            </a:extLst>
          </p:cNvPr>
          <p:cNvSpPr txBox="1">
            <a:spLocks noChangeArrowheads="1"/>
          </p:cNvSpPr>
          <p:nvPr/>
        </p:nvSpPr>
        <p:spPr bwMode="auto">
          <a:xfrm>
            <a:off x="-7080113" y="9241733"/>
            <a:ext cx="10083801" cy="2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504200"/>
            <a:r>
              <a:rPr lang="en-GB" altLang="en-US" sz="993">
                <a:solidFill>
                  <a:srgbClr val="000000"/>
                </a:solidFill>
                <a:hlinkClick r:id="rId4" tooltip="https://blog.scielo.org/en/2016/06/22/ebooks-global-market-and-trends-part-i-print-and-digital-publication-in-the-global-context/"/>
              </a:rPr>
              <a:t>This Photo</a:t>
            </a:r>
            <a:r>
              <a:rPr lang="en-GB" altLang="en-US" sz="993">
                <a:solidFill>
                  <a:srgbClr val="000000"/>
                </a:solidFill>
              </a:rPr>
              <a:t> by Unknown Author is licensed under </a:t>
            </a:r>
            <a:r>
              <a:rPr lang="en-GB" altLang="en-US" sz="993">
                <a:solidFill>
                  <a:srgbClr val="000000"/>
                </a:solidFill>
                <a:hlinkClick r:id="rId5" tooltip="https://creativecommons.org/licenses/by/3.0/"/>
              </a:rPr>
              <a:t>CC BY</a:t>
            </a:r>
            <a:endParaRPr lang="en-GB" altLang="en-US" sz="993">
              <a:solidFill>
                <a:srgbClr val="000000"/>
              </a:solidFill>
            </a:endParaRPr>
          </a:p>
        </p:txBody>
      </p:sp>
      <p:pic>
        <p:nvPicPr>
          <p:cNvPr id="4" name="Picture 3" descr="Commercial dock with container cargo ship container storage and crane unloading ship">
            <a:extLst>
              <a:ext uri="{FF2B5EF4-FFF2-40B4-BE49-F238E27FC236}">
                <a16:creationId xmlns:a16="http://schemas.microsoft.com/office/drawing/2014/main" id="{D739F5BE-610A-4E4A-8D50-635458BBC8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188" y="2574346"/>
            <a:ext cx="4567810" cy="256646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UFDG 2b.jpg                                                   0009B854Macintosh HD                   BDBE6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0694988" cy="1425575"/>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a:xfrm>
            <a:off x="-200296" y="82549"/>
            <a:ext cx="7272808" cy="1260475"/>
          </a:xfrm>
          <a:ln/>
        </p:spPr>
        <p:txBody>
          <a:bodyPr/>
          <a:lstStyle/>
          <a:p>
            <a:pPr eaLnBrk="1" hangingPunct="1"/>
            <a:r>
              <a:rPr lang="en-US" altLang="en-US" sz="4000" dirty="0">
                <a:solidFill>
                  <a:schemeClr val="bg1"/>
                </a:solidFill>
                <a:latin typeface="Calibri Light" panose="020F0302020204030204" pitchFamily="34" charset="0"/>
              </a:rPr>
              <a:t>What to focus on?</a:t>
            </a:r>
            <a:endParaRPr lang="en-US" altLang="en-US" sz="4000" dirty="0">
              <a:solidFill>
                <a:srgbClr val="0B7C85"/>
              </a:solidFill>
              <a:latin typeface="Calibri Light" panose="020F0302020204030204" pitchFamily="34" charset="0"/>
            </a:endParaRPr>
          </a:p>
        </p:txBody>
      </p:sp>
      <p:sp>
        <p:nvSpPr>
          <p:cNvPr id="4117" name="Rectangle 21"/>
          <p:cNvSpPr>
            <a:spLocks noGrp="1" noChangeArrowheads="1"/>
          </p:cNvSpPr>
          <p:nvPr>
            <p:ph type="body" idx="1"/>
          </p:nvPr>
        </p:nvSpPr>
        <p:spPr>
          <a:xfrm>
            <a:off x="801687" y="4357489"/>
            <a:ext cx="9085262" cy="2201615"/>
          </a:xfrm>
          <a:ln/>
        </p:spPr>
        <p:txBody>
          <a:bodyPr/>
          <a:lstStyle/>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sz="2400" dirty="0">
              <a:solidFill>
                <a:srgbClr val="0B7C85"/>
              </a:solidFill>
              <a:latin typeface="Arial" panose="020B0604020202020204" pitchFamily="34" charset="0"/>
            </a:endParaRPr>
          </a:p>
        </p:txBody>
      </p:sp>
      <p:sp>
        <p:nvSpPr>
          <p:cNvPr id="6" name="Rectangle 20"/>
          <p:cNvSpPr txBox="1">
            <a:spLocks noChangeArrowheads="1"/>
          </p:cNvSpPr>
          <p:nvPr/>
        </p:nvSpPr>
        <p:spPr bwMode="auto">
          <a:xfrm>
            <a:off x="951831" y="1981225"/>
            <a:ext cx="950505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lvl1pPr algn="ctr" defTabSz="1042988" rtl="0" fontAlgn="base">
              <a:spcBef>
                <a:spcPct val="0"/>
              </a:spcBef>
              <a:spcAft>
                <a:spcPct val="0"/>
              </a:spcAft>
              <a:defRPr sz="5000" kern="12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Times" panose="02020603050405020304" pitchFamily="18" charset="0"/>
              </a:defRPr>
            </a:lvl2pPr>
            <a:lvl3pPr algn="ctr" defTabSz="1042988" rtl="0" fontAlgn="base">
              <a:spcBef>
                <a:spcPct val="0"/>
              </a:spcBef>
              <a:spcAft>
                <a:spcPct val="0"/>
              </a:spcAft>
              <a:defRPr sz="5000">
                <a:solidFill>
                  <a:schemeClr val="tx2"/>
                </a:solidFill>
                <a:latin typeface="Times" panose="02020603050405020304" pitchFamily="18" charset="0"/>
              </a:defRPr>
            </a:lvl3pPr>
            <a:lvl4pPr algn="ctr" defTabSz="1042988" rtl="0" fontAlgn="base">
              <a:spcBef>
                <a:spcPct val="0"/>
              </a:spcBef>
              <a:spcAft>
                <a:spcPct val="0"/>
              </a:spcAft>
              <a:defRPr sz="5000">
                <a:solidFill>
                  <a:schemeClr val="tx2"/>
                </a:solidFill>
                <a:latin typeface="Times" panose="02020603050405020304" pitchFamily="18" charset="0"/>
              </a:defRPr>
            </a:lvl4pPr>
            <a:lvl5pPr algn="ctr" defTabSz="1042988" rtl="0" fontAlgn="base">
              <a:spcBef>
                <a:spcPct val="0"/>
              </a:spcBef>
              <a:spcAft>
                <a:spcPct val="0"/>
              </a:spcAft>
              <a:defRPr sz="5000">
                <a:solidFill>
                  <a:schemeClr val="tx2"/>
                </a:solidFill>
                <a:latin typeface="Times" panose="02020603050405020304" pitchFamily="18" charset="0"/>
              </a:defRPr>
            </a:lvl5pPr>
            <a:lvl6pPr marL="457200" algn="ctr" defTabSz="1042988" rtl="0" fontAlgn="base">
              <a:spcBef>
                <a:spcPct val="0"/>
              </a:spcBef>
              <a:spcAft>
                <a:spcPct val="0"/>
              </a:spcAft>
              <a:defRPr sz="5000">
                <a:solidFill>
                  <a:schemeClr val="tx2"/>
                </a:solidFill>
                <a:latin typeface="Times" panose="02020603050405020304" pitchFamily="18" charset="0"/>
              </a:defRPr>
            </a:lvl6pPr>
            <a:lvl7pPr marL="914400" algn="ctr" defTabSz="1042988" rtl="0" fontAlgn="base">
              <a:spcBef>
                <a:spcPct val="0"/>
              </a:spcBef>
              <a:spcAft>
                <a:spcPct val="0"/>
              </a:spcAft>
              <a:defRPr sz="5000">
                <a:solidFill>
                  <a:schemeClr val="tx2"/>
                </a:solidFill>
                <a:latin typeface="Times" panose="02020603050405020304" pitchFamily="18" charset="0"/>
              </a:defRPr>
            </a:lvl7pPr>
            <a:lvl8pPr marL="1371600" algn="ctr" defTabSz="1042988" rtl="0" fontAlgn="base">
              <a:spcBef>
                <a:spcPct val="0"/>
              </a:spcBef>
              <a:spcAft>
                <a:spcPct val="0"/>
              </a:spcAft>
              <a:defRPr sz="5000">
                <a:solidFill>
                  <a:schemeClr val="tx2"/>
                </a:solidFill>
                <a:latin typeface="Times" panose="02020603050405020304" pitchFamily="18" charset="0"/>
              </a:defRPr>
            </a:lvl8pPr>
            <a:lvl9pPr marL="1828800" algn="ctr" defTabSz="1042988" rtl="0" fontAlgn="base">
              <a:spcBef>
                <a:spcPct val="0"/>
              </a:spcBef>
              <a:spcAft>
                <a:spcPct val="0"/>
              </a:spcAft>
              <a:defRPr sz="5000">
                <a:solidFill>
                  <a:schemeClr val="tx2"/>
                </a:solidFill>
                <a:latin typeface="Times" panose="02020603050405020304" pitchFamily="18" charset="0"/>
              </a:defRPr>
            </a:lvl9pPr>
          </a:lstStyle>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Communication</a:t>
            </a:r>
          </a:p>
          <a:p>
            <a:pPr marL="457200" indent="-457200" algn="l" eaLnBrk="1" hangingPunct="1">
              <a:buFont typeface="Arial" panose="020B0604020202020204" pitchFamily="34" charset="0"/>
              <a:buChar char="•"/>
            </a:pPr>
            <a:endParaRPr lang="en-US" sz="3200" dirty="0">
              <a:solidFill>
                <a:srgbClr val="0B7C85"/>
              </a:solidFill>
              <a:latin typeface="Calibri" panose="020F0502020204030204" pitchFamily="34" charset="0"/>
            </a:endParaRPr>
          </a:p>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Information</a:t>
            </a:r>
          </a:p>
          <a:p>
            <a:pPr marL="457200" indent="-457200" algn="l" eaLnBrk="1" hangingPunct="1">
              <a:buFont typeface="Arial" panose="020B0604020202020204" pitchFamily="34" charset="0"/>
              <a:buChar char="•"/>
            </a:pPr>
            <a:endParaRPr lang="en-US" sz="3200" dirty="0">
              <a:solidFill>
                <a:srgbClr val="0B7C85"/>
              </a:solidFill>
              <a:latin typeface="Calibri" panose="020F0502020204030204" pitchFamily="34" charset="0"/>
            </a:endParaRPr>
          </a:p>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Payment of Taxes</a:t>
            </a:r>
          </a:p>
          <a:p>
            <a:pPr marL="457200" indent="-457200" algn="l" eaLnBrk="1" hangingPunct="1">
              <a:buFont typeface="Arial" panose="020B0604020202020204" pitchFamily="34" charset="0"/>
              <a:buChar char="•"/>
            </a:pPr>
            <a:endParaRPr lang="en-US" sz="3200" dirty="0">
              <a:solidFill>
                <a:srgbClr val="0B7C85"/>
              </a:solidFill>
              <a:latin typeface="Calibri" panose="020F0502020204030204" pitchFamily="34" charset="0"/>
            </a:endParaRPr>
          </a:p>
          <a:p>
            <a:pPr algn="l" eaLnBrk="1" hangingPunct="1"/>
            <a:endParaRPr lang="en-GB" sz="3200" dirty="0">
              <a:solidFill>
                <a:srgbClr val="0B7C85"/>
              </a:solidFill>
              <a:latin typeface="Calibri" panose="020F0502020204030204" pitchFamily="34" charset="0"/>
            </a:endParaRPr>
          </a:p>
        </p:txBody>
      </p:sp>
    </p:spTree>
    <p:extLst>
      <p:ext uri="{BB962C8B-B14F-4D97-AF65-F5344CB8AC3E}">
        <p14:creationId xmlns:p14="http://schemas.microsoft.com/office/powerpoint/2010/main" val="3683187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UFDG 2b.jpg                                                   0009B854Macintosh HD                   BDBE6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0694988" cy="1425575"/>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a:xfrm>
            <a:off x="303758" y="82549"/>
            <a:ext cx="6768753" cy="1260475"/>
          </a:xfrm>
          <a:ln/>
        </p:spPr>
        <p:txBody>
          <a:bodyPr/>
          <a:lstStyle/>
          <a:p>
            <a:pPr algn="l" eaLnBrk="1" hangingPunct="1"/>
            <a:r>
              <a:rPr lang="en-US" altLang="en-US" sz="4000" dirty="0">
                <a:solidFill>
                  <a:schemeClr val="bg1"/>
                </a:solidFill>
                <a:latin typeface="Calibri Light" panose="020F0302020204030204" pitchFamily="34" charset="0"/>
              </a:rPr>
              <a:t>Communication</a:t>
            </a:r>
            <a:endParaRPr lang="en-US" altLang="en-US" sz="4000" dirty="0">
              <a:solidFill>
                <a:srgbClr val="0B7C85"/>
              </a:solidFill>
              <a:latin typeface="Calibri Light" panose="020F0302020204030204" pitchFamily="34" charset="0"/>
            </a:endParaRPr>
          </a:p>
        </p:txBody>
      </p:sp>
      <p:sp>
        <p:nvSpPr>
          <p:cNvPr id="4117" name="Rectangle 21"/>
          <p:cNvSpPr>
            <a:spLocks noGrp="1" noChangeArrowheads="1"/>
          </p:cNvSpPr>
          <p:nvPr>
            <p:ph type="body" idx="1"/>
          </p:nvPr>
        </p:nvSpPr>
        <p:spPr>
          <a:xfrm>
            <a:off x="801687" y="4357489"/>
            <a:ext cx="9085262" cy="2201615"/>
          </a:xfrm>
          <a:ln/>
        </p:spPr>
        <p:txBody>
          <a:bodyPr/>
          <a:lstStyle/>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sz="2400" dirty="0">
              <a:solidFill>
                <a:srgbClr val="0B7C85"/>
              </a:solidFill>
              <a:latin typeface="Arial" panose="020B0604020202020204" pitchFamily="34" charset="0"/>
            </a:endParaRPr>
          </a:p>
        </p:txBody>
      </p:sp>
      <p:graphicFrame>
        <p:nvGraphicFramePr>
          <p:cNvPr id="3" name="Diagram 2">
            <a:extLst>
              <a:ext uri="{FF2B5EF4-FFF2-40B4-BE49-F238E27FC236}">
                <a16:creationId xmlns:a16="http://schemas.microsoft.com/office/drawing/2014/main" id="{0AB4F88D-767C-459E-8D10-250AB9F3288B}"/>
              </a:ext>
            </a:extLst>
          </p:cNvPr>
          <p:cNvGraphicFramePr/>
          <p:nvPr>
            <p:extLst>
              <p:ext uri="{D42A27DB-BD31-4B8C-83A1-F6EECF244321}">
                <p14:modId xmlns:p14="http://schemas.microsoft.com/office/powerpoint/2010/main" val="4223005947"/>
              </p:ext>
            </p:extLst>
          </p:nvPr>
        </p:nvGraphicFramePr>
        <p:xfrm>
          <a:off x="1128787" y="1621185"/>
          <a:ext cx="8431061" cy="5859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81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160435" y="1820264"/>
            <a:ext cx="9798970" cy="4085037"/>
          </a:xfrm>
          <a:prstGeom prst="rect">
            <a:avLst/>
          </a:prstGeom>
          <a:noFill/>
          <a:ln>
            <a:noFill/>
          </a:ln>
        </p:spPr>
        <p:txBody>
          <a:bodyPr spcFirstLastPara="1" wrap="square" lIns="106869" tIns="106869" rIns="106869" bIns="106869" anchor="t" anchorCtr="0">
            <a:noAutofit/>
          </a:bodyPr>
          <a:lstStyle/>
          <a:p>
            <a:pPr marL="534421" indent="-408238">
              <a:lnSpc>
                <a:spcPct val="115000"/>
              </a:lnSpc>
              <a:spcBef>
                <a:spcPts val="0"/>
              </a:spcBef>
              <a:spcAft>
                <a:spcPts val="0"/>
              </a:spcAft>
              <a:buClr>
                <a:schemeClr val="dk1"/>
              </a:buClr>
              <a:buSzPts val="1900"/>
              <a:buChar char="●"/>
            </a:pPr>
            <a:r>
              <a:rPr lang="en-GB" sz="2221">
                <a:solidFill>
                  <a:schemeClr val="dk1"/>
                </a:solidFill>
              </a:rPr>
              <a:t>EU Exit business readiness: </a:t>
            </a:r>
            <a:endParaRPr sz="2221">
              <a:solidFill>
                <a:schemeClr val="dk1"/>
              </a:solidFill>
            </a:endParaRPr>
          </a:p>
          <a:p>
            <a:pPr marL="534421">
              <a:lnSpc>
                <a:spcPct val="115000"/>
              </a:lnSpc>
              <a:spcBef>
                <a:spcPts val="0"/>
              </a:spcBef>
              <a:spcAft>
                <a:spcPts val="0"/>
              </a:spcAft>
            </a:pPr>
            <a:r>
              <a:rPr lang="en-GB" sz="2221" u="sng">
                <a:solidFill>
                  <a:schemeClr val="hlink"/>
                </a:solidFill>
                <a:hlinkClick r:id="rId3"/>
              </a:rPr>
              <a:t>www.gov.uk/transition</a:t>
            </a:r>
            <a:endParaRPr sz="2221">
              <a:solidFill>
                <a:schemeClr val="dk1"/>
              </a:solidFill>
            </a:endParaRPr>
          </a:p>
          <a:p>
            <a:pPr marL="534421" indent="-408238">
              <a:lnSpc>
                <a:spcPct val="115000"/>
              </a:lnSpc>
              <a:spcBef>
                <a:spcPts val="0"/>
              </a:spcBef>
              <a:spcAft>
                <a:spcPts val="0"/>
              </a:spcAft>
              <a:buClr>
                <a:schemeClr val="dk1"/>
              </a:buClr>
              <a:buSzPts val="1900"/>
              <a:buChar char="●"/>
            </a:pPr>
            <a:r>
              <a:rPr lang="en-GB" sz="2221">
                <a:solidFill>
                  <a:schemeClr val="dk1"/>
                </a:solidFill>
              </a:rPr>
              <a:t>Data adequacy: </a:t>
            </a:r>
            <a:r>
              <a:rPr lang="en-GB" sz="2221" u="sng">
                <a:solidFill>
                  <a:schemeClr val="hlink"/>
                </a:solidFill>
                <a:hlinkClick r:id="rId4"/>
              </a:rPr>
              <a:t>https://ico.org.uk/for-organisations/dp-at-the-end-of-the-transition-period/</a:t>
            </a:r>
            <a:r>
              <a:rPr lang="en-GB" sz="2221">
                <a:solidFill>
                  <a:schemeClr val="dk1"/>
                </a:solidFill>
              </a:rPr>
              <a:t> </a:t>
            </a:r>
            <a:endParaRPr sz="2221">
              <a:solidFill>
                <a:schemeClr val="dk1"/>
              </a:solidFill>
            </a:endParaRPr>
          </a:p>
          <a:p>
            <a:pPr marL="534421" indent="-408238">
              <a:lnSpc>
                <a:spcPct val="115000"/>
              </a:lnSpc>
              <a:spcBef>
                <a:spcPts val="0"/>
              </a:spcBef>
              <a:spcAft>
                <a:spcPts val="0"/>
              </a:spcAft>
              <a:buClr>
                <a:schemeClr val="dk1"/>
              </a:buClr>
              <a:buSzPts val="1900"/>
              <a:buChar char="●"/>
            </a:pPr>
            <a:r>
              <a:rPr lang="en-GB" sz="2221">
                <a:solidFill>
                  <a:schemeClr val="dk1"/>
                </a:solidFill>
              </a:rPr>
              <a:t>EU Settlement Scheme: </a:t>
            </a:r>
            <a:r>
              <a:rPr lang="en-GB" sz="2221" u="sng">
                <a:solidFill>
                  <a:schemeClr val="hlink"/>
                </a:solidFill>
                <a:hlinkClick r:id="rId5"/>
              </a:rPr>
              <a:t>https://www.gov.uk/settled-status-eu-citizens-families</a:t>
            </a:r>
            <a:r>
              <a:rPr lang="en-GB" sz="2221">
                <a:solidFill>
                  <a:schemeClr val="dk1"/>
                </a:solidFill>
              </a:rPr>
              <a:t> </a:t>
            </a:r>
            <a:endParaRPr sz="2221">
              <a:solidFill>
                <a:schemeClr val="dk1"/>
              </a:solidFill>
            </a:endParaRPr>
          </a:p>
          <a:p>
            <a:pPr marL="534421" indent="-408238">
              <a:lnSpc>
                <a:spcPct val="115000"/>
              </a:lnSpc>
              <a:spcBef>
                <a:spcPts val="0"/>
              </a:spcBef>
              <a:spcAft>
                <a:spcPts val="0"/>
              </a:spcAft>
              <a:buClr>
                <a:schemeClr val="dk1"/>
              </a:buClr>
              <a:buSzPts val="1900"/>
              <a:buChar char="●"/>
            </a:pPr>
            <a:r>
              <a:rPr lang="en-GB" sz="2221">
                <a:solidFill>
                  <a:schemeClr val="dk1"/>
                </a:solidFill>
              </a:rPr>
              <a:t>Remaining EU Funding: </a:t>
            </a:r>
            <a:endParaRPr sz="2221">
              <a:solidFill>
                <a:schemeClr val="dk1"/>
              </a:solidFill>
            </a:endParaRPr>
          </a:p>
          <a:p>
            <a:pPr marL="534421">
              <a:lnSpc>
                <a:spcPct val="115000"/>
              </a:lnSpc>
              <a:spcBef>
                <a:spcPts val="0"/>
              </a:spcBef>
              <a:spcAft>
                <a:spcPts val="0"/>
              </a:spcAft>
            </a:pPr>
            <a:r>
              <a:rPr lang="en-GB" sz="2221" u="sng">
                <a:solidFill>
                  <a:schemeClr val="hlink"/>
                </a:solidFill>
                <a:hlinkClick r:id="rId6"/>
              </a:rPr>
              <a:t>https://www.gov.uk/guidance/getting-eu-funding</a:t>
            </a:r>
            <a:r>
              <a:rPr lang="en-GB" sz="2221">
                <a:solidFill>
                  <a:schemeClr val="dk1"/>
                </a:solidFill>
              </a:rPr>
              <a:t> </a:t>
            </a:r>
            <a:endParaRPr sz="2221">
              <a:solidFill>
                <a:schemeClr val="dk1"/>
              </a:solidFill>
            </a:endParaRPr>
          </a:p>
          <a:p>
            <a:pPr>
              <a:lnSpc>
                <a:spcPct val="115000"/>
              </a:lnSpc>
              <a:spcBef>
                <a:spcPts val="0"/>
              </a:spcBef>
              <a:spcAft>
                <a:spcPts val="0"/>
              </a:spcAft>
            </a:pPr>
            <a:endParaRPr sz="2221">
              <a:solidFill>
                <a:schemeClr val="dk1"/>
              </a:solidFill>
            </a:endParaRPr>
          </a:p>
          <a:p>
            <a:pPr marL="534421" indent="-408238">
              <a:spcBef>
                <a:spcPts val="0"/>
              </a:spcBef>
              <a:spcAft>
                <a:spcPts val="0"/>
              </a:spcAft>
              <a:buClr>
                <a:schemeClr val="dk1"/>
              </a:buClr>
              <a:buSzPts val="1900"/>
              <a:buChar char="●"/>
            </a:pPr>
            <a:r>
              <a:rPr lang="en-GB" sz="2221">
                <a:solidFill>
                  <a:schemeClr val="dk1"/>
                </a:solidFill>
              </a:rPr>
              <a:t>Civil Society Forum</a:t>
            </a:r>
            <a:endParaRPr sz="2221">
              <a:solidFill>
                <a:schemeClr val="dk1"/>
              </a:solidFill>
            </a:endParaRPr>
          </a:p>
          <a:p>
            <a:pPr>
              <a:lnSpc>
                <a:spcPct val="115000"/>
              </a:lnSpc>
              <a:spcBef>
                <a:spcPts val="0"/>
              </a:spcBef>
              <a:spcAft>
                <a:spcPts val="0"/>
              </a:spcAft>
            </a:pPr>
            <a:endParaRPr sz="2221" b="1">
              <a:solidFill>
                <a:schemeClr val="dk1"/>
              </a:solidFill>
            </a:endParaRPr>
          </a:p>
        </p:txBody>
      </p:sp>
      <p:sp>
        <p:nvSpPr>
          <p:cNvPr id="72" name="Google Shape;72;p16"/>
          <p:cNvSpPr txBox="1"/>
          <p:nvPr/>
        </p:nvSpPr>
        <p:spPr>
          <a:xfrm>
            <a:off x="530370" y="1008709"/>
            <a:ext cx="9798970" cy="909306"/>
          </a:xfrm>
          <a:prstGeom prst="rect">
            <a:avLst/>
          </a:prstGeom>
          <a:noFill/>
          <a:ln>
            <a:noFill/>
          </a:ln>
        </p:spPr>
        <p:txBody>
          <a:bodyPr spcFirstLastPara="1" wrap="square" lIns="106869" tIns="106869" rIns="106869" bIns="106869" anchor="t" anchorCtr="0">
            <a:noAutofit/>
          </a:bodyPr>
          <a:lstStyle/>
          <a:p>
            <a:pPr>
              <a:lnSpc>
                <a:spcPct val="115000"/>
              </a:lnSpc>
              <a:spcBef>
                <a:spcPts val="0"/>
              </a:spcBef>
              <a:spcAft>
                <a:spcPts val="0"/>
              </a:spcAft>
            </a:pPr>
            <a:r>
              <a:rPr lang="en-GB" sz="3039" b="1"/>
              <a:t>Civil Society and EU Exit</a:t>
            </a:r>
            <a:endParaRPr sz="3039" b="1">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UFDG 2b.jpg                                                   0009B854Macintosh HD                   BDBE6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0694988" cy="1425575"/>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a:xfrm>
            <a:off x="375766" y="82549"/>
            <a:ext cx="6696745" cy="1260475"/>
          </a:xfrm>
          <a:ln/>
        </p:spPr>
        <p:txBody>
          <a:bodyPr/>
          <a:lstStyle/>
          <a:p>
            <a:pPr algn="l" eaLnBrk="1" hangingPunct="1"/>
            <a:r>
              <a:rPr lang="en-US" altLang="en-US" sz="4000" dirty="0">
                <a:solidFill>
                  <a:schemeClr val="bg1"/>
                </a:solidFill>
                <a:latin typeface="Calibri Light" panose="020F0302020204030204" pitchFamily="34" charset="0"/>
              </a:rPr>
              <a:t>Information</a:t>
            </a:r>
            <a:endParaRPr lang="en-US" altLang="en-US" sz="4000" dirty="0">
              <a:solidFill>
                <a:srgbClr val="0B7C85"/>
              </a:solidFill>
              <a:latin typeface="Calibri Light" panose="020F0302020204030204" pitchFamily="34" charset="0"/>
            </a:endParaRPr>
          </a:p>
        </p:txBody>
      </p:sp>
      <p:sp>
        <p:nvSpPr>
          <p:cNvPr id="4117" name="Rectangle 21"/>
          <p:cNvSpPr>
            <a:spLocks noGrp="1" noChangeArrowheads="1"/>
          </p:cNvSpPr>
          <p:nvPr>
            <p:ph type="body" idx="1"/>
          </p:nvPr>
        </p:nvSpPr>
        <p:spPr>
          <a:xfrm>
            <a:off x="801687" y="4357489"/>
            <a:ext cx="9085262" cy="2201615"/>
          </a:xfrm>
          <a:ln/>
        </p:spPr>
        <p:txBody>
          <a:bodyPr/>
          <a:lstStyle/>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sz="2400" dirty="0">
              <a:solidFill>
                <a:srgbClr val="0B7C85"/>
              </a:solidFill>
              <a:latin typeface="Arial" panose="020B0604020202020204" pitchFamily="34" charset="0"/>
            </a:endParaRPr>
          </a:p>
        </p:txBody>
      </p:sp>
      <p:graphicFrame>
        <p:nvGraphicFramePr>
          <p:cNvPr id="2" name="Diagram 1">
            <a:extLst>
              <a:ext uri="{FF2B5EF4-FFF2-40B4-BE49-F238E27FC236}">
                <a16:creationId xmlns:a16="http://schemas.microsoft.com/office/drawing/2014/main" id="{E55D69FB-D803-4237-A4FE-503E81CCAD7E}"/>
              </a:ext>
            </a:extLst>
          </p:cNvPr>
          <p:cNvGraphicFramePr/>
          <p:nvPr>
            <p:extLst>
              <p:ext uri="{D42A27DB-BD31-4B8C-83A1-F6EECF244321}">
                <p14:modId xmlns:p14="http://schemas.microsoft.com/office/powerpoint/2010/main" val="3401839653"/>
              </p:ext>
            </p:extLst>
          </p:nvPr>
        </p:nvGraphicFramePr>
        <p:xfrm>
          <a:off x="1781438" y="1831301"/>
          <a:ext cx="7125759" cy="4750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AF67E55-797B-4529-A61A-BA540A98AB7E}"/>
              </a:ext>
            </a:extLst>
          </p:cNvPr>
          <p:cNvSpPr txBox="1"/>
          <p:nvPr/>
        </p:nvSpPr>
        <p:spPr>
          <a:xfrm>
            <a:off x="375767" y="1693193"/>
            <a:ext cx="3312368"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Charity = Importer of Record</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959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UFDG 2b.jpg                                                   0009B854Macintosh HD                   BDBE6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0694988" cy="1425575"/>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a:xfrm>
            <a:off x="447775" y="757089"/>
            <a:ext cx="8199780" cy="585935"/>
          </a:xfrm>
          <a:ln/>
        </p:spPr>
        <p:txBody>
          <a:bodyPr/>
          <a:lstStyle/>
          <a:p>
            <a:pPr algn="l" eaLnBrk="1" hangingPunct="1"/>
            <a:r>
              <a:rPr lang="en-US" altLang="en-US" sz="4000" dirty="0">
                <a:solidFill>
                  <a:schemeClr val="bg1"/>
                </a:solidFill>
                <a:latin typeface="Calibri Light" panose="020F0302020204030204" pitchFamily="34" charset="0"/>
              </a:rPr>
              <a:t>Payment</a:t>
            </a:r>
            <a:r>
              <a:rPr lang="en-US" altLang="en-US" sz="3600" dirty="0">
                <a:solidFill>
                  <a:schemeClr val="bg1"/>
                </a:solidFill>
                <a:latin typeface="Calibri Light" panose="020F0302020204030204" pitchFamily="34" charset="0"/>
              </a:rPr>
              <a:t> of Taxes</a:t>
            </a:r>
            <a:br>
              <a:rPr lang="en-US" altLang="en-US" sz="4000" dirty="0">
                <a:solidFill>
                  <a:srgbClr val="0B7C85"/>
                </a:solidFill>
                <a:latin typeface="Calibri Light" panose="020F0302020204030204" pitchFamily="34" charset="0"/>
              </a:rPr>
            </a:br>
            <a:endParaRPr lang="en-US" altLang="en-US" sz="4000" dirty="0">
              <a:solidFill>
                <a:srgbClr val="0B7C85"/>
              </a:solidFill>
              <a:latin typeface="Calibri Light" panose="020F0302020204030204" pitchFamily="34" charset="0"/>
            </a:endParaRPr>
          </a:p>
        </p:txBody>
      </p:sp>
      <p:sp>
        <p:nvSpPr>
          <p:cNvPr id="4117" name="Rectangle 21"/>
          <p:cNvSpPr>
            <a:spLocks noGrp="1" noChangeArrowheads="1"/>
          </p:cNvSpPr>
          <p:nvPr>
            <p:ph type="body" idx="1"/>
          </p:nvPr>
        </p:nvSpPr>
        <p:spPr>
          <a:xfrm>
            <a:off x="801687" y="4357489"/>
            <a:ext cx="9085262" cy="2201615"/>
          </a:xfrm>
          <a:ln/>
        </p:spPr>
        <p:txBody>
          <a:bodyPr/>
          <a:lstStyle/>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sz="2400" dirty="0">
              <a:solidFill>
                <a:srgbClr val="0B7C85"/>
              </a:solidFill>
              <a:latin typeface="Arial" panose="020B0604020202020204" pitchFamily="34" charset="0"/>
            </a:endParaRPr>
          </a:p>
        </p:txBody>
      </p:sp>
      <p:sp>
        <p:nvSpPr>
          <p:cNvPr id="6" name="Rectangle 20"/>
          <p:cNvSpPr txBox="1">
            <a:spLocks noChangeArrowheads="1"/>
          </p:cNvSpPr>
          <p:nvPr/>
        </p:nvSpPr>
        <p:spPr bwMode="auto">
          <a:xfrm>
            <a:off x="591791" y="2100113"/>
            <a:ext cx="9865096" cy="492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lvl1pPr algn="ctr" defTabSz="1042988" rtl="0" fontAlgn="base">
              <a:spcBef>
                <a:spcPct val="0"/>
              </a:spcBef>
              <a:spcAft>
                <a:spcPct val="0"/>
              </a:spcAft>
              <a:defRPr sz="5000" kern="12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Times" panose="02020603050405020304" pitchFamily="18" charset="0"/>
              </a:defRPr>
            </a:lvl2pPr>
            <a:lvl3pPr algn="ctr" defTabSz="1042988" rtl="0" fontAlgn="base">
              <a:spcBef>
                <a:spcPct val="0"/>
              </a:spcBef>
              <a:spcAft>
                <a:spcPct val="0"/>
              </a:spcAft>
              <a:defRPr sz="5000">
                <a:solidFill>
                  <a:schemeClr val="tx2"/>
                </a:solidFill>
                <a:latin typeface="Times" panose="02020603050405020304" pitchFamily="18" charset="0"/>
              </a:defRPr>
            </a:lvl3pPr>
            <a:lvl4pPr algn="ctr" defTabSz="1042988" rtl="0" fontAlgn="base">
              <a:spcBef>
                <a:spcPct val="0"/>
              </a:spcBef>
              <a:spcAft>
                <a:spcPct val="0"/>
              </a:spcAft>
              <a:defRPr sz="5000">
                <a:solidFill>
                  <a:schemeClr val="tx2"/>
                </a:solidFill>
                <a:latin typeface="Times" panose="02020603050405020304" pitchFamily="18" charset="0"/>
              </a:defRPr>
            </a:lvl4pPr>
            <a:lvl5pPr algn="ctr" defTabSz="1042988" rtl="0" fontAlgn="base">
              <a:spcBef>
                <a:spcPct val="0"/>
              </a:spcBef>
              <a:spcAft>
                <a:spcPct val="0"/>
              </a:spcAft>
              <a:defRPr sz="5000">
                <a:solidFill>
                  <a:schemeClr val="tx2"/>
                </a:solidFill>
                <a:latin typeface="Times" panose="02020603050405020304" pitchFamily="18" charset="0"/>
              </a:defRPr>
            </a:lvl5pPr>
            <a:lvl6pPr marL="457200" algn="ctr" defTabSz="1042988" rtl="0" fontAlgn="base">
              <a:spcBef>
                <a:spcPct val="0"/>
              </a:spcBef>
              <a:spcAft>
                <a:spcPct val="0"/>
              </a:spcAft>
              <a:defRPr sz="5000">
                <a:solidFill>
                  <a:schemeClr val="tx2"/>
                </a:solidFill>
                <a:latin typeface="Times" panose="02020603050405020304" pitchFamily="18" charset="0"/>
              </a:defRPr>
            </a:lvl6pPr>
            <a:lvl7pPr marL="914400" algn="ctr" defTabSz="1042988" rtl="0" fontAlgn="base">
              <a:spcBef>
                <a:spcPct val="0"/>
              </a:spcBef>
              <a:spcAft>
                <a:spcPct val="0"/>
              </a:spcAft>
              <a:defRPr sz="5000">
                <a:solidFill>
                  <a:schemeClr val="tx2"/>
                </a:solidFill>
                <a:latin typeface="Times" panose="02020603050405020304" pitchFamily="18" charset="0"/>
              </a:defRPr>
            </a:lvl7pPr>
            <a:lvl8pPr marL="1371600" algn="ctr" defTabSz="1042988" rtl="0" fontAlgn="base">
              <a:spcBef>
                <a:spcPct val="0"/>
              </a:spcBef>
              <a:spcAft>
                <a:spcPct val="0"/>
              </a:spcAft>
              <a:defRPr sz="5000">
                <a:solidFill>
                  <a:schemeClr val="tx2"/>
                </a:solidFill>
                <a:latin typeface="Times" panose="02020603050405020304" pitchFamily="18" charset="0"/>
              </a:defRPr>
            </a:lvl8pPr>
            <a:lvl9pPr marL="1828800" algn="ctr" defTabSz="1042988" rtl="0" fontAlgn="base">
              <a:spcBef>
                <a:spcPct val="0"/>
              </a:spcBef>
              <a:spcAft>
                <a:spcPct val="0"/>
              </a:spcAft>
              <a:defRPr sz="5000">
                <a:solidFill>
                  <a:schemeClr val="tx2"/>
                </a:solidFill>
                <a:latin typeface="Times" panose="02020603050405020304" pitchFamily="18" charset="0"/>
              </a:defRPr>
            </a:lvl9pPr>
          </a:lstStyle>
          <a:p>
            <a:pPr algn="l" eaLnBrk="1" hangingPunct="1"/>
            <a:r>
              <a:rPr lang="en-US" sz="3200" dirty="0">
                <a:solidFill>
                  <a:srgbClr val="0B7C85"/>
                </a:solidFill>
                <a:latin typeface="Calibri" panose="020F0502020204030204" pitchFamily="34" charset="0"/>
              </a:rPr>
              <a:t>3 high level options:</a:t>
            </a:r>
          </a:p>
          <a:p>
            <a:pPr algn="l" eaLnBrk="1" hangingPunct="1"/>
            <a:endParaRPr lang="en-US" sz="3200" dirty="0">
              <a:solidFill>
                <a:srgbClr val="0B7C85"/>
              </a:solidFill>
              <a:latin typeface="Calibri" panose="020F0502020204030204" pitchFamily="34" charset="0"/>
            </a:endParaRPr>
          </a:p>
          <a:p>
            <a:pPr marL="514350" indent="-514350" algn="l" eaLnBrk="1" hangingPunct="1">
              <a:buFont typeface="+mj-lt"/>
              <a:buAutoNum type="arabicPeriod"/>
            </a:pPr>
            <a:r>
              <a:rPr lang="en-US" sz="2800" dirty="0">
                <a:solidFill>
                  <a:srgbClr val="0B7C85"/>
                </a:solidFill>
                <a:latin typeface="Calibri" panose="020F0502020204030204" pitchFamily="34" charset="0"/>
              </a:rPr>
              <a:t>Full entry before goods arrive (per non-EU now):</a:t>
            </a:r>
            <a:r>
              <a:rPr lang="en-GB" sz="2800" dirty="0">
                <a:solidFill>
                  <a:srgbClr val="0B7C85"/>
                </a:solidFill>
                <a:latin typeface="Calibri" panose="020F0502020204030204" pitchFamily="34" charset="0"/>
              </a:rPr>
              <a:t> import VAT and duty paid there and then or via a duty deferment account</a:t>
            </a:r>
          </a:p>
          <a:p>
            <a:pPr marL="514350" indent="-514350" algn="l" eaLnBrk="1" hangingPunct="1">
              <a:buFont typeface="+mj-lt"/>
              <a:buAutoNum type="arabicPeriod"/>
            </a:pPr>
            <a:r>
              <a:rPr lang="en-GB" sz="2800" dirty="0">
                <a:solidFill>
                  <a:srgbClr val="0B7C85"/>
                </a:solidFill>
                <a:latin typeface="Calibri" panose="020F0502020204030204" pitchFamily="34" charset="0"/>
              </a:rPr>
              <a:t>Full entry as above but Postponed VAT accounting via VAT return</a:t>
            </a:r>
          </a:p>
          <a:p>
            <a:pPr marL="514350" indent="-514350" algn="l" eaLnBrk="1" hangingPunct="1">
              <a:buFont typeface="+mj-lt"/>
              <a:buAutoNum type="arabicPeriod"/>
            </a:pPr>
            <a:r>
              <a:rPr lang="en-GB" sz="2800" dirty="0">
                <a:solidFill>
                  <a:srgbClr val="0B7C85"/>
                </a:solidFill>
                <a:latin typeface="Calibri" panose="020F0502020204030204" pitchFamily="34" charset="0"/>
              </a:rPr>
              <a:t>Delayed Declarations (EU only movements) - Goods come in, import documents completed after the event (up to 30/6/21) – Postponed VAT accounting via VAT return, duty at time entry submitted</a:t>
            </a:r>
          </a:p>
          <a:p>
            <a:pPr marL="514350" indent="-514350" algn="l" eaLnBrk="1" hangingPunct="1">
              <a:buFont typeface="+mj-lt"/>
              <a:buAutoNum type="arabicPeriod"/>
            </a:pPr>
            <a:endParaRPr lang="en-GB" sz="2800" dirty="0">
              <a:solidFill>
                <a:srgbClr val="0B7C85"/>
              </a:solidFill>
              <a:latin typeface="Calibri" panose="020F0502020204030204" pitchFamily="34" charset="0"/>
            </a:endParaRPr>
          </a:p>
          <a:p>
            <a:pPr algn="l" eaLnBrk="1" hangingPunct="1"/>
            <a:r>
              <a:rPr lang="en-GB" sz="2800" b="1" dirty="0">
                <a:solidFill>
                  <a:srgbClr val="0B7C85"/>
                </a:solidFill>
                <a:latin typeface="Calibri" panose="020F0502020204030204" pitchFamily="34" charset="0"/>
              </a:rPr>
              <a:t>Please note: Northern Ireland rules are very different</a:t>
            </a:r>
          </a:p>
          <a:p>
            <a:pPr marL="514350" indent="-514350" algn="l" eaLnBrk="1" hangingPunct="1">
              <a:buFont typeface="+mj-lt"/>
              <a:buAutoNum type="arabicPeriod"/>
            </a:pPr>
            <a:endParaRPr lang="en-GB" sz="3200" dirty="0">
              <a:solidFill>
                <a:srgbClr val="0B7C85"/>
              </a:solidFill>
              <a:latin typeface="Calibri" panose="020F0502020204030204" pitchFamily="34" charset="0"/>
            </a:endParaRPr>
          </a:p>
        </p:txBody>
      </p:sp>
    </p:spTree>
    <p:extLst>
      <p:ext uri="{BB962C8B-B14F-4D97-AF65-F5344CB8AC3E}">
        <p14:creationId xmlns:p14="http://schemas.microsoft.com/office/powerpoint/2010/main" val="3901924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UFDG 2b.jpg                                                   0009B854Macintosh HD                   BDBE6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0694988" cy="1425575"/>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a:xfrm>
            <a:off x="-200296" y="82549"/>
            <a:ext cx="4176463" cy="1260475"/>
          </a:xfrm>
          <a:ln/>
        </p:spPr>
        <p:txBody>
          <a:bodyPr/>
          <a:lstStyle/>
          <a:p>
            <a:pPr eaLnBrk="1" hangingPunct="1"/>
            <a:r>
              <a:rPr lang="en-US" altLang="en-US" sz="4000" dirty="0">
                <a:solidFill>
                  <a:schemeClr val="bg1"/>
                </a:solidFill>
                <a:latin typeface="Calibri Light" panose="020F0302020204030204" pitchFamily="34" charset="0"/>
              </a:rPr>
              <a:t>Further help</a:t>
            </a:r>
            <a:endParaRPr lang="en-US" altLang="en-US" sz="4000" dirty="0">
              <a:solidFill>
                <a:srgbClr val="0B7C85"/>
              </a:solidFill>
              <a:latin typeface="Calibri Light" panose="020F0302020204030204" pitchFamily="34" charset="0"/>
            </a:endParaRPr>
          </a:p>
        </p:txBody>
      </p:sp>
      <p:sp>
        <p:nvSpPr>
          <p:cNvPr id="4117" name="Rectangle 21"/>
          <p:cNvSpPr>
            <a:spLocks noGrp="1" noChangeArrowheads="1"/>
          </p:cNvSpPr>
          <p:nvPr>
            <p:ph type="body" idx="1"/>
          </p:nvPr>
        </p:nvSpPr>
        <p:spPr>
          <a:xfrm>
            <a:off x="801687" y="4357489"/>
            <a:ext cx="9085262" cy="2201615"/>
          </a:xfrm>
          <a:ln/>
        </p:spPr>
        <p:txBody>
          <a:bodyPr/>
          <a:lstStyle/>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dirty="0">
              <a:solidFill>
                <a:srgbClr val="0B7C85"/>
              </a:solidFill>
              <a:latin typeface="Arial" panose="020B0604020202020204" pitchFamily="34" charset="0"/>
            </a:endParaRPr>
          </a:p>
          <a:p>
            <a:pPr marL="0" indent="0">
              <a:buNone/>
            </a:pPr>
            <a:endParaRPr lang="en-US" altLang="en-US" sz="2400" dirty="0">
              <a:solidFill>
                <a:srgbClr val="0B7C85"/>
              </a:solidFill>
              <a:latin typeface="Arial" panose="020B0604020202020204" pitchFamily="34" charset="0"/>
            </a:endParaRPr>
          </a:p>
        </p:txBody>
      </p:sp>
      <p:sp>
        <p:nvSpPr>
          <p:cNvPr id="6" name="Rectangle 20"/>
          <p:cNvSpPr txBox="1">
            <a:spLocks noChangeArrowheads="1"/>
          </p:cNvSpPr>
          <p:nvPr/>
        </p:nvSpPr>
        <p:spPr bwMode="auto">
          <a:xfrm>
            <a:off x="951831" y="2557289"/>
            <a:ext cx="9505056" cy="220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lvl1pPr algn="ctr" defTabSz="1042988" rtl="0" fontAlgn="base">
              <a:spcBef>
                <a:spcPct val="0"/>
              </a:spcBef>
              <a:spcAft>
                <a:spcPct val="0"/>
              </a:spcAft>
              <a:defRPr sz="5000" kern="12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Times" panose="02020603050405020304" pitchFamily="18" charset="0"/>
              </a:defRPr>
            </a:lvl2pPr>
            <a:lvl3pPr algn="ctr" defTabSz="1042988" rtl="0" fontAlgn="base">
              <a:spcBef>
                <a:spcPct val="0"/>
              </a:spcBef>
              <a:spcAft>
                <a:spcPct val="0"/>
              </a:spcAft>
              <a:defRPr sz="5000">
                <a:solidFill>
                  <a:schemeClr val="tx2"/>
                </a:solidFill>
                <a:latin typeface="Times" panose="02020603050405020304" pitchFamily="18" charset="0"/>
              </a:defRPr>
            </a:lvl3pPr>
            <a:lvl4pPr algn="ctr" defTabSz="1042988" rtl="0" fontAlgn="base">
              <a:spcBef>
                <a:spcPct val="0"/>
              </a:spcBef>
              <a:spcAft>
                <a:spcPct val="0"/>
              </a:spcAft>
              <a:defRPr sz="5000">
                <a:solidFill>
                  <a:schemeClr val="tx2"/>
                </a:solidFill>
                <a:latin typeface="Times" panose="02020603050405020304" pitchFamily="18" charset="0"/>
              </a:defRPr>
            </a:lvl4pPr>
            <a:lvl5pPr algn="ctr" defTabSz="1042988" rtl="0" fontAlgn="base">
              <a:spcBef>
                <a:spcPct val="0"/>
              </a:spcBef>
              <a:spcAft>
                <a:spcPct val="0"/>
              </a:spcAft>
              <a:defRPr sz="5000">
                <a:solidFill>
                  <a:schemeClr val="tx2"/>
                </a:solidFill>
                <a:latin typeface="Times" panose="02020603050405020304" pitchFamily="18" charset="0"/>
              </a:defRPr>
            </a:lvl5pPr>
            <a:lvl6pPr marL="457200" algn="ctr" defTabSz="1042988" rtl="0" fontAlgn="base">
              <a:spcBef>
                <a:spcPct val="0"/>
              </a:spcBef>
              <a:spcAft>
                <a:spcPct val="0"/>
              </a:spcAft>
              <a:defRPr sz="5000">
                <a:solidFill>
                  <a:schemeClr val="tx2"/>
                </a:solidFill>
                <a:latin typeface="Times" panose="02020603050405020304" pitchFamily="18" charset="0"/>
              </a:defRPr>
            </a:lvl6pPr>
            <a:lvl7pPr marL="914400" algn="ctr" defTabSz="1042988" rtl="0" fontAlgn="base">
              <a:spcBef>
                <a:spcPct val="0"/>
              </a:spcBef>
              <a:spcAft>
                <a:spcPct val="0"/>
              </a:spcAft>
              <a:defRPr sz="5000">
                <a:solidFill>
                  <a:schemeClr val="tx2"/>
                </a:solidFill>
                <a:latin typeface="Times" panose="02020603050405020304" pitchFamily="18" charset="0"/>
              </a:defRPr>
            </a:lvl7pPr>
            <a:lvl8pPr marL="1371600" algn="ctr" defTabSz="1042988" rtl="0" fontAlgn="base">
              <a:spcBef>
                <a:spcPct val="0"/>
              </a:spcBef>
              <a:spcAft>
                <a:spcPct val="0"/>
              </a:spcAft>
              <a:defRPr sz="5000">
                <a:solidFill>
                  <a:schemeClr val="tx2"/>
                </a:solidFill>
                <a:latin typeface="Times" panose="02020603050405020304" pitchFamily="18" charset="0"/>
              </a:defRPr>
            </a:lvl8pPr>
            <a:lvl9pPr marL="1828800" algn="ctr" defTabSz="1042988" rtl="0" fontAlgn="base">
              <a:spcBef>
                <a:spcPct val="0"/>
              </a:spcBef>
              <a:spcAft>
                <a:spcPct val="0"/>
              </a:spcAft>
              <a:defRPr sz="5000">
                <a:solidFill>
                  <a:schemeClr val="tx2"/>
                </a:solidFill>
                <a:latin typeface="Times" panose="02020603050405020304" pitchFamily="18" charset="0"/>
              </a:defRPr>
            </a:lvl9pPr>
          </a:lstStyle>
          <a:p>
            <a:pPr marL="457200" indent="-457200" algn="l" eaLnBrk="1" hangingPunct="1">
              <a:buFont typeface="Arial" panose="020B0604020202020204" pitchFamily="34" charset="0"/>
              <a:buChar char="•"/>
            </a:pPr>
            <a:r>
              <a:rPr lang="en-US" sz="3200" dirty="0">
                <a:solidFill>
                  <a:srgbClr val="0B7C85"/>
                </a:solidFill>
                <a:latin typeface="Calibri" panose="020F0502020204030204" pitchFamily="34" charset="0"/>
              </a:rPr>
              <a:t>BUFDG and HEPA Import Guide</a:t>
            </a:r>
            <a:endParaRPr lang="en-GB" sz="3200" dirty="0">
              <a:solidFill>
                <a:srgbClr val="0B7C85"/>
              </a:solidFill>
              <a:latin typeface="Calibri" panose="020F0502020204030204" pitchFamily="34" charset="0"/>
            </a:endParaRPr>
          </a:p>
        </p:txBody>
      </p:sp>
    </p:spTree>
    <p:extLst>
      <p:ext uri="{BB962C8B-B14F-4D97-AF65-F5344CB8AC3E}">
        <p14:creationId xmlns:p14="http://schemas.microsoft.com/office/powerpoint/2010/main" val="2868672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834620" y="2600365"/>
            <a:ext cx="9162568" cy="1113638"/>
          </a:xfrm>
        </p:spPr>
        <p:txBody>
          <a:bodyPr/>
          <a:lstStyle/>
          <a:p>
            <a:r>
              <a:rPr lang="en-GB" altLang="en-US" sz="4411" b="1" dirty="0">
                <a:latin typeface="Lato" pitchFamily="34" charset="0"/>
              </a:rPr>
              <a:t>Legal considerations for charities</a:t>
            </a:r>
          </a:p>
        </p:txBody>
      </p:sp>
      <p:sp>
        <p:nvSpPr>
          <p:cNvPr id="15363" name="Text Placeholder 2"/>
          <p:cNvSpPr>
            <a:spLocks noGrp="1"/>
          </p:cNvSpPr>
          <p:nvPr>
            <p:ph type="body" sz="quarter" idx="13"/>
          </p:nvPr>
        </p:nvSpPr>
        <p:spPr>
          <a:xfrm>
            <a:off x="822475" y="4267365"/>
            <a:ext cx="8627580" cy="476179"/>
          </a:xfrm>
        </p:spPr>
        <p:txBody>
          <a:bodyPr/>
          <a:lstStyle/>
          <a:p>
            <a:r>
              <a:rPr lang="en-GB" altLang="en-US" sz="2647" b="1" i="1" dirty="0">
                <a:latin typeface="Lato Light" pitchFamily="34" charset="0"/>
              </a:rPr>
              <a:t>Suhan Rajkumar, Bates Wells</a:t>
            </a:r>
          </a:p>
          <a:p>
            <a:endParaRPr lang="en-GB" altLang="en-US" sz="2647" dirty="0">
              <a:latin typeface="Lato Light" pitchFamily="34" charset="0"/>
            </a:endParaRPr>
          </a:p>
        </p:txBody>
      </p:sp>
      <p:sp>
        <p:nvSpPr>
          <p:cNvPr id="15364" name="Footer Placeholder 3"/>
          <p:cNvSpPr>
            <a:spLocks noGrp="1"/>
          </p:cNvSpPr>
          <p:nvPr>
            <p:ph type="ftr" sz="quarter" idx="15"/>
          </p:nvPr>
        </p:nvSpPr>
        <p:spPr>
          <a:xfrm>
            <a:off x="834619" y="6887095"/>
            <a:ext cx="3874429" cy="52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19325" indent="-315125">
              <a:defRPr>
                <a:solidFill>
                  <a:schemeClr val="tx1"/>
                </a:solidFill>
                <a:latin typeface="Calibri" panose="020F0502020204030204" pitchFamily="34" charset="0"/>
                <a:cs typeface="Arial" panose="020B0604020202020204" pitchFamily="34" charset="0"/>
              </a:defRPr>
            </a:lvl2pPr>
            <a:lvl3pPr marL="1260500" indent="-252100">
              <a:defRPr>
                <a:solidFill>
                  <a:schemeClr val="tx1"/>
                </a:solidFill>
                <a:latin typeface="Calibri" panose="020F0502020204030204" pitchFamily="34" charset="0"/>
                <a:cs typeface="Arial" panose="020B0604020202020204" pitchFamily="34" charset="0"/>
              </a:defRPr>
            </a:lvl3pPr>
            <a:lvl4pPr marL="1764701" indent="-252100">
              <a:defRPr>
                <a:solidFill>
                  <a:schemeClr val="tx1"/>
                </a:solidFill>
                <a:latin typeface="Calibri" panose="020F0502020204030204" pitchFamily="34" charset="0"/>
                <a:cs typeface="Arial" panose="020B0604020202020204" pitchFamily="34" charset="0"/>
              </a:defRPr>
            </a:lvl4pPr>
            <a:lvl5pPr marL="2268901" indent="-252100">
              <a:defRPr>
                <a:solidFill>
                  <a:schemeClr val="tx1"/>
                </a:solidFill>
                <a:latin typeface="Calibri" panose="020F0502020204030204" pitchFamily="34" charset="0"/>
                <a:cs typeface="Arial" panose="020B0604020202020204" pitchFamily="34" charset="0"/>
              </a:defRPr>
            </a:lvl5pPr>
            <a:lvl6pPr marL="27731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73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15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57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1008400" rtl="0" eaLnBrk="1" fontAlgn="base" latinLnBrk="0" hangingPunct="1">
              <a:lnSpc>
                <a:spcPct val="100000"/>
              </a:lnSpc>
              <a:spcBef>
                <a:spcPct val="0"/>
              </a:spcBef>
              <a:spcAft>
                <a:spcPct val="0"/>
              </a:spcAft>
              <a:buClrTx/>
              <a:buSzTx/>
              <a:buFontTx/>
              <a:buNone/>
              <a:tabLst/>
              <a:defRPr/>
            </a:pPr>
            <a:r>
              <a:rPr kumimoji="0" lang="en-US"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rPr>
              <a:t>The voice of charities on Tax</a:t>
            </a:r>
          </a:p>
          <a:p>
            <a:pPr marL="0" marR="0" lvl="0" indent="0" algn="l" defTabSz="1008400" rtl="0" eaLnBrk="1" fontAlgn="base" latinLnBrk="0" hangingPunct="1">
              <a:lnSpc>
                <a:spcPct val="100000"/>
              </a:lnSpc>
              <a:spcBef>
                <a:spcPct val="0"/>
              </a:spcBef>
              <a:spcAft>
                <a:spcPct val="0"/>
              </a:spcAft>
              <a:buClrTx/>
              <a:buSzTx/>
              <a:buFontTx/>
              <a:buNone/>
              <a:tabLst/>
              <a:defRPr/>
            </a:pPr>
            <a:endParaRPr kumimoji="0" lang="en-GB"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E2BE1B8-521A-423D-A0DC-5EAE07C932C5}"/>
              </a:ext>
            </a:extLst>
          </p:cNvPr>
          <p:cNvSpPr txBox="1"/>
          <p:nvPr/>
        </p:nvSpPr>
        <p:spPr>
          <a:xfrm>
            <a:off x="834619" y="5107211"/>
            <a:ext cx="8830179" cy="431785"/>
          </a:xfrm>
          <a:prstGeom prst="rect">
            <a:avLst/>
          </a:prstGeom>
          <a:noFill/>
        </p:spPr>
        <p:txBody>
          <a:bodyPr wrap="square">
            <a:spAutoFit/>
          </a:bodyPr>
          <a:lstStyle/>
          <a:p>
            <a:pPr marL="0" marR="0" lvl="0" indent="0" algn="l" defTabSz="1008400" rtl="0" eaLnBrk="0" fontAlgn="base" latinLnBrk="0" hangingPunct="0">
              <a:lnSpc>
                <a:spcPct val="100000"/>
              </a:lnSpc>
              <a:spcBef>
                <a:spcPct val="0"/>
              </a:spcBef>
              <a:spcAft>
                <a:spcPct val="0"/>
              </a:spcAft>
              <a:buClrTx/>
              <a:buSzTx/>
              <a:buFontTx/>
              <a:buNone/>
              <a:tabLst/>
              <a:defRPr/>
            </a:pPr>
            <a:r>
              <a:rPr kumimoji="0" lang="en-GB" altLang="en-US" sz="2206" b="0" i="0" u="none" strike="noStrike" kern="1200" cap="none" spc="0" normalizeH="0" baseline="0" noProof="0" dirty="0">
                <a:ln>
                  <a:noFill/>
                </a:ln>
                <a:solidFill>
                  <a:srgbClr val="2C2E2E"/>
                </a:solidFill>
                <a:effectLst/>
                <a:uLnTx/>
                <a:uFillTx/>
                <a:latin typeface="Lato Light" pitchFamily="34" charset="0"/>
                <a:ea typeface="+mn-ea"/>
                <a:cs typeface="Arial" panose="020B0604020202020204" pitchFamily="34" charset="0"/>
              </a:rPr>
              <a:t>27 January 2020       				#charitytaxbrexit</a:t>
            </a:r>
          </a:p>
        </p:txBody>
      </p:sp>
    </p:spTree>
    <p:extLst>
      <p:ext uri="{BB962C8B-B14F-4D97-AF65-F5344CB8AC3E}">
        <p14:creationId xmlns:p14="http://schemas.microsoft.com/office/powerpoint/2010/main" val="116859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834620" y="2600365"/>
            <a:ext cx="9162568" cy="1113638"/>
          </a:xfrm>
        </p:spPr>
        <p:txBody>
          <a:bodyPr/>
          <a:lstStyle/>
          <a:p>
            <a:r>
              <a:rPr lang="en-GB" altLang="en-US" sz="4411" b="1" dirty="0">
                <a:latin typeface="Lato" pitchFamily="34" charset="0"/>
              </a:rPr>
              <a:t>Q&amp;A</a:t>
            </a:r>
          </a:p>
        </p:txBody>
      </p:sp>
      <p:sp>
        <p:nvSpPr>
          <p:cNvPr id="15363" name="Text Placeholder 2"/>
          <p:cNvSpPr>
            <a:spLocks noGrp="1"/>
          </p:cNvSpPr>
          <p:nvPr>
            <p:ph type="body" sz="quarter" idx="13"/>
          </p:nvPr>
        </p:nvSpPr>
        <p:spPr>
          <a:xfrm>
            <a:off x="822475" y="4267365"/>
            <a:ext cx="8627580" cy="476179"/>
          </a:xfrm>
        </p:spPr>
        <p:txBody>
          <a:bodyPr/>
          <a:lstStyle/>
          <a:p>
            <a:endParaRPr lang="en-GB" altLang="en-US" sz="2647" dirty="0">
              <a:latin typeface="Lato Light" pitchFamily="34" charset="0"/>
            </a:endParaRPr>
          </a:p>
        </p:txBody>
      </p:sp>
      <p:sp>
        <p:nvSpPr>
          <p:cNvPr id="15364" name="Footer Placeholder 3"/>
          <p:cNvSpPr>
            <a:spLocks noGrp="1"/>
          </p:cNvSpPr>
          <p:nvPr>
            <p:ph type="ftr" sz="quarter" idx="15"/>
          </p:nvPr>
        </p:nvSpPr>
        <p:spPr>
          <a:xfrm>
            <a:off x="834619" y="6887095"/>
            <a:ext cx="3874429" cy="52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19325" indent="-315125">
              <a:defRPr>
                <a:solidFill>
                  <a:schemeClr val="tx1"/>
                </a:solidFill>
                <a:latin typeface="Calibri" panose="020F0502020204030204" pitchFamily="34" charset="0"/>
                <a:cs typeface="Arial" panose="020B0604020202020204" pitchFamily="34" charset="0"/>
              </a:defRPr>
            </a:lvl2pPr>
            <a:lvl3pPr marL="1260500" indent="-252100">
              <a:defRPr>
                <a:solidFill>
                  <a:schemeClr val="tx1"/>
                </a:solidFill>
                <a:latin typeface="Calibri" panose="020F0502020204030204" pitchFamily="34" charset="0"/>
                <a:cs typeface="Arial" panose="020B0604020202020204" pitchFamily="34" charset="0"/>
              </a:defRPr>
            </a:lvl3pPr>
            <a:lvl4pPr marL="1764701" indent="-252100">
              <a:defRPr>
                <a:solidFill>
                  <a:schemeClr val="tx1"/>
                </a:solidFill>
                <a:latin typeface="Calibri" panose="020F0502020204030204" pitchFamily="34" charset="0"/>
                <a:cs typeface="Arial" panose="020B0604020202020204" pitchFamily="34" charset="0"/>
              </a:defRPr>
            </a:lvl4pPr>
            <a:lvl5pPr marL="2268901" indent="-252100">
              <a:defRPr>
                <a:solidFill>
                  <a:schemeClr val="tx1"/>
                </a:solidFill>
                <a:latin typeface="Calibri" panose="020F0502020204030204" pitchFamily="34" charset="0"/>
                <a:cs typeface="Arial" panose="020B0604020202020204" pitchFamily="34" charset="0"/>
              </a:defRPr>
            </a:lvl5pPr>
            <a:lvl6pPr marL="27731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73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15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57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1008400" rtl="0" eaLnBrk="1" fontAlgn="base" latinLnBrk="0" hangingPunct="1">
              <a:lnSpc>
                <a:spcPct val="100000"/>
              </a:lnSpc>
              <a:spcBef>
                <a:spcPct val="0"/>
              </a:spcBef>
              <a:spcAft>
                <a:spcPct val="0"/>
              </a:spcAft>
              <a:buClrTx/>
              <a:buSzTx/>
              <a:buFontTx/>
              <a:buNone/>
              <a:tabLst/>
              <a:defRPr/>
            </a:pPr>
            <a:r>
              <a:rPr kumimoji="0" lang="en-US"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rPr>
              <a:t>The voice of charities on Tax</a:t>
            </a:r>
          </a:p>
          <a:p>
            <a:pPr marL="0" marR="0" lvl="0" indent="0" algn="l" defTabSz="1008400" rtl="0" eaLnBrk="1" fontAlgn="base" latinLnBrk="0" hangingPunct="1">
              <a:lnSpc>
                <a:spcPct val="100000"/>
              </a:lnSpc>
              <a:spcBef>
                <a:spcPct val="0"/>
              </a:spcBef>
              <a:spcAft>
                <a:spcPct val="0"/>
              </a:spcAft>
              <a:buClrTx/>
              <a:buSzTx/>
              <a:buFontTx/>
              <a:buNone/>
              <a:tabLst/>
              <a:defRPr/>
            </a:pPr>
            <a:endParaRPr kumimoji="0" lang="en-GB"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E2BE1B8-521A-423D-A0DC-5EAE07C932C5}"/>
              </a:ext>
            </a:extLst>
          </p:cNvPr>
          <p:cNvSpPr txBox="1"/>
          <p:nvPr/>
        </p:nvSpPr>
        <p:spPr>
          <a:xfrm>
            <a:off x="834619" y="5107211"/>
            <a:ext cx="8830179" cy="431785"/>
          </a:xfrm>
          <a:prstGeom prst="rect">
            <a:avLst/>
          </a:prstGeom>
          <a:noFill/>
        </p:spPr>
        <p:txBody>
          <a:bodyPr wrap="square">
            <a:spAutoFit/>
          </a:bodyPr>
          <a:lstStyle/>
          <a:p>
            <a:pPr marL="0" marR="0" lvl="0" indent="0" algn="l" defTabSz="1008400" rtl="0" eaLnBrk="0" fontAlgn="base" latinLnBrk="0" hangingPunct="0">
              <a:lnSpc>
                <a:spcPct val="100000"/>
              </a:lnSpc>
              <a:spcBef>
                <a:spcPct val="0"/>
              </a:spcBef>
              <a:spcAft>
                <a:spcPct val="0"/>
              </a:spcAft>
              <a:buClrTx/>
              <a:buSzTx/>
              <a:buFontTx/>
              <a:buNone/>
              <a:tabLst/>
              <a:defRPr/>
            </a:pPr>
            <a:r>
              <a:rPr kumimoji="0" lang="en-GB" altLang="en-US" sz="2206" b="0" i="0" u="none" strike="noStrike" kern="1200" cap="none" spc="0" normalizeH="0" baseline="0" noProof="0" dirty="0">
                <a:ln>
                  <a:noFill/>
                </a:ln>
                <a:solidFill>
                  <a:srgbClr val="2C2E2E"/>
                </a:solidFill>
                <a:effectLst/>
                <a:uLnTx/>
                <a:uFillTx/>
                <a:latin typeface="Lato Light" pitchFamily="34" charset="0"/>
                <a:ea typeface="+mn-ea"/>
                <a:cs typeface="Arial" panose="020B0604020202020204" pitchFamily="34" charset="0"/>
              </a:rPr>
              <a:t>27 January 2020       				#charitytaxbrexit</a:t>
            </a:r>
          </a:p>
        </p:txBody>
      </p:sp>
    </p:spTree>
    <p:extLst>
      <p:ext uri="{BB962C8B-B14F-4D97-AF65-F5344CB8AC3E}">
        <p14:creationId xmlns:p14="http://schemas.microsoft.com/office/powerpoint/2010/main" val="344774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0057" y="775246"/>
            <a:ext cx="9959931" cy="787270"/>
          </a:xfrm>
          <a:prstGeom prst="rect">
            <a:avLst/>
          </a:prstGeom>
        </p:spPr>
        <p:txBody>
          <a:bodyPr spcFirstLastPara="1" vert="horz" wrap="square" lIns="106869" tIns="106869" rIns="106869" bIns="106869" numCol="1" anchor="ctr" anchorCtr="0" compatLnSpc="1">
            <a:prstTxWarp prst="textNoShape">
              <a:avLst/>
            </a:prstTxWarp>
            <a:noAutofit/>
          </a:bodyPr>
          <a:lstStyle/>
          <a:p>
            <a:pPr algn="l">
              <a:lnSpc>
                <a:spcPct val="115000"/>
              </a:lnSpc>
            </a:pPr>
            <a:r>
              <a:rPr lang="en-GB" sz="3039" b="1">
                <a:solidFill>
                  <a:srgbClr val="000000"/>
                </a:solidFill>
              </a:rPr>
              <a:t>UK Shared Prosperity Fund - Heads of Terms:</a:t>
            </a:r>
            <a:endParaRPr sz="3039" b="1">
              <a:solidFill>
                <a:srgbClr val="000000"/>
              </a:solidFill>
            </a:endParaRPr>
          </a:p>
        </p:txBody>
      </p:sp>
      <p:sp>
        <p:nvSpPr>
          <p:cNvPr id="78" name="Google Shape;78;p17"/>
          <p:cNvSpPr txBox="1">
            <a:spLocks noGrp="1"/>
          </p:cNvSpPr>
          <p:nvPr>
            <p:ph type="body" idx="4294967295"/>
          </p:nvPr>
        </p:nvSpPr>
        <p:spPr>
          <a:xfrm>
            <a:off x="127296" y="1293897"/>
            <a:ext cx="10434046" cy="3171524"/>
          </a:xfrm>
          <a:prstGeom prst="rect">
            <a:avLst/>
          </a:prstGeom>
        </p:spPr>
        <p:txBody>
          <a:bodyPr spcFirstLastPara="1" vert="horz" wrap="square" lIns="106869" tIns="106869" rIns="106869" bIns="106869" numCol="1" anchor="t" anchorCtr="0" compatLnSpc="1">
            <a:prstTxWarp prst="textNoShape">
              <a:avLst/>
            </a:prstTxWarp>
            <a:noAutofit/>
          </a:bodyPr>
          <a:lstStyle/>
          <a:p>
            <a:pPr marL="0" indent="0">
              <a:spcBef>
                <a:spcPts val="0"/>
              </a:spcBef>
              <a:spcAft>
                <a:spcPts val="0"/>
              </a:spcAft>
              <a:buNone/>
            </a:pPr>
            <a:endParaRPr sz="1286" b="1">
              <a:solidFill>
                <a:srgbClr val="CC0000"/>
              </a:solidFill>
            </a:endParaRPr>
          </a:p>
          <a:p>
            <a:pPr marL="534421" indent="-378548">
              <a:lnSpc>
                <a:spcPct val="115000"/>
              </a:lnSpc>
              <a:spcBef>
                <a:spcPts val="0"/>
              </a:spcBef>
              <a:spcAft>
                <a:spcPts val="0"/>
              </a:spcAft>
              <a:buClr>
                <a:srgbClr val="D0006F"/>
              </a:buClr>
              <a:buSzPts val="1500"/>
              <a:buChar char="●"/>
            </a:pPr>
            <a:r>
              <a:rPr lang="en-GB" sz="1753">
                <a:solidFill>
                  <a:srgbClr val="000000"/>
                </a:solidFill>
              </a:rPr>
              <a:t>Government funding designed to replace EU support, ‘level up’ and create new opportunities</a:t>
            </a:r>
            <a:endParaRPr sz="1753">
              <a:solidFill>
                <a:srgbClr val="000000"/>
              </a:solidFill>
            </a:endParaRPr>
          </a:p>
          <a:p>
            <a:pPr marL="534421" indent="-378548">
              <a:lnSpc>
                <a:spcPct val="115000"/>
              </a:lnSpc>
              <a:spcBef>
                <a:spcPts val="1169"/>
              </a:spcBef>
              <a:spcAft>
                <a:spcPts val="0"/>
              </a:spcAft>
              <a:buClr>
                <a:srgbClr val="D0006F"/>
              </a:buClr>
              <a:buSzPts val="1500"/>
              <a:buChar char="●"/>
            </a:pPr>
            <a:r>
              <a:rPr lang="en-GB" sz="1753">
                <a:solidFill>
                  <a:srgbClr val="000000"/>
                </a:solidFill>
              </a:rPr>
              <a:t>Part of the fund will target places most in need eg rural, coastal and ex-industrial areas </a:t>
            </a:r>
            <a:endParaRPr sz="1753">
              <a:solidFill>
                <a:srgbClr val="000000"/>
              </a:solidFill>
            </a:endParaRPr>
          </a:p>
          <a:p>
            <a:pPr marL="534421" indent="-378548">
              <a:lnSpc>
                <a:spcPct val="115000"/>
              </a:lnSpc>
              <a:spcBef>
                <a:spcPts val="1169"/>
              </a:spcBef>
              <a:spcAft>
                <a:spcPts val="0"/>
              </a:spcAft>
              <a:buClr>
                <a:srgbClr val="D0006F"/>
              </a:buClr>
              <a:buSzPts val="1500"/>
              <a:buChar char="●"/>
            </a:pPr>
            <a:r>
              <a:rPr lang="en-GB" sz="1753">
                <a:solidFill>
                  <a:srgbClr val="000000"/>
                </a:solidFill>
              </a:rPr>
              <a:t>£1.5 billion invested each year to support economic development and reduce inequalities </a:t>
            </a:r>
            <a:endParaRPr sz="1753">
              <a:solidFill>
                <a:srgbClr val="000000"/>
              </a:solidFill>
            </a:endParaRPr>
          </a:p>
          <a:p>
            <a:pPr marL="534421" indent="-378548">
              <a:lnSpc>
                <a:spcPct val="115000"/>
              </a:lnSpc>
              <a:spcBef>
                <a:spcPts val="1169"/>
              </a:spcBef>
              <a:spcAft>
                <a:spcPts val="0"/>
              </a:spcAft>
              <a:buClr>
                <a:srgbClr val="D0006F"/>
              </a:buClr>
              <a:buSzPts val="1500"/>
              <a:buChar char="●"/>
            </a:pPr>
            <a:r>
              <a:rPr lang="en-GB" sz="1753">
                <a:solidFill>
                  <a:srgbClr val="000000"/>
                </a:solidFill>
              </a:rPr>
              <a:t>£220 million Bridge Fund available UK-wide from 2021 - 2022 to help local areas prepare for introduction of the UKSPF</a:t>
            </a:r>
            <a:endParaRPr sz="1753">
              <a:solidFill>
                <a:srgbClr val="000000"/>
              </a:solidFill>
            </a:endParaRPr>
          </a:p>
          <a:p>
            <a:pPr marL="534421" indent="-378548">
              <a:lnSpc>
                <a:spcPct val="115000"/>
              </a:lnSpc>
              <a:spcBef>
                <a:spcPts val="1169"/>
              </a:spcBef>
              <a:spcAft>
                <a:spcPts val="0"/>
              </a:spcAft>
              <a:buClr>
                <a:srgbClr val="D0006F"/>
              </a:buClr>
              <a:buSzPts val="1500"/>
              <a:buChar char="●"/>
            </a:pPr>
            <a:r>
              <a:rPr lang="en-GB" sz="1753">
                <a:solidFill>
                  <a:srgbClr val="000000"/>
                </a:solidFill>
              </a:rPr>
              <a:t>Three pillars’ administered by DWP and MHCLG:</a:t>
            </a:r>
            <a:endParaRPr sz="1753">
              <a:solidFill>
                <a:srgbClr val="000000"/>
              </a:solidFill>
            </a:endParaRPr>
          </a:p>
          <a:p>
            <a:pPr marL="534421" indent="0">
              <a:spcBef>
                <a:spcPts val="1169"/>
              </a:spcBef>
              <a:spcAft>
                <a:spcPts val="0"/>
              </a:spcAft>
              <a:buNone/>
            </a:pPr>
            <a:endParaRPr sz="2572" b="1">
              <a:solidFill>
                <a:schemeClr val="dk1"/>
              </a:solidFill>
            </a:endParaRPr>
          </a:p>
          <a:p>
            <a:pPr marL="0" indent="0">
              <a:spcBef>
                <a:spcPts val="0"/>
              </a:spcBef>
              <a:spcAft>
                <a:spcPts val="0"/>
              </a:spcAft>
              <a:buNone/>
            </a:pPr>
            <a:endParaRPr sz="2572">
              <a:solidFill>
                <a:schemeClr val="dk1"/>
              </a:solidFill>
            </a:endParaRPr>
          </a:p>
          <a:p>
            <a:pPr marL="0" indent="0">
              <a:spcBef>
                <a:spcPts val="1169"/>
              </a:spcBef>
              <a:spcAft>
                <a:spcPts val="0"/>
              </a:spcAft>
              <a:buNone/>
            </a:pPr>
            <a:endParaRPr/>
          </a:p>
        </p:txBody>
      </p:sp>
      <p:grpSp>
        <p:nvGrpSpPr>
          <p:cNvPr id="79" name="Google Shape;79;p17"/>
          <p:cNvGrpSpPr/>
          <p:nvPr/>
        </p:nvGrpSpPr>
        <p:grpSpPr>
          <a:xfrm>
            <a:off x="1015152" y="4465433"/>
            <a:ext cx="2831895" cy="2037515"/>
            <a:chOff x="1118214" y="283725"/>
            <a:chExt cx="2090836" cy="4076400"/>
          </a:xfrm>
        </p:grpSpPr>
        <p:sp>
          <p:nvSpPr>
            <p:cNvPr id="80" name="Google Shape;80;p17"/>
            <p:cNvSpPr/>
            <p:nvPr/>
          </p:nvSpPr>
          <p:spPr>
            <a:xfrm>
              <a:off x="1178650" y="283725"/>
              <a:ext cx="2030400" cy="4076400"/>
            </a:xfrm>
            <a:prstGeom prst="rect">
              <a:avLst/>
            </a:prstGeom>
            <a:solidFill>
              <a:srgbClr val="AC1145"/>
            </a:solidFill>
            <a:ln>
              <a:noFill/>
            </a:ln>
          </p:spPr>
          <p:txBody>
            <a:bodyPr spcFirstLastPara="1" wrap="square" lIns="106869" tIns="106869" rIns="106869" bIns="106869" anchor="ctr" anchorCtr="0">
              <a:noAutofit/>
            </a:bodyPr>
            <a:lstStyle/>
            <a:p>
              <a:pPr>
                <a:spcBef>
                  <a:spcPts val="0"/>
                </a:spcBef>
                <a:spcAft>
                  <a:spcPts val="0"/>
                </a:spcAft>
              </a:pPr>
              <a:endParaRPr sz="2805"/>
            </a:p>
          </p:txBody>
        </p:sp>
        <p:sp>
          <p:nvSpPr>
            <p:cNvPr id="81" name="Google Shape;81;p17"/>
            <p:cNvSpPr/>
            <p:nvPr/>
          </p:nvSpPr>
          <p:spPr>
            <a:xfrm>
              <a:off x="1118214" y="341746"/>
              <a:ext cx="2030400" cy="1277700"/>
            </a:xfrm>
            <a:prstGeom prst="rect">
              <a:avLst/>
            </a:prstGeom>
            <a:solidFill>
              <a:srgbClr val="FFFFFF"/>
            </a:solidFill>
            <a:ln w="19050" cap="flat" cmpd="sng">
              <a:solidFill>
                <a:srgbClr val="B61249"/>
              </a:solidFill>
              <a:prstDash val="solid"/>
              <a:round/>
              <a:headEnd type="none" w="sm" len="sm"/>
              <a:tailEnd type="none" w="sm" len="sm"/>
            </a:ln>
          </p:spPr>
          <p:txBody>
            <a:bodyPr spcFirstLastPara="1" wrap="square" lIns="106869" tIns="106869" rIns="106869" bIns="106869" anchor="ctr" anchorCtr="0">
              <a:noAutofit/>
            </a:bodyPr>
            <a:lstStyle/>
            <a:p>
              <a:pPr>
                <a:spcBef>
                  <a:spcPts val="0"/>
                </a:spcBef>
                <a:spcAft>
                  <a:spcPts val="0"/>
                </a:spcAft>
              </a:pPr>
              <a:endParaRPr sz="2805"/>
            </a:p>
          </p:txBody>
        </p:sp>
        <p:sp>
          <p:nvSpPr>
            <p:cNvPr id="82" name="Google Shape;82;p17"/>
            <p:cNvSpPr/>
            <p:nvPr/>
          </p:nvSpPr>
          <p:spPr>
            <a:xfrm>
              <a:off x="1233923" y="1225061"/>
              <a:ext cx="1815000" cy="608100"/>
            </a:xfrm>
            <a:prstGeom prst="rect">
              <a:avLst/>
            </a:prstGeom>
            <a:noFill/>
            <a:ln>
              <a:noFill/>
            </a:ln>
          </p:spPr>
          <p:txBody>
            <a:bodyPr spcFirstLastPara="1" wrap="square" lIns="106869" tIns="106869" rIns="106869" bIns="106869" anchor="t" anchorCtr="0">
              <a:noAutofit/>
            </a:bodyPr>
            <a:lstStyle/>
            <a:p>
              <a:pPr>
                <a:spcBef>
                  <a:spcPts val="0"/>
                </a:spcBef>
                <a:spcAft>
                  <a:spcPts val="0"/>
                </a:spcAft>
              </a:pPr>
              <a:endParaRPr sz="1403">
                <a:solidFill>
                  <a:srgbClr val="B61249"/>
                </a:solidFill>
                <a:latin typeface="Roboto Medium"/>
                <a:ea typeface="Roboto Medium"/>
                <a:cs typeface="Roboto Medium"/>
                <a:sym typeface="Roboto Medium"/>
              </a:endParaRPr>
            </a:p>
          </p:txBody>
        </p:sp>
        <p:sp>
          <p:nvSpPr>
            <p:cNvPr id="83" name="Google Shape;83;p17"/>
            <p:cNvSpPr/>
            <p:nvPr/>
          </p:nvSpPr>
          <p:spPr>
            <a:xfrm>
              <a:off x="1233847" y="470602"/>
              <a:ext cx="1815000" cy="1624800"/>
            </a:xfrm>
            <a:prstGeom prst="rect">
              <a:avLst/>
            </a:prstGeom>
            <a:noFill/>
            <a:ln>
              <a:noFill/>
            </a:ln>
          </p:spPr>
          <p:txBody>
            <a:bodyPr spcFirstLastPara="1" wrap="square" lIns="106869" tIns="106869" rIns="106869" bIns="106869" anchor="t" anchorCtr="0">
              <a:noAutofit/>
            </a:bodyPr>
            <a:lstStyle/>
            <a:p>
              <a:pPr>
                <a:spcBef>
                  <a:spcPts val="0"/>
                </a:spcBef>
                <a:spcAft>
                  <a:spcPts val="0"/>
                </a:spcAft>
              </a:pPr>
              <a:r>
                <a:rPr lang="en-GB" sz="1870" b="1">
                  <a:solidFill>
                    <a:srgbClr val="B61249"/>
                  </a:solidFill>
                  <a:latin typeface="Roboto"/>
                  <a:ea typeface="Roboto"/>
                  <a:cs typeface="Roboto"/>
                  <a:sym typeface="Roboto"/>
                </a:rPr>
                <a:t>People and skills</a:t>
              </a:r>
              <a:endParaRPr sz="1870">
                <a:solidFill>
                  <a:srgbClr val="B61249"/>
                </a:solidFill>
                <a:latin typeface="Roboto Thin"/>
                <a:ea typeface="Roboto Thin"/>
                <a:cs typeface="Roboto Thin"/>
                <a:sym typeface="Roboto Thin"/>
              </a:endParaRPr>
            </a:p>
          </p:txBody>
        </p:sp>
        <p:sp>
          <p:nvSpPr>
            <p:cNvPr id="84" name="Google Shape;84;p17"/>
            <p:cNvSpPr/>
            <p:nvPr/>
          </p:nvSpPr>
          <p:spPr>
            <a:xfrm rot="5400000">
              <a:off x="1938871" y="1639819"/>
              <a:ext cx="389100" cy="278100"/>
            </a:xfrm>
            <a:prstGeom prst="rightArrow">
              <a:avLst>
                <a:gd name="adj1" fmla="val 34239"/>
                <a:gd name="adj2" fmla="val 57035"/>
              </a:avLst>
            </a:prstGeom>
            <a:solidFill>
              <a:srgbClr val="FFFFFF"/>
            </a:solidFill>
            <a:ln>
              <a:noFill/>
            </a:ln>
          </p:spPr>
          <p:txBody>
            <a:bodyPr spcFirstLastPara="1" wrap="square" lIns="106869" tIns="106869" rIns="106869" bIns="106869" anchor="ctr" anchorCtr="0">
              <a:noAutofit/>
            </a:bodyPr>
            <a:lstStyle/>
            <a:p>
              <a:pPr>
                <a:spcBef>
                  <a:spcPts val="0"/>
                </a:spcBef>
                <a:spcAft>
                  <a:spcPts val="0"/>
                </a:spcAft>
              </a:pPr>
              <a:endParaRPr sz="2805"/>
            </a:p>
          </p:txBody>
        </p:sp>
        <p:sp>
          <p:nvSpPr>
            <p:cNvPr id="85" name="Google Shape;85;p17"/>
            <p:cNvSpPr/>
            <p:nvPr/>
          </p:nvSpPr>
          <p:spPr>
            <a:xfrm>
              <a:off x="1118214" y="2180648"/>
              <a:ext cx="2030400" cy="1624800"/>
            </a:xfrm>
            <a:prstGeom prst="rect">
              <a:avLst/>
            </a:prstGeom>
            <a:noFill/>
            <a:ln>
              <a:noFill/>
            </a:ln>
          </p:spPr>
          <p:txBody>
            <a:bodyPr spcFirstLastPara="1" wrap="square" lIns="106869" tIns="106869" rIns="106869" bIns="106869" anchor="t" anchorCtr="0">
              <a:noAutofit/>
            </a:bodyPr>
            <a:lstStyle/>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Work based training </a:t>
              </a:r>
              <a:endParaRPr sz="1286">
                <a:solidFill>
                  <a:srgbClr val="FFFFFF"/>
                </a:solidFill>
                <a:latin typeface="Roboto"/>
                <a:ea typeface="Roboto"/>
                <a:cs typeface="Roboto"/>
                <a:sym typeface="Roboto"/>
              </a:endParaRPr>
            </a:p>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Employment and skills programme</a:t>
              </a:r>
              <a:endParaRPr sz="1286">
                <a:solidFill>
                  <a:srgbClr val="FFFFFF"/>
                </a:solidFill>
                <a:latin typeface="Roboto"/>
                <a:ea typeface="Roboto"/>
                <a:cs typeface="Roboto"/>
                <a:sym typeface="Roboto"/>
              </a:endParaRPr>
            </a:p>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Managed by DWP</a:t>
              </a:r>
              <a:endParaRPr sz="1169">
                <a:solidFill>
                  <a:srgbClr val="FFFFFF"/>
                </a:solidFill>
                <a:latin typeface="Roboto"/>
                <a:ea typeface="Roboto"/>
                <a:cs typeface="Roboto"/>
                <a:sym typeface="Roboto"/>
              </a:endParaRPr>
            </a:p>
          </p:txBody>
        </p:sp>
      </p:grpSp>
      <p:grpSp>
        <p:nvGrpSpPr>
          <p:cNvPr id="86" name="Google Shape;86;p17"/>
          <p:cNvGrpSpPr/>
          <p:nvPr/>
        </p:nvGrpSpPr>
        <p:grpSpPr>
          <a:xfrm>
            <a:off x="4098934" y="4465433"/>
            <a:ext cx="2959585" cy="2037515"/>
            <a:chOff x="1023938" y="283725"/>
            <a:chExt cx="2185112" cy="4076400"/>
          </a:xfrm>
        </p:grpSpPr>
        <p:sp>
          <p:nvSpPr>
            <p:cNvPr id="87" name="Google Shape;87;p17"/>
            <p:cNvSpPr/>
            <p:nvPr/>
          </p:nvSpPr>
          <p:spPr>
            <a:xfrm>
              <a:off x="1178650" y="283725"/>
              <a:ext cx="2030400" cy="4076400"/>
            </a:xfrm>
            <a:prstGeom prst="rect">
              <a:avLst/>
            </a:prstGeom>
            <a:solidFill>
              <a:srgbClr val="AC1145"/>
            </a:solidFill>
            <a:ln>
              <a:noFill/>
            </a:ln>
          </p:spPr>
          <p:txBody>
            <a:bodyPr spcFirstLastPara="1" wrap="square" lIns="106869" tIns="106869" rIns="106869" bIns="106869" anchor="ctr" anchorCtr="0">
              <a:noAutofit/>
            </a:bodyPr>
            <a:lstStyle/>
            <a:p>
              <a:pPr>
                <a:spcBef>
                  <a:spcPts val="0"/>
                </a:spcBef>
                <a:spcAft>
                  <a:spcPts val="0"/>
                </a:spcAft>
              </a:pPr>
              <a:endParaRPr sz="2805"/>
            </a:p>
          </p:txBody>
        </p:sp>
        <p:sp>
          <p:nvSpPr>
            <p:cNvPr id="88" name="Google Shape;88;p17"/>
            <p:cNvSpPr/>
            <p:nvPr/>
          </p:nvSpPr>
          <p:spPr>
            <a:xfrm>
              <a:off x="1118214" y="341746"/>
              <a:ext cx="2030400" cy="1277700"/>
            </a:xfrm>
            <a:prstGeom prst="rect">
              <a:avLst/>
            </a:prstGeom>
            <a:solidFill>
              <a:srgbClr val="FFFFFF"/>
            </a:solidFill>
            <a:ln w="19050" cap="flat" cmpd="sng">
              <a:solidFill>
                <a:srgbClr val="B61249"/>
              </a:solidFill>
              <a:prstDash val="solid"/>
              <a:round/>
              <a:headEnd type="none" w="sm" len="sm"/>
              <a:tailEnd type="none" w="sm" len="sm"/>
            </a:ln>
          </p:spPr>
          <p:txBody>
            <a:bodyPr spcFirstLastPara="1" wrap="square" lIns="106869" tIns="106869" rIns="106869" bIns="106869" anchor="ctr" anchorCtr="0">
              <a:noAutofit/>
            </a:bodyPr>
            <a:lstStyle/>
            <a:p>
              <a:pPr>
                <a:spcBef>
                  <a:spcPts val="0"/>
                </a:spcBef>
                <a:spcAft>
                  <a:spcPts val="0"/>
                </a:spcAft>
              </a:pPr>
              <a:endParaRPr sz="2805"/>
            </a:p>
          </p:txBody>
        </p:sp>
        <p:sp>
          <p:nvSpPr>
            <p:cNvPr id="89" name="Google Shape;89;p17"/>
            <p:cNvSpPr/>
            <p:nvPr/>
          </p:nvSpPr>
          <p:spPr>
            <a:xfrm>
              <a:off x="1233923" y="1225061"/>
              <a:ext cx="1815000" cy="608100"/>
            </a:xfrm>
            <a:prstGeom prst="rect">
              <a:avLst/>
            </a:prstGeom>
            <a:noFill/>
            <a:ln>
              <a:noFill/>
            </a:ln>
          </p:spPr>
          <p:txBody>
            <a:bodyPr spcFirstLastPara="1" wrap="square" lIns="106869" tIns="106869" rIns="106869" bIns="106869" anchor="t" anchorCtr="0">
              <a:noAutofit/>
            </a:bodyPr>
            <a:lstStyle/>
            <a:p>
              <a:pPr>
                <a:spcBef>
                  <a:spcPts val="0"/>
                </a:spcBef>
                <a:spcAft>
                  <a:spcPts val="0"/>
                </a:spcAft>
              </a:pPr>
              <a:endParaRPr sz="1403">
                <a:solidFill>
                  <a:srgbClr val="B61249"/>
                </a:solidFill>
                <a:latin typeface="Roboto Medium"/>
                <a:ea typeface="Roboto Medium"/>
                <a:cs typeface="Roboto Medium"/>
                <a:sym typeface="Roboto Medium"/>
              </a:endParaRPr>
            </a:p>
          </p:txBody>
        </p:sp>
        <p:sp>
          <p:nvSpPr>
            <p:cNvPr id="90" name="Google Shape;90;p17"/>
            <p:cNvSpPr/>
            <p:nvPr/>
          </p:nvSpPr>
          <p:spPr>
            <a:xfrm>
              <a:off x="1233847" y="470602"/>
              <a:ext cx="1815000" cy="1624800"/>
            </a:xfrm>
            <a:prstGeom prst="rect">
              <a:avLst/>
            </a:prstGeom>
            <a:noFill/>
            <a:ln>
              <a:noFill/>
            </a:ln>
          </p:spPr>
          <p:txBody>
            <a:bodyPr spcFirstLastPara="1" wrap="square" lIns="106869" tIns="106869" rIns="106869" bIns="106869" anchor="t" anchorCtr="0">
              <a:noAutofit/>
            </a:bodyPr>
            <a:lstStyle/>
            <a:p>
              <a:pPr>
                <a:spcBef>
                  <a:spcPts val="0"/>
                </a:spcBef>
                <a:spcAft>
                  <a:spcPts val="0"/>
                </a:spcAft>
              </a:pPr>
              <a:r>
                <a:rPr lang="en-GB" sz="1870" b="1">
                  <a:solidFill>
                    <a:srgbClr val="B61249"/>
                  </a:solidFill>
                  <a:latin typeface="Roboto"/>
                  <a:ea typeface="Roboto"/>
                  <a:cs typeface="Roboto"/>
                  <a:sym typeface="Roboto"/>
                </a:rPr>
                <a:t>Communities</a:t>
              </a:r>
              <a:endParaRPr sz="1870">
                <a:solidFill>
                  <a:srgbClr val="B61249"/>
                </a:solidFill>
                <a:latin typeface="Roboto Thin"/>
                <a:ea typeface="Roboto Thin"/>
                <a:cs typeface="Roboto Thin"/>
                <a:sym typeface="Roboto Thin"/>
              </a:endParaRPr>
            </a:p>
          </p:txBody>
        </p:sp>
        <p:sp>
          <p:nvSpPr>
            <p:cNvPr id="91" name="Google Shape;91;p17"/>
            <p:cNvSpPr/>
            <p:nvPr/>
          </p:nvSpPr>
          <p:spPr>
            <a:xfrm rot="5400000">
              <a:off x="1938871" y="1639819"/>
              <a:ext cx="389100" cy="278100"/>
            </a:xfrm>
            <a:prstGeom prst="rightArrow">
              <a:avLst>
                <a:gd name="adj1" fmla="val 34239"/>
                <a:gd name="adj2" fmla="val 57035"/>
              </a:avLst>
            </a:prstGeom>
            <a:solidFill>
              <a:srgbClr val="FFFFFF"/>
            </a:solidFill>
            <a:ln>
              <a:noFill/>
            </a:ln>
          </p:spPr>
          <p:txBody>
            <a:bodyPr spcFirstLastPara="1" wrap="square" lIns="106869" tIns="106869" rIns="106869" bIns="106869" anchor="ctr" anchorCtr="0">
              <a:noAutofit/>
            </a:bodyPr>
            <a:lstStyle/>
            <a:p>
              <a:pPr>
                <a:spcBef>
                  <a:spcPts val="0"/>
                </a:spcBef>
                <a:spcAft>
                  <a:spcPts val="0"/>
                </a:spcAft>
              </a:pPr>
              <a:endParaRPr sz="2805"/>
            </a:p>
          </p:txBody>
        </p:sp>
        <p:sp>
          <p:nvSpPr>
            <p:cNvPr id="92" name="Google Shape;92;p17"/>
            <p:cNvSpPr/>
            <p:nvPr/>
          </p:nvSpPr>
          <p:spPr>
            <a:xfrm>
              <a:off x="1023938" y="1973423"/>
              <a:ext cx="2154900" cy="1624800"/>
            </a:xfrm>
            <a:prstGeom prst="rect">
              <a:avLst/>
            </a:prstGeom>
            <a:noFill/>
            <a:ln>
              <a:noFill/>
            </a:ln>
          </p:spPr>
          <p:txBody>
            <a:bodyPr spcFirstLastPara="1" wrap="square" lIns="106869" tIns="106869" rIns="106869" bIns="106869" anchor="t" anchorCtr="0">
              <a:noAutofit/>
            </a:bodyPr>
            <a:lstStyle/>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Cultural and sporting facilities</a:t>
              </a:r>
              <a:endParaRPr sz="1286">
                <a:solidFill>
                  <a:srgbClr val="FFFFFF"/>
                </a:solidFill>
                <a:latin typeface="Roboto"/>
                <a:ea typeface="Roboto"/>
                <a:cs typeface="Roboto"/>
                <a:sym typeface="Roboto"/>
              </a:endParaRPr>
            </a:p>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Civic, green and rural infrastructure</a:t>
              </a:r>
              <a:endParaRPr sz="1286">
                <a:solidFill>
                  <a:srgbClr val="FFFFFF"/>
                </a:solidFill>
                <a:latin typeface="Roboto"/>
                <a:ea typeface="Roboto"/>
                <a:cs typeface="Roboto"/>
                <a:sym typeface="Roboto"/>
              </a:endParaRPr>
            </a:p>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Community-owned assets</a:t>
              </a:r>
              <a:endParaRPr sz="1286">
                <a:solidFill>
                  <a:srgbClr val="FFFFFF"/>
                </a:solidFill>
                <a:latin typeface="Roboto"/>
                <a:ea typeface="Roboto"/>
                <a:cs typeface="Roboto"/>
                <a:sym typeface="Roboto"/>
              </a:endParaRPr>
            </a:p>
          </p:txBody>
        </p:sp>
      </p:grpSp>
      <p:grpSp>
        <p:nvGrpSpPr>
          <p:cNvPr id="93" name="Google Shape;93;p17"/>
          <p:cNvGrpSpPr/>
          <p:nvPr/>
        </p:nvGrpSpPr>
        <p:grpSpPr>
          <a:xfrm>
            <a:off x="7438095" y="4465433"/>
            <a:ext cx="2831895" cy="2037515"/>
            <a:chOff x="1118214" y="283725"/>
            <a:chExt cx="2090836" cy="4076400"/>
          </a:xfrm>
        </p:grpSpPr>
        <p:sp>
          <p:nvSpPr>
            <p:cNvPr id="94" name="Google Shape;94;p17"/>
            <p:cNvSpPr/>
            <p:nvPr/>
          </p:nvSpPr>
          <p:spPr>
            <a:xfrm>
              <a:off x="1178650" y="283725"/>
              <a:ext cx="2030400" cy="4076400"/>
            </a:xfrm>
            <a:prstGeom prst="rect">
              <a:avLst/>
            </a:prstGeom>
            <a:solidFill>
              <a:srgbClr val="AC1145"/>
            </a:solidFill>
            <a:ln>
              <a:noFill/>
            </a:ln>
          </p:spPr>
          <p:txBody>
            <a:bodyPr spcFirstLastPara="1" wrap="square" lIns="106869" tIns="106869" rIns="106869" bIns="106869" anchor="ctr" anchorCtr="0">
              <a:noAutofit/>
            </a:bodyPr>
            <a:lstStyle/>
            <a:p>
              <a:pPr>
                <a:spcBef>
                  <a:spcPts val="0"/>
                </a:spcBef>
                <a:spcAft>
                  <a:spcPts val="0"/>
                </a:spcAft>
              </a:pPr>
              <a:endParaRPr sz="2805"/>
            </a:p>
          </p:txBody>
        </p:sp>
        <p:sp>
          <p:nvSpPr>
            <p:cNvPr id="95" name="Google Shape;95;p17"/>
            <p:cNvSpPr/>
            <p:nvPr/>
          </p:nvSpPr>
          <p:spPr>
            <a:xfrm>
              <a:off x="1118214" y="341746"/>
              <a:ext cx="2030400" cy="1277700"/>
            </a:xfrm>
            <a:prstGeom prst="rect">
              <a:avLst/>
            </a:prstGeom>
            <a:solidFill>
              <a:srgbClr val="FFFFFF"/>
            </a:solidFill>
            <a:ln w="19050" cap="flat" cmpd="sng">
              <a:solidFill>
                <a:srgbClr val="B61249"/>
              </a:solidFill>
              <a:prstDash val="solid"/>
              <a:round/>
              <a:headEnd type="none" w="sm" len="sm"/>
              <a:tailEnd type="none" w="sm" len="sm"/>
            </a:ln>
          </p:spPr>
          <p:txBody>
            <a:bodyPr spcFirstLastPara="1" wrap="square" lIns="106869" tIns="106869" rIns="106869" bIns="106869" anchor="ctr" anchorCtr="0">
              <a:noAutofit/>
            </a:bodyPr>
            <a:lstStyle/>
            <a:p>
              <a:pPr>
                <a:spcBef>
                  <a:spcPts val="0"/>
                </a:spcBef>
                <a:spcAft>
                  <a:spcPts val="0"/>
                </a:spcAft>
              </a:pPr>
              <a:endParaRPr sz="2805"/>
            </a:p>
          </p:txBody>
        </p:sp>
        <p:sp>
          <p:nvSpPr>
            <p:cNvPr id="96" name="Google Shape;96;p17"/>
            <p:cNvSpPr/>
            <p:nvPr/>
          </p:nvSpPr>
          <p:spPr>
            <a:xfrm>
              <a:off x="1233923" y="1225061"/>
              <a:ext cx="1815000" cy="608100"/>
            </a:xfrm>
            <a:prstGeom prst="rect">
              <a:avLst/>
            </a:prstGeom>
            <a:noFill/>
            <a:ln>
              <a:noFill/>
            </a:ln>
          </p:spPr>
          <p:txBody>
            <a:bodyPr spcFirstLastPara="1" wrap="square" lIns="106869" tIns="106869" rIns="106869" bIns="106869" anchor="t" anchorCtr="0">
              <a:noAutofit/>
            </a:bodyPr>
            <a:lstStyle/>
            <a:p>
              <a:pPr>
                <a:spcBef>
                  <a:spcPts val="0"/>
                </a:spcBef>
                <a:spcAft>
                  <a:spcPts val="0"/>
                </a:spcAft>
              </a:pPr>
              <a:endParaRPr sz="1403">
                <a:solidFill>
                  <a:srgbClr val="B61249"/>
                </a:solidFill>
                <a:latin typeface="Roboto Medium"/>
                <a:ea typeface="Roboto Medium"/>
                <a:cs typeface="Roboto Medium"/>
                <a:sym typeface="Roboto Medium"/>
              </a:endParaRPr>
            </a:p>
          </p:txBody>
        </p:sp>
        <p:sp>
          <p:nvSpPr>
            <p:cNvPr id="97" name="Google Shape;97;p17"/>
            <p:cNvSpPr/>
            <p:nvPr/>
          </p:nvSpPr>
          <p:spPr>
            <a:xfrm>
              <a:off x="1233847" y="470602"/>
              <a:ext cx="1815000" cy="1624800"/>
            </a:xfrm>
            <a:prstGeom prst="rect">
              <a:avLst/>
            </a:prstGeom>
            <a:noFill/>
            <a:ln>
              <a:noFill/>
            </a:ln>
          </p:spPr>
          <p:txBody>
            <a:bodyPr spcFirstLastPara="1" wrap="square" lIns="106869" tIns="106869" rIns="106869" bIns="106869" anchor="t" anchorCtr="0">
              <a:noAutofit/>
            </a:bodyPr>
            <a:lstStyle/>
            <a:p>
              <a:pPr>
                <a:spcBef>
                  <a:spcPts val="0"/>
                </a:spcBef>
                <a:spcAft>
                  <a:spcPts val="0"/>
                </a:spcAft>
              </a:pPr>
              <a:r>
                <a:rPr lang="en-GB" sz="1870" b="1">
                  <a:solidFill>
                    <a:srgbClr val="B61249"/>
                  </a:solidFill>
                  <a:latin typeface="Roboto"/>
                  <a:ea typeface="Roboto"/>
                  <a:cs typeface="Roboto"/>
                  <a:sym typeface="Roboto"/>
                </a:rPr>
                <a:t>Local business</a:t>
              </a:r>
              <a:endParaRPr sz="1870">
                <a:solidFill>
                  <a:srgbClr val="B61249"/>
                </a:solidFill>
                <a:latin typeface="Roboto Thin"/>
                <a:ea typeface="Roboto Thin"/>
                <a:cs typeface="Roboto Thin"/>
                <a:sym typeface="Roboto Thin"/>
              </a:endParaRPr>
            </a:p>
          </p:txBody>
        </p:sp>
        <p:sp>
          <p:nvSpPr>
            <p:cNvPr id="98" name="Google Shape;98;p17"/>
            <p:cNvSpPr/>
            <p:nvPr/>
          </p:nvSpPr>
          <p:spPr>
            <a:xfrm rot="5400000">
              <a:off x="1938871" y="1639819"/>
              <a:ext cx="389100" cy="278100"/>
            </a:xfrm>
            <a:prstGeom prst="rightArrow">
              <a:avLst>
                <a:gd name="adj1" fmla="val 34239"/>
                <a:gd name="adj2" fmla="val 57035"/>
              </a:avLst>
            </a:prstGeom>
            <a:solidFill>
              <a:srgbClr val="FFFFFF"/>
            </a:solidFill>
            <a:ln>
              <a:noFill/>
            </a:ln>
          </p:spPr>
          <p:txBody>
            <a:bodyPr spcFirstLastPara="1" wrap="square" lIns="106869" tIns="106869" rIns="106869" bIns="106869" anchor="ctr" anchorCtr="0">
              <a:noAutofit/>
            </a:bodyPr>
            <a:lstStyle/>
            <a:p>
              <a:pPr>
                <a:spcBef>
                  <a:spcPts val="0"/>
                </a:spcBef>
                <a:spcAft>
                  <a:spcPts val="0"/>
                </a:spcAft>
              </a:pPr>
              <a:endParaRPr sz="2805"/>
            </a:p>
          </p:txBody>
        </p:sp>
        <p:sp>
          <p:nvSpPr>
            <p:cNvPr id="99" name="Google Shape;99;p17"/>
            <p:cNvSpPr/>
            <p:nvPr/>
          </p:nvSpPr>
          <p:spPr>
            <a:xfrm>
              <a:off x="1118214" y="2180648"/>
              <a:ext cx="2030400" cy="1624800"/>
            </a:xfrm>
            <a:prstGeom prst="rect">
              <a:avLst/>
            </a:prstGeom>
            <a:noFill/>
            <a:ln>
              <a:noFill/>
            </a:ln>
          </p:spPr>
          <p:txBody>
            <a:bodyPr spcFirstLastPara="1" wrap="square" lIns="106869" tIns="106869" rIns="106869" bIns="106869" anchor="t" anchorCtr="0">
              <a:noAutofit/>
            </a:bodyPr>
            <a:lstStyle/>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Innovation</a:t>
              </a:r>
              <a:endParaRPr sz="1286">
                <a:solidFill>
                  <a:srgbClr val="FFFFFF"/>
                </a:solidFill>
                <a:latin typeface="Roboto"/>
                <a:ea typeface="Roboto"/>
                <a:cs typeface="Roboto"/>
                <a:sym typeface="Roboto"/>
              </a:endParaRPr>
            </a:p>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Green adoption</a:t>
              </a:r>
              <a:endParaRPr sz="1286">
                <a:solidFill>
                  <a:srgbClr val="FFFFFF"/>
                </a:solidFill>
                <a:latin typeface="Roboto"/>
                <a:ea typeface="Roboto"/>
                <a:cs typeface="Roboto"/>
                <a:sym typeface="Roboto"/>
              </a:endParaRPr>
            </a:p>
            <a:p>
              <a:pPr marL="534421" indent="-348858">
                <a:lnSpc>
                  <a:spcPct val="115000"/>
                </a:lnSpc>
                <a:spcBef>
                  <a:spcPts val="0"/>
                </a:spcBef>
                <a:spcAft>
                  <a:spcPts val="0"/>
                </a:spcAft>
                <a:buClr>
                  <a:srgbClr val="FFFFFF"/>
                </a:buClr>
                <a:buSzPts val="1100"/>
                <a:buFont typeface="Roboto"/>
                <a:buChar char="●"/>
              </a:pPr>
              <a:r>
                <a:rPr lang="en-GB" sz="1286">
                  <a:solidFill>
                    <a:srgbClr val="FFFFFF"/>
                  </a:solidFill>
                  <a:latin typeface="Roboto"/>
                  <a:ea typeface="Roboto"/>
                  <a:cs typeface="Roboto"/>
                  <a:sym typeface="Roboto"/>
                </a:rPr>
                <a:t>Tech adoption</a:t>
              </a:r>
              <a:endParaRPr sz="1286">
                <a:solidFill>
                  <a:srgbClr val="FFFF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descr="DCMS_226_AW.png"/>
          <p:cNvPicPr preferRelativeResize="0"/>
          <p:nvPr/>
        </p:nvPicPr>
        <p:blipFill rotWithShape="1">
          <a:blip r:embed="rId3">
            <a:alphaModFix/>
          </a:blip>
          <a:srcRect/>
          <a:stretch/>
        </p:blipFill>
        <p:spPr>
          <a:xfrm>
            <a:off x="524962" y="1325167"/>
            <a:ext cx="2473237" cy="1651047"/>
          </a:xfrm>
          <a:prstGeom prst="rect">
            <a:avLst/>
          </a:prstGeom>
          <a:noFill/>
          <a:ln>
            <a:noFill/>
          </a:ln>
        </p:spPr>
      </p:pic>
      <p:sp>
        <p:nvSpPr>
          <p:cNvPr id="105" name="Google Shape;105;p18"/>
          <p:cNvSpPr txBox="1"/>
          <p:nvPr/>
        </p:nvSpPr>
        <p:spPr>
          <a:xfrm>
            <a:off x="419790" y="3187028"/>
            <a:ext cx="9358519" cy="2537499"/>
          </a:xfrm>
          <a:prstGeom prst="rect">
            <a:avLst/>
          </a:prstGeom>
          <a:noFill/>
          <a:ln>
            <a:noFill/>
          </a:ln>
        </p:spPr>
        <p:txBody>
          <a:bodyPr spcFirstLastPara="1" wrap="square" lIns="106869" tIns="106869" rIns="106869" bIns="106869" anchor="t" anchorCtr="0">
            <a:noAutofit/>
          </a:bodyPr>
          <a:lstStyle/>
          <a:p>
            <a:pPr>
              <a:spcBef>
                <a:spcPts val="0"/>
              </a:spcBef>
              <a:spcAft>
                <a:spcPts val="0"/>
              </a:spcAft>
              <a:buClr>
                <a:schemeClr val="dk1"/>
              </a:buClr>
              <a:buSzPts val="1100"/>
            </a:pPr>
            <a:endParaRPr sz="2688">
              <a:solidFill>
                <a:schemeClr val="dk1"/>
              </a:solidFill>
            </a:endParaRPr>
          </a:p>
          <a:p>
            <a:pPr>
              <a:lnSpc>
                <a:spcPct val="150000"/>
              </a:lnSpc>
              <a:spcBef>
                <a:spcPts val="0"/>
              </a:spcBef>
              <a:spcAft>
                <a:spcPts val="0"/>
              </a:spcAft>
              <a:buClr>
                <a:schemeClr val="dk1"/>
              </a:buClr>
              <a:buSzPts val="1100"/>
            </a:pPr>
            <a:r>
              <a:rPr lang="en-GB" sz="2338"/>
              <a:t>Desiree Benson, Senior Policy Advisor</a:t>
            </a:r>
            <a:endParaRPr sz="2338"/>
          </a:p>
          <a:p>
            <a:pPr>
              <a:lnSpc>
                <a:spcPct val="150000"/>
              </a:lnSpc>
              <a:spcBef>
                <a:spcPts val="0"/>
              </a:spcBef>
              <a:spcAft>
                <a:spcPts val="0"/>
              </a:spcAft>
              <a:buClr>
                <a:schemeClr val="dk1"/>
              </a:buClr>
              <a:buSzPts val="1100"/>
            </a:pPr>
            <a:r>
              <a:rPr lang="en-GB" sz="2338" b="1"/>
              <a:t>Civil Society and Youth</a:t>
            </a:r>
            <a:endParaRPr sz="2338" b="1"/>
          </a:p>
          <a:p>
            <a:pPr>
              <a:spcBef>
                <a:spcPts val="0"/>
              </a:spcBef>
              <a:spcAft>
                <a:spcPts val="0"/>
              </a:spcAft>
              <a:buClr>
                <a:schemeClr val="dk1"/>
              </a:buClr>
              <a:buSzPts val="1100"/>
            </a:pPr>
            <a:endParaRPr sz="2338" b="1"/>
          </a:p>
          <a:p>
            <a:pPr>
              <a:spcBef>
                <a:spcPts val="0"/>
              </a:spcBef>
              <a:spcAft>
                <a:spcPts val="0"/>
              </a:spcAft>
              <a:buClr>
                <a:schemeClr val="dk1"/>
              </a:buClr>
              <a:buSzPts val="1100"/>
            </a:pPr>
            <a:r>
              <a:rPr lang="en-GB" sz="2338" u="sng">
                <a:solidFill>
                  <a:schemeClr val="hlink"/>
                </a:solidFill>
                <a:hlinkClick r:id="rId4"/>
              </a:rPr>
              <a:t>desiree.benson@dcms.gov.uk</a:t>
            </a:r>
            <a:r>
              <a:rPr lang="en-GB" sz="2338"/>
              <a:t> </a:t>
            </a:r>
            <a:endParaRPr sz="2338"/>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834620" y="2600365"/>
            <a:ext cx="9162568" cy="1113638"/>
          </a:xfrm>
        </p:spPr>
        <p:txBody>
          <a:bodyPr/>
          <a:lstStyle/>
          <a:p>
            <a:r>
              <a:rPr lang="en-GB" altLang="en-US" sz="4411" b="1" dirty="0">
                <a:latin typeface="Lato" pitchFamily="34" charset="0"/>
              </a:rPr>
              <a:t>Key customs changes (GB/EU)</a:t>
            </a:r>
          </a:p>
        </p:txBody>
      </p:sp>
      <p:sp>
        <p:nvSpPr>
          <p:cNvPr id="15363" name="Text Placeholder 2"/>
          <p:cNvSpPr>
            <a:spLocks noGrp="1"/>
          </p:cNvSpPr>
          <p:nvPr>
            <p:ph type="body" sz="quarter" idx="13"/>
          </p:nvPr>
        </p:nvSpPr>
        <p:spPr>
          <a:xfrm>
            <a:off x="822475" y="4267365"/>
            <a:ext cx="8627580" cy="476179"/>
          </a:xfrm>
        </p:spPr>
        <p:txBody>
          <a:bodyPr/>
          <a:lstStyle/>
          <a:p>
            <a:r>
              <a:rPr lang="en-GB" altLang="en-US" sz="2647" i="1" dirty="0">
                <a:latin typeface="Lato Light" pitchFamily="34" charset="0"/>
              </a:rPr>
              <a:t>Claire Wilson, HMRC</a:t>
            </a:r>
          </a:p>
          <a:p>
            <a:endParaRPr lang="en-GB" altLang="en-US" sz="2647" dirty="0">
              <a:latin typeface="Lato Light" pitchFamily="34" charset="0"/>
            </a:endParaRPr>
          </a:p>
        </p:txBody>
      </p:sp>
      <p:sp>
        <p:nvSpPr>
          <p:cNvPr id="15364" name="Footer Placeholder 3"/>
          <p:cNvSpPr>
            <a:spLocks noGrp="1"/>
          </p:cNvSpPr>
          <p:nvPr>
            <p:ph type="ftr" sz="quarter" idx="15"/>
          </p:nvPr>
        </p:nvSpPr>
        <p:spPr>
          <a:xfrm>
            <a:off x="834619" y="6887095"/>
            <a:ext cx="3874429" cy="52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19325" indent="-315125">
              <a:defRPr>
                <a:solidFill>
                  <a:schemeClr val="tx1"/>
                </a:solidFill>
                <a:latin typeface="Calibri" panose="020F0502020204030204" pitchFamily="34" charset="0"/>
                <a:cs typeface="Arial" panose="020B0604020202020204" pitchFamily="34" charset="0"/>
              </a:defRPr>
            </a:lvl2pPr>
            <a:lvl3pPr marL="1260500" indent="-252100">
              <a:defRPr>
                <a:solidFill>
                  <a:schemeClr val="tx1"/>
                </a:solidFill>
                <a:latin typeface="Calibri" panose="020F0502020204030204" pitchFamily="34" charset="0"/>
                <a:cs typeface="Arial" panose="020B0604020202020204" pitchFamily="34" charset="0"/>
              </a:defRPr>
            </a:lvl3pPr>
            <a:lvl4pPr marL="1764701" indent="-252100">
              <a:defRPr>
                <a:solidFill>
                  <a:schemeClr val="tx1"/>
                </a:solidFill>
                <a:latin typeface="Calibri" panose="020F0502020204030204" pitchFamily="34" charset="0"/>
                <a:cs typeface="Arial" panose="020B0604020202020204" pitchFamily="34" charset="0"/>
              </a:defRPr>
            </a:lvl4pPr>
            <a:lvl5pPr marL="2268901" indent="-252100">
              <a:defRPr>
                <a:solidFill>
                  <a:schemeClr val="tx1"/>
                </a:solidFill>
                <a:latin typeface="Calibri" panose="020F0502020204030204" pitchFamily="34" charset="0"/>
                <a:cs typeface="Arial" panose="020B0604020202020204" pitchFamily="34" charset="0"/>
              </a:defRPr>
            </a:lvl5pPr>
            <a:lvl6pPr marL="27731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73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15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5701" indent="-2521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1008400" rtl="0" eaLnBrk="1" fontAlgn="base" latinLnBrk="0" hangingPunct="1">
              <a:lnSpc>
                <a:spcPct val="100000"/>
              </a:lnSpc>
              <a:spcBef>
                <a:spcPct val="0"/>
              </a:spcBef>
              <a:spcAft>
                <a:spcPct val="0"/>
              </a:spcAft>
              <a:buClrTx/>
              <a:buSzTx/>
              <a:buFontTx/>
              <a:buNone/>
              <a:tabLst/>
              <a:defRPr/>
            </a:pPr>
            <a:r>
              <a:rPr kumimoji="0" lang="en-US"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rPr>
              <a:t>The voice of charities on Tax</a:t>
            </a:r>
          </a:p>
          <a:p>
            <a:pPr marL="0" marR="0" lvl="0" indent="0" algn="l" defTabSz="1008400" rtl="0" eaLnBrk="1" fontAlgn="base" latinLnBrk="0" hangingPunct="1">
              <a:lnSpc>
                <a:spcPct val="100000"/>
              </a:lnSpc>
              <a:spcBef>
                <a:spcPct val="0"/>
              </a:spcBef>
              <a:spcAft>
                <a:spcPct val="0"/>
              </a:spcAft>
              <a:buClrTx/>
              <a:buSzTx/>
              <a:buFontTx/>
              <a:buNone/>
              <a:tabLst/>
              <a:defRPr/>
            </a:pPr>
            <a:endParaRPr kumimoji="0" lang="en-GB" altLang="en-US" sz="1985" b="0" i="0" u="none" strike="noStrike" kern="1200" cap="none" spc="0" normalizeH="0" baseline="0" noProof="0" dirty="0">
              <a:ln>
                <a:noFill/>
              </a:ln>
              <a:solidFill>
                <a:srgbClr val="00B3E4"/>
              </a:solidFill>
              <a:effectLst/>
              <a:uLnTx/>
              <a:uFillTx/>
              <a:latin typeface="Lato Light"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E2BE1B8-521A-423D-A0DC-5EAE07C932C5}"/>
              </a:ext>
            </a:extLst>
          </p:cNvPr>
          <p:cNvSpPr txBox="1"/>
          <p:nvPr/>
        </p:nvSpPr>
        <p:spPr>
          <a:xfrm>
            <a:off x="834619" y="5107211"/>
            <a:ext cx="8830179" cy="431785"/>
          </a:xfrm>
          <a:prstGeom prst="rect">
            <a:avLst/>
          </a:prstGeom>
          <a:noFill/>
        </p:spPr>
        <p:txBody>
          <a:bodyPr wrap="square">
            <a:spAutoFit/>
          </a:bodyPr>
          <a:lstStyle/>
          <a:p>
            <a:pPr marL="0" marR="0" lvl="0" indent="0" algn="l" defTabSz="1008400" rtl="0" eaLnBrk="0" fontAlgn="base" latinLnBrk="0" hangingPunct="0">
              <a:lnSpc>
                <a:spcPct val="100000"/>
              </a:lnSpc>
              <a:spcBef>
                <a:spcPct val="0"/>
              </a:spcBef>
              <a:spcAft>
                <a:spcPct val="0"/>
              </a:spcAft>
              <a:buClrTx/>
              <a:buSzTx/>
              <a:buFontTx/>
              <a:buNone/>
              <a:tabLst/>
              <a:defRPr/>
            </a:pPr>
            <a:r>
              <a:rPr kumimoji="0" lang="en-GB" altLang="en-US" sz="2206" b="0" i="0" u="none" strike="noStrike" kern="1200" cap="none" spc="0" normalizeH="0" baseline="0" noProof="0" dirty="0">
                <a:ln>
                  <a:noFill/>
                </a:ln>
                <a:solidFill>
                  <a:srgbClr val="2C2E2E"/>
                </a:solidFill>
                <a:effectLst/>
                <a:uLnTx/>
                <a:uFillTx/>
                <a:latin typeface="Lato Light" pitchFamily="34" charset="0"/>
                <a:ea typeface="+mn-ea"/>
                <a:cs typeface="Arial" panose="020B0604020202020204" pitchFamily="34" charset="0"/>
              </a:rPr>
              <a:t>27 January 2020       				#charitytaxbrexit</a:t>
            </a:r>
          </a:p>
        </p:txBody>
      </p:sp>
    </p:spTree>
    <p:extLst>
      <p:ext uri="{BB962C8B-B14F-4D97-AF65-F5344CB8AC3E}">
        <p14:creationId xmlns:p14="http://schemas.microsoft.com/office/powerpoint/2010/main" val="97027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BD57-319D-4B90-95D6-3C7E81D219EA}"/>
              </a:ext>
            </a:extLst>
          </p:cNvPr>
          <p:cNvSpPr>
            <a:spLocks noGrp="1"/>
          </p:cNvSpPr>
          <p:nvPr>
            <p:ph type="title"/>
          </p:nvPr>
        </p:nvSpPr>
        <p:spPr>
          <a:xfrm>
            <a:off x="534432" y="0"/>
            <a:ext cx="9619774" cy="791234"/>
          </a:xfrm>
        </p:spPr>
        <p:txBody>
          <a:bodyPr>
            <a:normAutofit/>
          </a:bodyPr>
          <a:lstStyle/>
          <a:p>
            <a:r>
              <a:rPr lang="en-GB" sz="1800" b="1" dirty="0"/>
              <a:t>Customs Update – moving goods between GB and EU</a:t>
            </a:r>
          </a:p>
        </p:txBody>
      </p:sp>
      <p:sp>
        <p:nvSpPr>
          <p:cNvPr id="3" name="Content Placeholder 2">
            <a:extLst>
              <a:ext uri="{FF2B5EF4-FFF2-40B4-BE49-F238E27FC236}">
                <a16:creationId xmlns:a16="http://schemas.microsoft.com/office/drawing/2014/main" id="{475B07B7-9F89-4DA7-8665-8D445DC84D29}"/>
              </a:ext>
            </a:extLst>
          </p:cNvPr>
          <p:cNvSpPr>
            <a:spLocks noGrp="1"/>
          </p:cNvSpPr>
          <p:nvPr>
            <p:ph idx="1"/>
          </p:nvPr>
        </p:nvSpPr>
        <p:spPr>
          <a:xfrm>
            <a:off x="534432" y="791234"/>
            <a:ext cx="9619774" cy="5654487"/>
          </a:xfrm>
        </p:spPr>
        <p:txBody>
          <a:bodyPr>
            <a:normAutofit fontScale="92500" lnSpcReduction="10000"/>
          </a:bodyPr>
          <a:lstStyle/>
          <a:p>
            <a:pPr marL="0" indent="0">
              <a:buNone/>
            </a:pPr>
            <a:r>
              <a:rPr lang="en-GB" sz="1800" b="1" dirty="0">
                <a:cs typeface="Calibri"/>
              </a:rPr>
              <a:t>Customs declarations are now required for movement of goods between GB and EU </a:t>
            </a:r>
          </a:p>
          <a:p>
            <a:r>
              <a:rPr lang="en-GB" sz="1800" dirty="0">
                <a:cs typeface="Calibri"/>
              </a:rPr>
              <a:t>You need a GB EORI for all GB customs declarations </a:t>
            </a:r>
            <a:r>
              <a:rPr lang="en-GB" sz="1800" dirty="0">
                <a:cs typeface="Calibri"/>
                <a:hlinkClick r:id="rId3"/>
              </a:rPr>
              <a:t>https://www.gov.uk/eori</a:t>
            </a:r>
            <a:r>
              <a:rPr lang="en-GB" sz="1800" dirty="0">
                <a:cs typeface="Calibri"/>
              </a:rPr>
              <a:t>  </a:t>
            </a:r>
          </a:p>
          <a:p>
            <a:r>
              <a:rPr lang="en-GB" sz="1800" dirty="0">
                <a:cs typeface="Calibri"/>
              </a:rPr>
              <a:t>Customs processes are complicated and require specialist software/systems access – you may want to consider using a customs agent </a:t>
            </a:r>
          </a:p>
          <a:p>
            <a:pPr marL="0" indent="0">
              <a:buNone/>
            </a:pPr>
            <a:r>
              <a:rPr lang="en-GB" sz="1800" b="1" dirty="0">
                <a:cs typeface="Calibri"/>
              </a:rPr>
              <a:t>Imports</a:t>
            </a:r>
          </a:p>
          <a:p>
            <a:pPr marL="0" indent="0">
              <a:buNone/>
            </a:pPr>
            <a:r>
              <a:rPr lang="en-GB" sz="1800" dirty="0">
                <a:cs typeface="Calibri"/>
              </a:rPr>
              <a:t>An option of staged controls for EU imports allows traders to use deferred declarations until 30 June:</a:t>
            </a:r>
          </a:p>
          <a:p>
            <a:r>
              <a:rPr lang="en-GB" sz="1800" dirty="0"/>
              <a:t>Non-controlled goods only. Traders enter information into their own records and will need to submit supplementary declaration and pay any customs duties 175 days after date of import. They or their agent will need to be CFSP authorised at that point. </a:t>
            </a:r>
            <a:r>
              <a:rPr lang="en-GB" sz="1800" b="1" dirty="0"/>
              <a:t>Need to allow adequate time for any applications</a:t>
            </a:r>
          </a:p>
          <a:p>
            <a:pPr marL="0" indent="0">
              <a:buNone/>
            </a:pPr>
            <a:r>
              <a:rPr lang="en-GB" sz="1800" dirty="0"/>
              <a:t>Traders importing controlled goods (including excise) must follow standard customs requirements.</a:t>
            </a:r>
          </a:p>
          <a:p>
            <a:pPr marL="0" indent="0">
              <a:buNone/>
            </a:pPr>
            <a:r>
              <a:rPr lang="en-GB" sz="1800" dirty="0">
                <a:solidFill>
                  <a:srgbClr val="3B3A3D"/>
                </a:solidFill>
                <a:cs typeface="Calibri"/>
              </a:rPr>
              <a:t>The requirement for safety and security declarations on import - Entry Summary Declarations (ENS) - will be waived for 6 months</a:t>
            </a:r>
            <a:endParaRPr lang="en-GB" sz="1800" dirty="0"/>
          </a:p>
          <a:p>
            <a:pPr marL="0" indent="0">
              <a:buNone/>
            </a:pPr>
            <a:r>
              <a:rPr lang="en-GB" sz="1800" b="1" dirty="0"/>
              <a:t>Exports</a:t>
            </a:r>
            <a:r>
              <a:rPr lang="en-GB" sz="1800" dirty="0"/>
              <a:t> </a:t>
            </a:r>
          </a:p>
          <a:p>
            <a:pPr marL="0" indent="0">
              <a:buNone/>
            </a:pPr>
            <a:r>
              <a:rPr lang="en-GB" sz="1800" dirty="0"/>
              <a:t>Full customs controls have been applicable since 1 January 2021</a:t>
            </a:r>
          </a:p>
          <a:p>
            <a:pPr marL="0" indent="0">
              <a:buNone/>
            </a:pPr>
            <a:r>
              <a:rPr lang="en-GB" sz="1800" b="1" dirty="0"/>
              <a:t>Transit movements across multiple territories </a:t>
            </a:r>
          </a:p>
          <a:p>
            <a:r>
              <a:rPr lang="en-GB" sz="1800" dirty="0">
                <a:cs typeface="Calibri"/>
              </a:rPr>
              <a:t>Traders using Transit (Common Transit Convention) </a:t>
            </a:r>
            <a:r>
              <a:rPr lang="en-GB" sz="1800" dirty="0">
                <a:cs typeface="Calibri"/>
                <a:hlinkClick r:id="rId4"/>
              </a:rPr>
              <a:t>https://www.gov.uk/guidance/what-you-need-to-move-goods-between-or-through-common-transit-countries-including-the-eu</a:t>
            </a:r>
            <a:r>
              <a:rPr lang="en-GB" sz="1800" dirty="0">
                <a:cs typeface="Calibri"/>
              </a:rPr>
              <a:t> </a:t>
            </a:r>
          </a:p>
          <a:p>
            <a:r>
              <a:rPr lang="en-GB" sz="1800" dirty="0">
                <a:cs typeface="Calibri"/>
              </a:rPr>
              <a:t>Requires a Customs Comprehensive Guarantee and movements can only be allowed up to the limit of that guarantee. </a:t>
            </a:r>
          </a:p>
          <a:p>
            <a:pPr marL="0" indent="0">
              <a:buNone/>
            </a:pPr>
            <a:endParaRPr lang="en-GB" sz="1800" dirty="0">
              <a:cs typeface="Calibri"/>
            </a:endParaRPr>
          </a:p>
          <a:p>
            <a:pPr marL="0" indent="0">
              <a:buNone/>
            </a:pPr>
            <a:endParaRPr lang="en-GB" sz="1800" dirty="0"/>
          </a:p>
          <a:p>
            <a:endParaRPr lang="en-GB" sz="1800" dirty="0"/>
          </a:p>
          <a:p>
            <a:endParaRPr lang="en-GB" sz="1800" dirty="0"/>
          </a:p>
          <a:p>
            <a:endParaRPr lang="en-US" sz="1800" dirty="0"/>
          </a:p>
          <a:p>
            <a:endParaRPr lang="en-GB" sz="1800" dirty="0"/>
          </a:p>
        </p:txBody>
      </p:sp>
      <p:sp>
        <p:nvSpPr>
          <p:cNvPr id="4" name="Slide Number Placeholder 3">
            <a:extLst>
              <a:ext uri="{FF2B5EF4-FFF2-40B4-BE49-F238E27FC236}">
                <a16:creationId xmlns:a16="http://schemas.microsoft.com/office/drawing/2014/main" id="{374948C9-CD4D-48D1-A49C-4D8946D9CE5F}"/>
              </a:ext>
            </a:extLst>
          </p:cNvPr>
          <p:cNvSpPr>
            <a:spLocks noGrp="1"/>
          </p:cNvSpPr>
          <p:nvPr>
            <p:ph type="sldNum" sz="quarter" idx="10"/>
          </p:nvPr>
        </p:nvSpPr>
        <p:spPr/>
        <p:txBody>
          <a:bodyPr/>
          <a:lstStyle/>
          <a:p>
            <a:pPr defTabSz="801654" eaLnBrk="1" fontAlgn="auto" hangingPunct="1">
              <a:spcBef>
                <a:spcPts val="0"/>
              </a:spcBef>
              <a:spcAft>
                <a:spcPts val="0"/>
              </a:spcAft>
              <a:defRPr/>
            </a:pPr>
            <a:fld id="{33932FC1-F83D-4223-BCC6-34681F250449}" type="slidenum">
              <a:rPr lang="en-US">
                <a:solidFill>
                  <a:prstClr val="black">
                    <a:tint val="75000"/>
                  </a:prstClr>
                </a:solidFill>
                <a:latin typeface="Calibri"/>
              </a:rPr>
              <a:pPr defTabSz="801654" eaLnBrk="1" fontAlgn="auto" hangingPunct="1">
                <a:spcBef>
                  <a:spcPts val="0"/>
                </a:spcBef>
                <a:spcAft>
                  <a:spcPts val="0"/>
                </a:spcAft>
                <a:def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891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D7F8-A263-4383-93CE-F7197D7654B9}"/>
              </a:ext>
            </a:extLst>
          </p:cNvPr>
          <p:cNvSpPr>
            <a:spLocks noGrp="1"/>
          </p:cNvSpPr>
          <p:nvPr>
            <p:ph type="title"/>
          </p:nvPr>
        </p:nvSpPr>
        <p:spPr>
          <a:xfrm>
            <a:off x="537652" y="22946"/>
            <a:ext cx="9619774" cy="729277"/>
          </a:xfrm>
        </p:spPr>
        <p:txBody>
          <a:bodyPr/>
          <a:lstStyle/>
          <a:p>
            <a:r>
              <a:rPr lang="en-GB" sz="1753" b="1" dirty="0"/>
              <a:t>Help and support</a:t>
            </a:r>
          </a:p>
        </p:txBody>
      </p:sp>
      <p:sp>
        <p:nvSpPr>
          <p:cNvPr id="3" name="Content Placeholder 2">
            <a:extLst>
              <a:ext uri="{FF2B5EF4-FFF2-40B4-BE49-F238E27FC236}">
                <a16:creationId xmlns:a16="http://schemas.microsoft.com/office/drawing/2014/main" id="{E24126A8-84B2-49B0-9AE8-2D5C56A37B24}"/>
              </a:ext>
            </a:extLst>
          </p:cNvPr>
          <p:cNvSpPr>
            <a:spLocks noGrp="1"/>
          </p:cNvSpPr>
          <p:nvPr>
            <p:ph idx="1"/>
          </p:nvPr>
        </p:nvSpPr>
        <p:spPr>
          <a:xfrm>
            <a:off x="537652" y="469057"/>
            <a:ext cx="9619774" cy="5544616"/>
          </a:xfrm>
        </p:spPr>
        <p:txBody>
          <a:bodyPr>
            <a:noAutofit/>
          </a:bodyPr>
          <a:lstStyle/>
          <a:p>
            <a:pPr marL="0" indent="0">
              <a:buNone/>
            </a:pPr>
            <a:endParaRPr lang="en-GB" sz="1800" dirty="0"/>
          </a:p>
          <a:p>
            <a:pPr lvl="0"/>
            <a:r>
              <a:rPr lang="en-GB" sz="1800" dirty="0"/>
              <a:t>There are some very useful step by step guides on importing and exporting </a:t>
            </a:r>
            <a:r>
              <a:rPr lang="en-GB" sz="1800" u="sng" dirty="0">
                <a:hlinkClick r:id="rId3"/>
              </a:rPr>
              <a:t>https://www.gov.uk/government/publications/how-to-import-and-export-goods-between-great-britain-and-the-eu-from-1-january-2021</a:t>
            </a:r>
            <a:r>
              <a:rPr lang="en-GB" sz="1800" dirty="0"/>
              <a:t> </a:t>
            </a:r>
          </a:p>
          <a:p>
            <a:pPr marL="0" indent="0">
              <a:buNone/>
            </a:pPr>
            <a:endParaRPr lang="en-GB" sz="1800" dirty="0"/>
          </a:p>
          <a:p>
            <a:pPr lvl="0"/>
            <a:r>
              <a:rPr lang="en-GB" sz="1800" dirty="0"/>
              <a:t>HMRC webinars </a:t>
            </a:r>
            <a:r>
              <a:rPr lang="en-GB" sz="1800" dirty="0">
                <a:hlinkClick r:id="rId4"/>
              </a:rPr>
              <a:t>https://www.gov.uk/guidance/help-and-support-for-uk-transition</a:t>
            </a:r>
            <a:r>
              <a:rPr lang="en-GB" sz="1800" dirty="0"/>
              <a:t> </a:t>
            </a:r>
          </a:p>
          <a:p>
            <a:pPr lvl="0"/>
            <a:endParaRPr lang="en-GB" sz="1800" dirty="0"/>
          </a:p>
          <a:p>
            <a:pPr lvl="0"/>
            <a:r>
              <a:rPr lang="en-GB" sz="1800" dirty="0"/>
              <a:t>Helpline and webchat </a:t>
            </a:r>
            <a:r>
              <a:rPr lang="en-GB" sz="1800" dirty="0">
                <a:hlinkClick r:id="rId5"/>
              </a:rPr>
              <a:t>https://www.gov.uk/government/organisations/hm-revenue-customs/contact/customs-international-trade-and-excise-enquiries</a:t>
            </a:r>
            <a:r>
              <a:rPr lang="en-GB" sz="1800" dirty="0"/>
              <a:t> </a:t>
            </a:r>
          </a:p>
          <a:p>
            <a:pPr lvl="0"/>
            <a:endParaRPr lang="en-GB" sz="1800" dirty="0"/>
          </a:p>
          <a:p>
            <a:pPr lvl="0"/>
            <a:r>
              <a:rPr lang="en-GB" sz="1800" dirty="0"/>
              <a:t>Special Procedures can provide relief from duties </a:t>
            </a:r>
            <a:r>
              <a:rPr lang="en-GB" sz="1800" dirty="0">
                <a:hlinkClick r:id="rId6"/>
              </a:rPr>
              <a:t>https://www.gov.uk/government/collections/pay-less-or-no-duty-on-goods-you-store-repair-process-or-temporarily-use</a:t>
            </a:r>
            <a:r>
              <a:rPr lang="en-GB" sz="1800" dirty="0"/>
              <a:t> </a:t>
            </a:r>
          </a:p>
          <a:p>
            <a:pPr lvl="0"/>
            <a:endParaRPr lang="en-GB" sz="1800" dirty="0"/>
          </a:p>
          <a:p>
            <a:pPr lvl="0"/>
            <a:r>
              <a:rPr lang="en-GB" sz="1800" dirty="0">
                <a:hlinkClick r:id="rId7"/>
              </a:rPr>
              <a:t>https://www.gov.uk/guidance/appoint-someone-to-deal-with-customs-on-your-behalf</a:t>
            </a:r>
            <a:r>
              <a:rPr lang="en-GB" sz="1800" dirty="0"/>
              <a:t> can help you find a customs agent </a:t>
            </a:r>
          </a:p>
          <a:p>
            <a:pPr lvl="0"/>
            <a:endParaRPr lang="en-GB" sz="1800" dirty="0"/>
          </a:p>
          <a:p>
            <a:pPr lvl="0">
              <a:buClr>
                <a:srgbClr val="008D8E"/>
              </a:buClr>
            </a:pPr>
            <a:r>
              <a:rPr lang="en-GB" sz="1800" dirty="0">
                <a:solidFill>
                  <a:srgbClr val="3B3A3D"/>
                </a:solidFill>
              </a:rPr>
              <a:t>HMRC is writing to all VAT registered traders to tell them about actions they need to take – here’s a link to the monthly letters </a:t>
            </a:r>
            <a:r>
              <a:rPr lang="en-GB" sz="1800" u="sng" dirty="0">
                <a:solidFill>
                  <a:srgbClr val="3B3A3D"/>
                </a:solidFill>
                <a:hlinkClick r:id="rId8">
                  <a:extLst>
                    <a:ext uri="{A12FA001-AC4F-418D-AE19-62706E023703}">
                      <ahyp:hlinkClr xmlns:ahyp="http://schemas.microsoft.com/office/drawing/2018/hyperlinkcolor" val="tx"/>
                    </a:ext>
                  </a:extLst>
                </a:hlinkClick>
              </a:rPr>
              <a:t>https://www.gov.uk/government/publications/letters-to-businesses-about-new-trade-arrangements-with-the-eu-from-1-january-2021</a:t>
            </a:r>
            <a:r>
              <a:rPr lang="en-GB" sz="1800" u="sng" dirty="0">
                <a:solidFill>
                  <a:srgbClr val="3B3A3D"/>
                </a:solidFill>
              </a:rPr>
              <a:t>  </a:t>
            </a:r>
            <a:endParaRPr lang="en-GB" sz="1800" dirty="0">
              <a:solidFill>
                <a:srgbClr val="3B3A3D"/>
              </a:solidFill>
            </a:endParaRPr>
          </a:p>
          <a:p>
            <a:endParaRPr lang="en-GB" sz="1800" dirty="0"/>
          </a:p>
        </p:txBody>
      </p:sp>
      <p:sp>
        <p:nvSpPr>
          <p:cNvPr id="4" name="Slide Number Placeholder 3">
            <a:extLst>
              <a:ext uri="{FF2B5EF4-FFF2-40B4-BE49-F238E27FC236}">
                <a16:creationId xmlns:a16="http://schemas.microsoft.com/office/drawing/2014/main" id="{846C17A3-0867-4950-9AFC-9389A72D5947}"/>
              </a:ext>
            </a:extLst>
          </p:cNvPr>
          <p:cNvSpPr>
            <a:spLocks noGrp="1"/>
          </p:cNvSpPr>
          <p:nvPr>
            <p:ph type="sldNum" sz="quarter" idx="10"/>
          </p:nvPr>
        </p:nvSpPr>
        <p:spPr/>
        <p:txBody>
          <a:bodyPr/>
          <a:lstStyle/>
          <a:p>
            <a:pPr algn="r" defTabSz="801654" eaLnBrk="1" hangingPunct="1">
              <a:defRPr/>
            </a:pPr>
            <a:fld id="{33932FC1-F83D-4223-BCC6-34681F250449}" type="slidenum">
              <a:rPr lang="en-US" sz="789">
                <a:solidFill>
                  <a:srgbClr val="008D8E"/>
                </a:solidFill>
                <a:latin typeface="Arial" panose="020B0604020202020204" pitchFamily="34" charset="0"/>
                <a:ea typeface="Geneva" pitchFamily="124" charset="-128"/>
                <a:cs typeface="Arial"/>
              </a:rPr>
              <a:pPr algn="r" defTabSz="801654" eaLnBrk="1" hangingPunct="1">
                <a:defRPr/>
              </a:pPr>
              <a:t>9</a:t>
            </a:fld>
            <a:endParaRPr lang="en-US" sz="789" dirty="0">
              <a:solidFill>
                <a:srgbClr val="008D8E"/>
              </a:solidFill>
              <a:latin typeface="Arial" panose="020B0604020202020204" pitchFamily="34" charset="0"/>
              <a:ea typeface="Geneva" pitchFamily="124" charset="-128"/>
              <a:cs typeface="Arial"/>
            </a:endParaRPr>
          </a:p>
        </p:txBody>
      </p:sp>
    </p:spTree>
    <p:extLst>
      <p:ext uri="{BB962C8B-B14F-4D97-AF65-F5344CB8AC3E}">
        <p14:creationId xmlns:p14="http://schemas.microsoft.com/office/powerpoint/2010/main" val="122933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Custom 9">
      <a:dk1>
        <a:srgbClr val="2C2E2E"/>
      </a:dk1>
      <a:lt1>
        <a:srgbClr val="FFFFFF"/>
      </a:lt1>
      <a:dk2>
        <a:srgbClr val="E6364D"/>
      </a:dk2>
      <a:lt2>
        <a:srgbClr val="FDFAD2"/>
      </a:lt2>
      <a:accent1>
        <a:srgbClr val="BBE0E3"/>
      </a:accent1>
      <a:accent2>
        <a:srgbClr val="00B3E4"/>
      </a:accent2>
      <a:accent3>
        <a:srgbClr val="FCEE47"/>
      </a:accent3>
      <a:accent4>
        <a:srgbClr val="FBD9D3"/>
      </a:accent4>
      <a:accent5>
        <a:srgbClr val="F3755B"/>
      </a:accent5>
      <a:accent6>
        <a:srgbClr val="72C7F0"/>
      </a:accent6>
      <a:hlink>
        <a:srgbClr val="E6364D"/>
      </a:hlink>
      <a:folHlink>
        <a:srgbClr val="62616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defRPr sz="2200" dirty="0" smtClean="0">
            <a:solidFill>
              <a:schemeClr val="accent6"/>
            </a:solidFill>
            <a:latin typeface="Lato Light" charset="0"/>
            <a:ea typeface="Lato Light" charset="0"/>
            <a:cs typeface="Lato Light"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19F46C-8F75-4430-9AD6-5FF371CD5619}" vid="{E04DE3FD-50CC-4AD2-AFD7-18A58C17F41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 v2a.potx" id="{E9F66E7D-82B4-4CBC-BF4A-DEDC865D39A3}" vid="{0A45F0AA-806D-426C-A725-85E26FEE7CA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B1D2AF639A144DB937ED69EC048B3C" ma:contentTypeVersion="7" ma:contentTypeDescription="Create a new document." ma:contentTypeScope="" ma:versionID="5989d59c5bde2a5a41443114c704f064">
  <xsd:schema xmlns:xsd="http://www.w3.org/2001/XMLSchema" xmlns:xs="http://www.w3.org/2001/XMLSchema" xmlns:p="http://schemas.microsoft.com/office/2006/metadata/properties" xmlns:ns3="66909790-3eba-40a5-af35-e37c31e5d653" xmlns:ns4="b1c08447-09f1-4b00-8314-e9a50683ed11" targetNamespace="http://schemas.microsoft.com/office/2006/metadata/properties" ma:root="true" ma:fieldsID="aa55c1df2c9b76a907b9a16edebd4acd" ns3:_="" ns4:_="">
    <xsd:import namespace="66909790-3eba-40a5-af35-e37c31e5d653"/>
    <xsd:import namespace="b1c08447-09f1-4b00-8314-e9a50683ed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909790-3eba-40a5-af35-e37c31e5d6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c08447-09f1-4b00-8314-e9a50683ed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C394D8-556B-4B61-A04B-6684DBAB0679}">
  <ds:schemaRefs>
    <ds:schemaRef ds:uri="http://purl.org/dc/dcmitype/"/>
    <ds:schemaRef ds:uri="66909790-3eba-40a5-af35-e37c31e5d653"/>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1c08447-09f1-4b00-8314-e9a50683ed1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3DAFDE1-4BF4-4FA6-9353-035556191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909790-3eba-40a5-af35-e37c31e5d653"/>
    <ds:schemaRef ds:uri="b1c08447-09f1-4b00-8314-e9a50683e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FC2559-794D-4AA1-A12D-1364F1D7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4499</Words>
  <Application>Microsoft Office PowerPoint</Application>
  <PresentationFormat>Custom</PresentationFormat>
  <Paragraphs>393</Paragraphs>
  <Slides>44</Slides>
  <Notes>14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44</vt:i4>
      </vt:variant>
    </vt:vector>
  </HeadingPairs>
  <TitlesOfParts>
    <vt:vector size="60" baseType="lpstr">
      <vt:lpstr>Arial</vt:lpstr>
      <vt:lpstr>Calibri</vt:lpstr>
      <vt:lpstr>Calibri Light</vt:lpstr>
      <vt:lpstr>Lato</vt:lpstr>
      <vt:lpstr>Lato Light</vt:lpstr>
      <vt:lpstr>Roboto</vt:lpstr>
      <vt:lpstr>Roboto Medium</vt:lpstr>
      <vt:lpstr>Roboto Thin</vt:lpstr>
      <vt:lpstr>Symbol</vt:lpstr>
      <vt:lpstr>Times</vt:lpstr>
      <vt:lpstr>Wingdings</vt:lpstr>
      <vt:lpstr>Blank Presentation</vt:lpstr>
      <vt:lpstr>1_Blank Presentation</vt:lpstr>
      <vt:lpstr>4_Default Design</vt:lpstr>
      <vt:lpstr>1_Office Theme</vt:lpstr>
      <vt:lpstr>HMRC_standard_2015</vt:lpstr>
      <vt:lpstr>PowerPoint Presentation</vt:lpstr>
      <vt:lpstr>Today’s session</vt:lpstr>
      <vt:lpstr>PowerPoint Presentation</vt:lpstr>
      <vt:lpstr>PowerPoint Presentation</vt:lpstr>
      <vt:lpstr>UK Shared Prosperity Fund - Heads of Terms:</vt:lpstr>
      <vt:lpstr>PowerPoint Presentation</vt:lpstr>
      <vt:lpstr>PowerPoint Presentation</vt:lpstr>
      <vt:lpstr>Customs Update – moving goods between GB and EU</vt:lpstr>
      <vt:lpstr>Help and support</vt:lpstr>
      <vt:lpstr>PowerPoint Presentation</vt:lpstr>
      <vt:lpstr>Contents</vt:lpstr>
      <vt:lpstr>Exports and dispatches</vt:lpstr>
      <vt:lpstr>Imports and acquisitions</vt:lpstr>
      <vt:lpstr>Consignments valued at £135 or less (1)</vt:lpstr>
      <vt:lpstr>Consignments valued at £135 or less (2)</vt:lpstr>
      <vt:lpstr>Postponed VAT accounting (1)</vt:lpstr>
      <vt:lpstr>Postponed VAT accounting (2)</vt:lpstr>
      <vt:lpstr>PVA: Using someone to import goods on your behalf </vt:lpstr>
      <vt:lpstr>PVA: Business/non-business imports​</vt:lpstr>
      <vt:lpstr>PVA: Completing the VAT return</vt:lpstr>
      <vt:lpstr>Accessing the PVA statement​</vt:lpstr>
      <vt:lpstr>Guidance on GOV.UK (1)</vt:lpstr>
      <vt:lpstr>Guidance on GOV.UK (2)</vt:lpstr>
      <vt:lpstr>PowerPoint Presentation</vt:lpstr>
      <vt:lpstr>Overview of Guidance Published </vt:lpstr>
      <vt:lpstr>Overview of Guidance Published </vt:lpstr>
      <vt:lpstr>EU-NI and NI-EU:  What remains the same? What has changed?</vt:lpstr>
      <vt:lpstr>EU-NI and NI-EU:  What remains the same? What has changed?</vt:lpstr>
      <vt:lpstr>EU-NI and NI-EU:  What remains the same? What has changed?</vt:lpstr>
      <vt:lpstr>EU-NI and NI-EU:  What remains the same? What has changed?</vt:lpstr>
      <vt:lpstr>GB-NI and NI-GB:  What remains the same? What has changed?</vt:lpstr>
      <vt:lpstr>GB-NI and NI-GB:  What remains the same? What has changed?</vt:lpstr>
      <vt:lpstr>GB-NI and NI-GB:  What remains the same? What has changed?</vt:lpstr>
      <vt:lpstr>GB-NI and NI-GB:  What remains the same? What has changed?</vt:lpstr>
      <vt:lpstr>GB-NI and NI-GB:  What remains the same? What has changed?</vt:lpstr>
      <vt:lpstr>PowerPoint Presentation</vt:lpstr>
      <vt:lpstr> Practicalities – what to focus on now?</vt:lpstr>
      <vt:lpstr>What to focus on?</vt:lpstr>
      <vt:lpstr>Communication</vt:lpstr>
      <vt:lpstr>Information</vt:lpstr>
      <vt:lpstr>Payment of Taxes </vt:lpstr>
      <vt:lpstr>Further help</vt:lpstr>
      <vt:lpstr>PowerPoint Presentation</vt:lpstr>
      <vt:lpstr>PowerPoint Presentation</vt:lpstr>
    </vt:vector>
  </TitlesOfParts>
  <Company>Loughborough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Fryer</dc:creator>
  <cp:lastModifiedBy>Ryan Parker</cp:lastModifiedBy>
  <cp:revision>139</cp:revision>
  <dcterms:created xsi:type="dcterms:W3CDTF">2005-09-16T09:17:59Z</dcterms:created>
  <dcterms:modified xsi:type="dcterms:W3CDTF">2021-02-02T15:03:55Z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0x0101000DB1D2AF639A144DB937ED69EC048B3C</vt:lpwstr>
  </property>
</Properties>
</file>