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92" r:id="rId5"/>
  </p:sldMasterIdLst>
  <p:notesMasterIdLst>
    <p:notesMasterId r:id="rId44"/>
  </p:notesMasterIdLst>
  <p:sldIdLst>
    <p:sldId id="2049" r:id="rId6"/>
    <p:sldId id="2058" r:id="rId7"/>
    <p:sldId id="2057" r:id="rId8"/>
    <p:sldId id="1010" r:id="rId9"/>
    <p:sldId id="1011" r:id="rId10"/>
    <p:sldId id="1012" r:id="rId11"/>
    <p:sldId id="1013" r:id="rId12"/>
    <p:sldId id="1014" r:id="rId13"/>
    <p:sldId id="1015" r:id="rId14"/>
    <p:sldId id="2056" r:id="rId15"/>
    <p:sldId id="1020" r:id="rId16"/>
    <p:sldId id="1021" r:id="rId17"/>
    <p:sldId id="1022" r:id="rId18"/>
    <p:sldId id="1023" r:id="rId19"/>
    <p:sldId id="1024" r:id="rId20"/>
    <p:sldId id="1025" r:id="rId21"/>
    <p:sldId id="2077" r:id="rId22"/>
    <p:sldId id="1026" r:id="rId23"/>
    <p:sldId id="1996" r:id="rId24"/>
    <p:sldId id="1027" r:id="rId25"/>
    <p:sldId id="2059" r:id="rId26"/>
    <p:sldId id="2061" r:id="rId27"/>
    <p:sldId id="2064" r:id="rId28"/>
    <p:sldId id="2053" r:id="rId29"/>
    <p:sldId id="2065" r:id="rId30"/>
    <p:sldId id="2066" r:id="rId31"/>
    <p:sldId id="2067" r:id="rId32"/>
    <p:sldId id="2073" r:id="rId33"/>
    <p:sldId id="2076" r:id="rId34"/>
    <p:sldId id="2068" r:id="rId35"/>
    <p:sldId id="2069" r:id="rId36"/>
    <p:sldId id="2074" r:id="rId37"/>
    <p:sldId id="967" r:id="rId38"/>
    <p:sldId id="2075" r:id="rId39"/>
    <p:sldId id="2070" r:id="rId40"/>
    <p:sldId id="2071" r:id="rId41"/>
    <p:sldId id="2072" r:id="rId42"/>
    <p:sldId id="2047"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6FEC88-0B15-48E0-A498-8882C23D8F3A}" v="39" dt="2025-03-24T15:08:32.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702638-5A08-4E05-A65D-32DA5C882A41}"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575049-0726-4E57-BA95-63CFCC5CC19B}" type="slidenum">
              <a:rPr lang="en-GB" smtClean="0"/>
              <a:t>‹#›</a:t>
            </a:fld>
            <a:endParaRPr lang="en-GB"/>
          </a:p>
        </p:txBody>
      </p:sp>
    </p:spTree>
    <p:extLst>
      <p:ext uri="{BB962C8B-B14F-4D97-AF65-F5344CB8AC3E}">
        <p14:creationId xmlns:p14="http://schemas.microsoft.com/office/powerpoint/2010/main" val="3622106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7575049-0726-4E57-BA95-63CFCC5CC19B}" type="slidenum">
              <a:rPr lang="en-GB" smtClean="0"/>
              <a:t>29</a:t>
            </a:fld>
            <a:endParaRPr lang="en-GB"/>
          </a:p>
        </p:txBody>
      </p:sp>
    </p:spTree>
    <p:extLst>
      <p:ext uri="{BB962C8B-B14F-4D97-AF65-F5344CB8AC3E}">
        <p14:creationId xmlns:p14="http://schemas.microsoft.com/office/powerpoint/2010/main" val="60290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F1D3-C809-FF7A-6A8B-5511D89CAA94}"/>
              </a:ext>
            </a:extLst>
          </p:cNvPr>
          <p:cNvSpPr>
            <a:spLocks noGrp="1"/>
          </p:cNvSpPr>
          <p:nvPr>
            <p:ph type="ctrTitle"/>
          </p:nvPr>
        </p:nvSpPr>
        <p:spPr>
          <a:xfrm>
            <a:off x="343270" y="1917993"/>
            <a:ext cx="9144000" cy="2387600"/>
          </a:xfrm>
        </p:spPr>
        <p:txBody>
          <a:bodyPr anchor="b"/>
          <a:lstStyle>
            <a:lvl1pPr algn="ctr">
              <a:defRPr sz="6000">
                <a:latin typeface="Aptos Display" panose="020B00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9C276EF6-D5C1-84DA-11B1-C72B01810E1E}"/>
              </a:ext>
            </a:extLst>
          </p:cNvPr>
          <p:cNvSpPr>
            <a:spLocks noGrp="1"/>
          </p:cNvSpPr>
          <p:nvPr>
            <p:ph type="subTitle" idx="1"/>
          </p:nvPr>
        </p:nvSpPr>
        <p:spPr>
          <a:xfrm>
            <a:off x="343270" y="4356640"/>
            <a:ext cx="9144000" cy="1655762"/>
          </a:xfrm>
        </p:spPr>
        <p:txBody>
          <a:bodyPr>
            <a:normAutofit/>
          </a:bodyPr>
          <a:lstStyle>
            <a:lvl1pPr marL="0" indent="0" algn="ctr">
              <a:buNone/>
              <a:defRPr lang="en-US" sz="2800" kern="1200" dirty="0" smtClean="0">
                <a:solidFill>
                  <a:srgbClr val="875CFE"/>
                </a:solidFill>
                <a:latin typeface="Aptos" panose="020B0004020202020204" pitchFamily="34"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4" name="Picture 3">
            <a:extLst>
              <a:ext uri="{FF2B5EF4-FFF2-40B4-BE49-F238E27FC236}">
                <a16:creationId xmlns:a16="http://schemas.microsoft.com/office/drawing/2014/main" id="{AA879C2C-3C11-DF59-8EFC-8294987F9E5D}"/>
              </a:ext>
            </a:extLst>
          </p:cNvPr>
          <p:cNvPicPr>
            <a:picLocks noChangeAspect="1"/>
          </p:cNvPicPr>
          <p:nvPr userDrawn="1"/>
        </p:nvPicPr>
        <p:blipFill>
          <a:blip r:embed="rId2"/>
          <a:stretch>
            <a:fillRect/>
          </a:stretch>
        </p:blipFill>
        <p:spPr>
          <a:xfrm>
            <a:off x="7548113" y="213958"/>
            <a:ext cx="4126183" cy="1263279"/>
          </a:xfrm>
          <a:prstGeom prst="rect">
            <a:avLst/>
          </a:prstGeom>
        </p:spPr>
      </p:pic>
      <p:pic>
        <p:nvPicPr>
          <p:cNvPr id="11" name="Picture 10" descr="A purple arrow on a black background&#10;&#10;Description automatically generated">
            <a:extLst>
              <a:ext uri="{FF2B5EF4-FFF2-40B4-BE49-F238E27FC236}">
                <a16:creationId xmlns:a16="http://schemas.microsoft.com/office/drawing/2014/main" id="{2E2AD9FC-0F40-84D3-7B90-64003060716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8733832" y="3490280"/>
            <a:ext cx="3490887" cy="3490887"/>
          </a:xfrm>
          <a:prstGeom prst="rect">
            <a:avLst/>
          </a:prstGeom>
        </p:spPr>
      </p:pic>
    </p:spTree>
    <p:extLst>
      <p:ext uri="{BB962C8B-B14F-4D97-AF65-F5344CB8AC3E}">
        <p14:creationId xmlns:p14="http://schemas.microsoft.com/office/powerpoint/2010/main" val="3650808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CD36-EC2F-97FA-B4A5-66CDDDD8B5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02400C-7D12-2C9D-81F7-D5CBBAF3AD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613F2B-829E-8876-58E6-DDAB3FB5E7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6819D3-02FA-0EFA-674D-47F428E33569}"/>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6" name="Footer Placeholder 5">
            <a:extLst>
              <a:ext uri="{FF2B5EF4-FFF2-40B4-BE49-F238E27FC236}">
                <a16:creationId xmlns:a16="http://schemas.microsoft.com/office/drawing/2014/main" id="{43C81125-418A-C05A-2B9C-778E61E86A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453AD1-AE45-C67F-653E-7F16A1FCC093}"/>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267445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57226-A5B1-1F8D-4C67-7022DD21092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BC4CB6-7814-8422-CBA3-C6F1D32DA6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A4E4C3-45ED-08E1-3BEF-E043C92A01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EE5EE2-98C4-BD79-8BCC-1CAF582FF6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F2101E-59D1-97E5-D3E8-B265FBD0EE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8C5B327-E3F8-992D-FE4F-57545EF65B9A}"/>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8" name="Footer Placeholder 7">
            <a:extLst>
              <a:ext uri="{FF2B5EF4-FFF2-40B4-BE49-F238E27FC236}">
                <a16:creationId xmlns:a16="http://schemas.microsoft.com/office/drawing/2014/main" id="{59CA46C0-A271-139A-84BF-B86928594AA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9292A8-4F07-E02B-9DAA-A0E35D25FC09}"/>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3303469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13459D-A3F1-DF94-F026-82C2D0DFE4DB}"/>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3" name="Footer Placeholder 2">
            <a:extLst>
              <a:ext uri="{FF2B5EF4-FFF2-40B4-BE49-F238E27FC236}">
                <a16:creationId xmlns:a16="http://schemas.microsoft.com/office/drawing/2014/main" id="{5BBE5676-80A8-BBBC-C3C7-A59B11AA91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5704CE8-1003-39C3-2F26-467FEF31AA04}"/>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4240742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B300-E236-1222-091E-B3253D9576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7ACC01-AC92-8642-5476-A243DF3363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3836D5-26C6-56B2-453E-D57C94216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A87891-7AD6-0DCA-70FF-399C83FC993A}"/>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6" name="Footer Placeholder 5">
            <a:extLst>
              <a:ext uri="{FF2B5EF4-FFF2-40B4-BE49-F238E27FC236}">
                <a16:creationId xmlns:a16="http://schemas.microsoft.com/office/drawing/2014/main" id="{CF41DDF3-2E84-231B-5654-59D3C72F29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126FCD-1DF1-0D9B-C9D4-B008B190E7D5}"/>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1781192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53397-A822-A0ED-05A8-4FD1AC317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A2AED0C-239C-DB57-07FB-F3F0E24ED3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1B303FF-6211-E0D3-D927-7650A54028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28842C-D7CC-42EB-1D1C-F0332FF855DD}"/>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6" name="Footer Placeholder 5">
            <a:extLst>
              <a:ext uri="{FF2B5EF4-FFF2-40B4-BE49-F238E27FC236}">
                <a16:creationId xmlns:a16="http://schemas.microsoft.com/office/drawing/2014/main" id="{48F0DD21-B27E-3375-69D4-9F58EF4E89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520FB9-9167-1A79-C8FB-6D40E5083897}"/>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1330543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4CF35-E085-D7F9-4DFA-C61A4BFC1A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AF6E44-0F7F-945D-44B5-BAB6913A17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8D97EB-D32E-BB01-0310-51C13B03AD9A}"/>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CB6CFB1A-91C1-7672-A595-ED2B4F0DD5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13F59A-C1C9-4BC6-FEA9-5B8EC7E91FF9}"/>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4123687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D60F11-4A07-5789-2DE0-8ADF8A0A09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7F8A9D-A67E-8331-4076-02E755E43A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C50D-4494-1C2C-C311-E40E8C2A1C38}"/>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60AF872F-705B-8B32-DF9E-5C8C8B3EDB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54B669-3FA3-4748-92DE-5885FE0539D8}"/>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1415618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F1D3-C809-FF7A-6A8B-5511D89CAA94}"/>
              </a:ext>
            </a:extLst>
          </p:cNvPr>
          <p:cNvSpPr>
            <a:spLocks noGrp="1"/>
          </p:cNvSpPr>
          <p:nvPr>
            <p:ph type="ctrTitle"/>
          </p:nvPr>
        </p:nvSpPr>
        <p:spPr>
          <a:xfrm>
            <a:off x="343270" y="1917993"/>
            <a:ext cx="9144000" cy="2387600"/>
          </a:xfrm>
        </p:spPr>
        <p:txBody>
          <a:bodyPr anchor="b"/>
          <a:lstStyle>
            <a:lvl1pPr algn="ctr">
              <a:defRPr sz="6000">
                <a:latin typeface="Aptos Display" panose="020B00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9C276EF6-D5C1-84DA-11B1-C72B01810E1E}"/>
              </a:ext>
            </a:extLst>
          </p:cNvPr>
          <p:cNvSpPr>
            <a:spLocks noGrp="1"/>
          </p:cNvSpPr>
          <p:nvPr>
            <p:ph type="subTitle" idx="1"/>
          </p:nvPr>
        </p:nvSpPr>
        <p:spPr>
          <a:xfrm>
            <a:off x="343270" y="4356640"/>
            <a:ext cx="9144000" cy="1655762"/>
          </a:xfrm>
        </p:spPr>
        <p:txBody>
          <a:bodyPr>
            <a:normAutofit/>
          </a:bodyPr>
          <a:lstStyle>
            <a:lvl1pPr marL="0" indent="0" algn="ctr">
              <a:buNone/>
              <a:defRPr lang="en-US" sz="2800" kern="1200" dirty="0" smtClean="0">
                <a:solidFill>
                  <a:srgbClr val="875CFE"/>
                </a:solidFill>
                <a:latin typeface="Aptos" panose="020B0004020202020204" pitchFamily="34"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a:extLst>
              <a:ext uri="{FF2B5EF4-FFF2-40B4-BE49-F238E27FC236}">
                <a16:creationId xmlns:a16="http://schemas.microsoft.com/office/drawing/2014/main" id="{BB6F5B79-7010-7C7C-53B6-37D61FBAB4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923116" y="352612"/>
            <a:ext cx="4074285" cy="1280879"/>
          </a:xfrm>
          <a:prstGeom prst="rect">
            <a:avLst/>
          </a:prstGeom>
        </p:spPr>
      </p:pic>
    </p:spTree>
    <p:extLst>
      <p:ext uri="{BB962C8B-B14F-4D97-AF65-F5344CB8AC3E}">
        <p14:creationId xmlns:p14="http://schemas.microsoft.com/office/powerpoint/2010/main" val="41045369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F1D3-C809-FF7A-6A8B-5511D89CAA94}"/>
              </a:ext>
            </a:extLst>
          </p:cNvPr>
          <p:cNvSpPr>
            <a:spLocks noGrp="1"/>
          </p:cNvSpPr>
          <p:nvPr>
            <p:ph type="ctrTitle"/>
          </p:nvPr>
        </p:nvSpPr>
        <p:spPr>
          <a:xfrm>
            <a:off x="343270" y="1917993"/>
            <a:ext cx="9144000" cy="2387600"/>
          </a:xfrm>
        </p:spPr>
        <p:txBody>
          <a:bodyPr anchor="b"/>
          <a:lstStyle>
            <a:lvl1pPr algn="ctr">
              <a:defRPr sz="6000">
                <a:latin typeface="Aptos Display" panose="020B00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9C276EF6-D5C1-84DA-11B1-C72B01810E1E}"/>
              </a:ext>
            </a:extLst>
          </p:cNvPr>
          <p:cNvSpPr>
            <a:spLocks noGrp="1"/>
          </p:cNvSpPr>
          <p:nvPr>
            <p:ph type="subTitle" idx="1"/>
          </p:nvPr>
        </p:nvSpPr>
        <p:spPr>
          <a:xfrm>
            <a:off x="343270" y="4356640"/>
            <a:ext cx="9144000" cy="1655762"/>
          </a:xfrm>
        </p:spPr>
        <p:txBody>
          <a:bodyPr>
            <a:normAutofit/>
          </a:bodyPr>
          <a:lstStyle>
            <a:lvl1pPr marL="0" indent="0" algn="ctr">
              <a:buNone/>
              <a:defRPr lang="en-US" sz="2800" kern="1200" dirty="0" smtClean="0">
                <a:solidFill>
                  <a:srgbClr val="875CFE"/>
                </a:solidFill>
                <a:latin typeface="Aptos" panose="020B0004020202020204" pitchFamily="34"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4" name="Picture 3">
            <a:extLst>
              <a:ext uri="{FF2B5EF4-FFF2-40B4-BE49-F238E27FC236}">
                <a16:creationId xmlns:a16="http://schemas.microsoft.com/office/drawing/2014/main" id="{AA879C2C-3C11-DF59-8EFC-8294987F9E5D}"/>
              </a:ext>
            </a:extLst>
          </p:cNvPr>
          <p:cNvPicPr>
            <a:picLocks noChangeAspect="1"/>
          </p:cNvPicPr>
          <p:nvPr userDrawn="1"/>
        </p:nvPicPr>
        <p:blipFill>
          <a:blip r:embed="rId2"/>
          <a:stretch>
            <a:fillRect/>
          </a:stretch>
        </p:blipFill>
        <p:spPr>
          <a:xfrm>
            <a:off x="7548113" y="213958"/>
            <a:ext cx="4126183" cy="1263279"/>
          </a:xfrm>
          <a:prstGeom prst="rect">
            <a:avLst/>
          </a:prstGeom>
        </p:spPr>
      </p:pic>
      <p:pic>
        <p:nvPicPr>
          <p:cNvPr id="11" name="Picture 10" descr="A purple arrow on a black background&#10;&#10;Description automatically generated">
            <a:extLst>
              <a:ext uri="{FF2B5EF4-FFF2-40B4-BE49-F238E27FC236}">
                <a16:creationId xmlns:a16="http://schemas.microsoft.com/office/drawing/2014/main" id="{2E2AD9FC-0F40-84D3-7B90-6400306071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a:off x="8733832" y="3490280"/>
            <a:ext cx="3490887" cy="3490887"/>
          </a:xfrm>
          <a:prstGeom prst="rect">
            <a:avLst/>
          </a:prstGeom>
        </p:spPr>
      </p:pic>
    </p:spTree>
    <p:extLst>
      <p:ext uri="{BB962C8B-B14F-4D97-AF65-F5344CB8AC3E}">
        <p14:creationId xmlns:p14="http://schemas.microsoft.com/office/powerpoint/2010/main" val="18422015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02C6A-5D8C-11C0-E67D-7AC2ED1E4E19}"/>
              </a:ext>
            </a:extLst>
          </p:cNvPr>
          <p:cNvSpPr>
            <a:spLocks noGrp="1"/>
          </p:cNvSpPr>
          <p:nvPr>
            <p:ph type="title"/>
          </p:nvPr>
        </p:nvSpPr>
        <p:spPr/>
        <p:txBody>
          <a:bodyPr/>
          <a:lstStyle>
            <a:lvl1pPr>
              <a:defRPr>
                <a:latin typeface="Aptos" panose="020B00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5509EB-F643-91C5-13F3-F986719DE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Rounded Corners 6">
            <a:extLst>
              <a:ext uri="{FF2B5EF4-FFF2-40B4-BE49-F238E27FC236}">
                <a16:creationId xmlns:a16="http://schemas.microsoft.com/office/drawing/2014/main" id="{44A7B041-A665-A084-FE19-B02180A4C04D}"/>
              </a:ext>
            </a:extLst>
          </p:cNvPr>
          <p:cNvSpPr/>
          <p:nvPr userDrawn="1"/>
        </p:nvSpPr>
        <p:spPr>
          <a:xfrm>
            <a:off x="838200" y="1562100"/>
            <a:ext cx="10515600" cy="63843"/>
          </a:xfrm>
          <a:prstGeom prst="roundRect">
            <a:avLst/>
          </a:prstGeom>
          <a:gradFill flip="none" rotWithShape="1">
            <a:gsLst>
              <a:gs pos="0">
                <a:srgbClr val="292A45"/>
              </a:gs>
              <a:gs pos="0">
                <a:srgbClr val="6129FC"/>
              </a:gs>
              <a:gs pos="44000">
                <a:srgbClr val="A888FF"/>
              </a:gs>
              <a:gs pos="100000">
                <a:srgbClr val="EFEAFF"/>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2637F657-24A7-79D5-91A0-08ECA4410A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31941" y="6163261"/>
            <a:ext cx="1161408" cy="365125"/>
          </a:xfrm>
          <a:prstGeom prst="rect">
            <a:avLst/>
          </a:prstGeom>
        </p:spPr>
      </p:pic>
    </p:spTree>
    <p:extLst>
      <p:ext uri="{BB962C8B-B14F-4D97-AF65-F5344CB8AC3E}">
        <p14:creationId xmlns:p14="http://schemas.microsoft.com/office/powerpoint/2010/main" val="257448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F1D3-C809-FF7A-6A8B-5511D89CAA94}"/>
              </a:ext>
            </a:extLst>
          </p:cNvPr>
          <p:cNvSpPr>
            <a:spLocks noGrp="1"/>
          </p:cNvSpPr>
          <p:nvPr>
            <p:ph type="ctrTitle"/>
          </p:nvPr>
        </p:nvSpPr>
        <p:spPr>
          <a:xfrm>
            <a:off x="343270" y="1917993"/>
            <a:ext cx="9144000" cy="2387600"/>
          </a:xfrm>
        </p:spPr>
        <p:txBody>
          <a:bodyPr anchor="b"/>
          <a:lstStyle>
            <a:lvl1pPr algn="ctr">
              <a:defRPr sz="6000">
                <a:latin typeface="Aptos Display" panose="020B00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9C276EF6-D5C1-84DA-11B1-C72B01810E1E}"/>
              </a:ext>
            </a:extLst>
          </p:cNvPr>
          <p:cNvSpPr>
            <a:spLocks noGrp="1"/>
          </p:cNvSpPr>
          <p:nvPr>
            <p:ph type="subTitle" idx="1"/>
          </p:nvPr>
        </p:nvSpPr>
        <p:spPr>
          <a:xfrm>
            <a:off x="343270" y="4356640"/>
            <a:ext cx="9144000" cy="1655762"/>
          </a:xfrm>
        </p:spPr>
        <p:txBody>
          <a:bodyPr>
            <a:normAutofit/>
          </a:bodyPr>
          <a:lstStyle>
            <a:lvl1pPr marL="0" indent="0" algn="ctr">
              <a:buNone/>
              <a:defRPr lang="en-US" sz="2800" kern="1200" dirty="0" smtClean="0">
                <a:solidFill>
                  <a:srgbClr val="875CFE"/>
                </a:solidFill>
                <a:latin typeface="Aptos" panose="020B0004020202020204" pitchFamily="34" charset="0"/>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a:extLst>
              <a:ext uri="{FF2B5EF4-FFF2-40B4-BE49-F238E27FC236}">
                <a16:creationId xmlns:a16="http://schemas.microsoft.com/office/drawing/2014/main" id="{BB6F5B79-7010-7C7C-53B6-37D61FBAB4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923116" y="352612"/>
            <a:ext cx="4074285" cy="1280879"/>
          </a:xfrm>
          <a:prstGeom prst="rect">
            <a:avLst/>
          </a:prstGeom>
        </p:spPr>
      </p:pic>
    </p:spTree>
    <p:extLst>
      <p:ext uri="{BB962C8B-B14F-4D97-AF65-F5344CB8AC3E}">
        <p14:creationId xmlns:p14="http://schemas.microsoft.com/office/powerpoint/2010/main" val="958588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rgbClr val="DDD1FF"/>
        </a:solidFill>
        <a:effectLst/>
      </p:bgPr>
    </p:bg>
    <p:spTree>
      <p:nvGrpSpPr>
        <p:cNvPr id="1" name=""/>
        <p:cNvGrpSpPr/>
        <p:nvPr/>
      </p:nvGrpSpPr>
      <p:grpSpPr>
        <a:xfrm>
          <a:off x="0" y="0"/>
          <a:ext cx="0" cy="0"/>
          <a:chOff x="0" y="0"/>
          <a:chExt cx="0" cy="0"/>
        </a:xfrm>
      </p:grpSpPr>
      <p:pic>
        <p:nvPicPr>
          <p:cNvPr id="4" name="Picture 3" descr="A black and white logo with white letters and a purple and white letter on it&#10;&#10;Description automatically generated">
            <a:extLst>
              <a:ext uri="{FF2B5EF4-FFF2-40B4-BE49-F238E27FC236}">
                <a16:creationId xmlns:a16="http://schemas.microsoft.com/office/drawing/2014/main" id="{9C29CBD8-3077-EB4A-AB04-2A75EC1B57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5121" y="6182716"/>
            <a:ext cx="1161411" cy="365126"/>
          </a:xfrm>
          <a:prstGeom prst="rect">
            <a:avLst/>
          </a:prstGeom>
        </p:spPr>
      </p:pic>
      <p:sp>
        <p:nvSpPr>
          <p:cNvPr id="2" name="Title 1">
            <a:extLst>
              <a:ext uri="{FF2B5EF4-FFF2-40B4-BE49-F238E27FC236}">
                <a16:creationId xmlns:a16="http://schemas.microsoft.com/office/drawing/2014/main" id="{64602C6A-5D8C-11C0-E67D-7AC2ED1E4E19}"/>
              </a:ext>
            </a:extLst>
          </p:cNvPr>
          <p:cNvSpPr>
            <a:spLocks noGrp="1"/>
          </p:cNvSpPr>
          <p:nvPr>
            <p:ph type="title"/>
          </p:nvPr>
        </p:nvSpPr>
        <p:spPr/>
        <p:txBody>
          <a:bodyPr/>
          <a:lstStyle>
            <a:lvl1pPr>
              <a:defRPr>
                <a:latin typeface="Aptos" panose="020B00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5509EB-F643-91C5-13F3-F986719DE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Rounded Corners 6">
            <a:extLst>
              <a:ext uri="{FF2B5EF4-FFF2-40B4-BE49-F238E27FC236}">
                <a16:creationId xmlns:a16="http://schemas.microsoft.com/office/drawing/2014/main" id="{44A7B041-A665-A084-FE19-B02180A4C04D}"/>
              </a:ext>
            </a:extLst>
          </p:cNvPr>
          <p:cNvSpPr/>
          <p:nvPr userDrawn="1"/>
        </p:nvSpPr>
        <p:spPr>
          <a:xfrm>
            <a:off x="838200" y="1562100"/>
            <a:ext cx="10515600" cy="63843"/>
          </a:xfrm>
          <a:prstGeom prst="roundRect">
            <a:avLst/>
          </a:prstGeom>
          <a:gradFill flip="none" rotWithShape="1">
            <a:gsLst>
              <a:gs pos="0">
                <a:srgbClr val="292A45"/>
              </a:gs>
              <a:gs pos="0">
                <a:srgbClr val="6129FC"/>
              </a:gs>
              <a:gs pos="44000">
                <a:srgbClr val="A888FF"/>
              </a:gs>
              <a:gs pos="100000">
                <a:srgbClr val="EFEAFF"/>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37392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9CD899F-45C1-F7EF-2251-0CF7F5C7755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31941" y="6163261"/>
            <a:ext cx="1161408" cy="365125"/>
          </a:xfrm>
          <a:prstGeom prst="rect">
            <a:avLst/>
          </a:prstGeom>
        </p:spPr>
      </p:pic>
    </p:spTree>
    <p:extLst>
      <p:ext uri="{BB962C8B-B14F-4D97-AF65-F5344CB8AC3E}">
        <p14:creationId xmlns:p14="http://schemas.microsoft.com/office/powerpoint/2010/main" val="108206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9CD899F-45C1-F7EF-2251-0CF7F5C7755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395374" y="353270"/>
            <a:ext cx="1969516" cy="619179"/>
          </a:xfrm>
          <a:prstGeom prst="rect">
            <a:avLst/>
          </a:prstGeom>
        </p:spPr>
      </p:pic>
    </p:spTree>
    <p:extLst>
      <p:ext uri="{BB962C8B-B14F-4D97-AF65-F5344CB8AC3E}">
        <p14:creationId xmlns:p14="http://schemas.microsoft.com/office/powerpoint/2010/main" val="1543392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Title Only">
    <p:bg>
      <p:bgPr>
        <a:solidFill>
          <a:srgbClr val="DDD1FF"/>
        </a:solidFill>
        <a:effectLst/>
      </p:bgPr>
    </p:bg>
    <p:spTree>
      <p:nvGrpSpPr>
        <p:cNvPr id="1" name=""/>
        <p:cNvGrpSpPr/>
        <p:nvPr/>
      </p:nvGrpSpPr>
      <p:grpSpPr>
        <a:xfrm>
          <a:off x="0" y="0"/>
          <a:ext cx="0" cy="0"/>
          <a:chOff x="0" y="0"/>
          <a:chExt cx="0" cy="0"/>
        </a:xfrm>
      </p:grpSpPr>
      <p:pic>
        <p:nvPicPr>
          <p:cNvPr id="3" name="Picture 2" descr="A black and white logo with white letters and a purple and white letter on it&#10;&#10;Description automatically generated">
            <a:extLst>
              <a:ext uri="{FF2B5EF4-FFF2-40B4-BE49-F238E27FC236}">
                <a16:creationId xmlns:a16="http://schemas.microsoft.com/office/drawing/2014/main" id="{F039A535-40A7-1D1A-C216-DC3DB2E427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5121" y="6182716"/>
            <a:ext cx="1161411" cy="365126"/>
          </a:xfrm>
          <a:prstGeom prst="rect">
            <a:avLst/>
          </a:prstGeom>
        </p:spPr>
      </p:pic>
    </p:spTree>
    <p:extLst>
      <p:ext uri="{BB962C8B-B14F-4D97-AF65-F5344CB8AC3E}">
        <p14:creationId xmlns:p14="http://schemas.microsoft.com/office/powerpoint/2010/main" val="10406999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le Only">
    <p:bg>
      <p:bgPr>
        <a:solidFill>
          <a:srgbClr val="DDD1FF"/>
        </a:solidFill>
        <a:effectLst/>
      </p:bgPr>
    </p:bg>
    <p:spTree>
      <p:nvGrpSpPr>
        <p:cNvPr id="1" name=""/>
        <p:cNvGrpSpPr/>
        <p:nvPr/>
      </p:nvGrpSpPr>
      <p:grpSpPr>
        <a:xfrm>
          <a:off x="0" y="0"/>
          <a:ext cx="0" cy="0"/>
          <a:chOff x="0" y="0"/>
          <a:chExt cx="0" cy="0"/>
        </a:xfrm>
      </p:grpSpPr>
      <p:pic>
        <p:nvPicPr>
          <p:cNvPr id="3" name="Picture 2" descr="A black and white logo with white letters and a purple and white letter on it&#10;&#10;Description automatically generated">
            <a:extLst>
              <a:ext uri="{FF2B5EF4-FFF2-40B4-BE49-F238E27FC236}">
                <a16:creationId xmlns:a16="http://schemas.microsoft.com/office/drawing/2014/main" id="{F039A535-40A7-1D1A-C216-DC3DB2E427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48112" y="213957"/>
            <a:ext cx="4126183" cy="1263279"/>
          </a:xfrm>
          <a:prstGeom prst="rect">
            <a:avLst/>
          </a:prstGeom>
        </p:spPr>
      </p:pic>
      <p:pic>
        <p:nvPicPr>
          <p:cNvPr id="5" name="Picture 4" descr="A purple arrow on a black background&#10;&#10;Description automatically generated">
            <a:extLst>
              <a:ext uri="{FF2B5EF4-FFF2-40B4-BE49-F238E27FC236}">
                <a16:creationId xmlns:a16="http://schemas.microsoft.com/office/drawing/2014/main" id="{51AE022B-99A9-F511-91AD-36E19509E0A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a:off x="8733832" y="3490280"/>
            <a:ext cx="3490887" cy="3490887"/>
          </a:xfrm>
          <a:prstGeom prst="rect">
            <a:avLst/>
          </a:prstGeom>
        </p:spPr>
      </p:pic>
    </p:spTree>
    <p:extLst>
      <p:ext uri="{BB962C8B-B14F-4D97-AF65-F5344CB8AC3E}">
        <p14:creationId xmlns:p14="http://schemas.microsoft.com/office/powerpoint/2010/main" val="40290085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3099-CC26-EFA2-115C-FE06B4684D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D5D8394-FB7E-CC5D-EEEB-CEAD8658AF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07AAB6-981B-5B0D-E69B-C403E1DB86BC}"/>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E07A99F6-4AB3-4292-5640-8DCABB461F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0DCA2B-8E46-3867-3537-D6C919AA0162}"/>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17439245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CD36-EC2F-97FA-B4A5-66CDDDD8B5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02400C-7D12-2C9D-81F7-D5CBBAF3AD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613F2B-829E-8876-58E6-DDAB3FB5E7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46819D3-02FA-0EFA-674D-47F428E33569}"/>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6" name="Footer Placeholder 5">
            <a:extLst>
              <a:ext uri="{FF2B5EF4-FFF2-40B4-BE49-F238E27FC236}">
                <a16:creationId xmlns:a16="http://schemas.microsoft.com/office/drawing/2014/main" id="{43C81125-418A-C05A-2B9C-778E61E86A5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1453AD1-AE45-C67F-653E-7F16A1FCC093}"/>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18645042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57226-A5B1-1F8D-4C67-7022DD21092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4BC4CB6-7814-8422-CBA3-C6F1D32DA6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A4E4C3-45ED-08E1-3BEF-E043C92A01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EE5EE2-98C4-BD79-8BCC-1CAF582FF6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F2101E-59D1-97E5-D3E8-B265FBD0EE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8C5B327-E3F8-992D-FE4F-57545EF65B9A}"/>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8" name="Footer Placeholder 7">
            <a:extLst>
              <a:ext uri="{FF2B5EF4-FFF2-40B4-BE49-F238E27FC236}">
                <a16:creationId xmlns:a16="http://schemas.microsoft.com/office/drawing/2014/main" id="{59CA46C0-A271-139A-84BF-B86928594AA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F9292A8-4F07-E02B-9DAA-A0E35D25FC09}"/>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17902766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13459D-A3F1-DF94-F026-82C2D0DFE4DB}"/>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3" name="Footer Placeholder 2">
            <a:extLst>
              <a:ext uri="{FF2B5EF4-FFF2-40B4-BE49-F238E27FC236}">
                <a16:creationId xmlns:a16="http://schemas.microsoft.com/office/drawing/2014/main" id="{5BBE5676-80A8-BBBC-C3C7-A59B11AA91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5704CE8-1003-39C3-2F26-467FEF31AA04}"/>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33511245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CB300-E236-1222-091E-B3253D9576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37ACC01-AC92-8642-5476-A243DF3363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53836D5-26C6-56B2-453E-D57C94216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A87891-7AD6-0DCA-70FF-399C83FC993A}"/>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6" name="Footer Placeholder 5">
            <a:extLst>
              <a:ext uri="{FF2B5EF4-FFF2-40B4-BE49-F238E27FC236}">
                <a16:creationId xmlns:a16="http://schemas.microsoft.com/office/drawing/2014/main" id="{CF41DDF3-2E84-231B-5654-59D3C72F29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126FCD-1DF1-0D9B-C9D4-B008B190E7D5}"/>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2146973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rgbClr val="DDD1FF"/>
        </a:solidFill>
        <a:effectLst/>
      </p:bgPr>
    </p:bg>
    <p:spTree>
      <p:nvGrpSpPr>
        <p:cNvPr id="1" name=""/>
        <p:cNvGrpSpPr/>
        <p:nvPr/>
      </p:nvGrpSpPr>
      <p:grpSpPr>
        <a:xfrm>
          <a:off x="0" y="0"/>
          <a:ext cx="0" cy="0"/>
          <a:chOff x="0" y="0"/>
          <a:chExt cx="0" cy="0"/>
        </a:xfrm>
      </p:grpSpPr>
      <p:pic>
        <p:nvPicPr>
          <p:cNvPr id="4" name="Picture 3" descr="A black and white logo with white letters and a purple and white letter on it&#10;&#10;Description automatically generated">
            <a:extLst>
              <a:ext uri="{FF2B5EF4-FFF2-40B4-BE49-F238E27FC236}">
                <a16:creationId xmlns:a16="http://schemas.microsoft.com/office/drawing/2014/main" id="{9C29CBD8-3077-EB4A-AB04-2A75EC1B570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121" y="6182716"/>
            <a:ext cx="1161411" cy="365126"/>
          </a:xfrm>
          <a:prstGeom prst="rect">
            <a:avLst/>
          </a:prstGeom>
        </p:spPr>
      </p:pic>
      <p:sp>
        <p:nvSpPr>
          <p:cNvPr id="2" name="Title 1">
            <a:extLst>
              <a:ext uri="{FF2B5EF4-FFF2-40B4-BE49-F238E27FC236}">
                <a16:creationId xmlns:a16="http://schemas.microsoft.com/office/drawing/2014/main" id="{64602C6A-5D8C-11C0-E67D-7AC2ED1E4E19}"/>
              </a:ext>
            </a:extLst>
          </p:cNvPr>
          <p:cNvSpPr>
            <a:spLocks noGrp="1"/>
          </p:cNvSpPr>
          <p:nvPr>
            <p:ph type="title"/>
          </p:nvPr>
        </p:nvSpPr>
        <p:spPr/>
        <p:txBody>
          <a:bodyPr/>
          <a:lstStyle>
            <a:lvl1pPr>
              <a:defRPr>
                <a:latin typeface="Aptos" panose="020B00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5509EB-F643-91C5-13F3-F986719DE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Rounded Corners 6">
            <a:extLst>
              <a:ext uri="{FF2B5EF4-FFF2-40B4-BE49-F238E27FC236}">
                <a16:creationId xmlns:a16="http://schemas.microsoft.com/office/drawing/2014/main" id="{44A7B041-A665-A084-FE19-B02180A4C04D}"/>
              </a:ext>
            </a:extLst>
          </p:cNvPr>
          <p:cNvSpPr/>
          <p:nvPr userDrawn="1"/>
        </p:nvSpPr>
        <p:spPr>
          <a:xfrm>
            <a:off x="838200" y="1562100"/>
            <a:ext cx="10515600" cy="63843"/>
          </a:xfrm>
          <a:prstGeom prst="roundRect">
            <a:avLst/>
          </a:prstGeom>
          <a:gradFill flip="none" rotWithShape="1">
            <a:gsLst>
              <a:gs pos="0">
                <a:srgbClr val="292A45"/>
              </a:gs>
              <a:gs pos="0">
                <a:srgbClr val="6129FC"/>
              </a:gs>
              <a:gs pos="44000">
                <a:srgbClr val="A888FF"/>
              </a:gs>
              <a:gs pos="100000">
                <a:srgbClr val="EFEAFF"/>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78394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53397-A822-A0ED-05A8-4FD1AC317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A2AED0C-239C-DB57-07FB-F3F0E24ED3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1B303FF-6211-E0D3-D927-7650A54028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28842C-D7CC-42EB-1D1C-F0332FF855DD}"/>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6" name="Footer Placeholder 5">
            <a:extLst>
              <a:ext uri="{FF2B5EF4-FFF2-40B4-BE49-F238E27FC236}">
                <a16:creationId xmlns:a16="http://schemas.microsoft.com/office/drawing/2014/main" id="{48F0DD21-B27E-3375-69D4-9F58EF4E89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520FB9-9167-1A79-C8FB-6D40E5083897}"/>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31561853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4CF35-E085-D7F9-4DFA-C61A4BFC1A2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AF6E44-0F7F-945D-44B5-BAB6913A17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8D97EB-D32E-BB01-0310-51C13B03AD9A}"/>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CB6CFB1A-91C1-7672-A595-ED2B4F0DD5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13F59A-C1C9-4BC6-FEA9-5B8EC7E91FF9}"/>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36440785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D60F11-4A07-5789-2DE0-8ADF8A0A09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7F8A9D-A67E-8331-4076-02E755E43A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C50D-4494-1C2C-C311-E40E8C2A1C38}"/>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60AF872F-705B-8B32-DF9E-5C8C8B3EDB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54B669-3FA3-4748-92DE-5885FE0539D8}"/>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350835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02C6A-5D8C-11C0-E67D-7AC2ED1E4E19}"/>
              </a:ext>
            </a:extLst>
          </p:cNvPr>
          <p:cNvSpPr>
            <a:spLocks noGrp="1"/>
          </p:cNvSpPr>
          <p:nvPr>
            <p:ph type="title"/>
          </p:nvPr>
        </p:nvSpPr>
        <p:spPr/>
        <p:txBody>
          <a:bodyPr/>
          <a:lstStyle>
            <a:lvl1pPr>
              <a:defRPr>
                <a:latin typeface="Aptos" panose="020B0004020202020204" pitchFamily="34" charset="0"/>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65509EB-F643-91C5-13F3-F986719DE9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Rounded Corners 6">
            <a:extLst>
              <a:ext uri="{FF2B5EF4-FFF2-40B4-BE49-F238E27FC236}">
                <a16:creationId xmlns:a16="http://schemas.microsoft.com/office/drawing/2014/main" id="{44A7B041-A665-A084-FE19-B02180A4C04D}"/>
              </a:ext>
            </a:extLst>
          </p:cNvPr>
          <p:cNvSpPr/>
          <p:nvPr userDrawn="1"/>
        </p:nvSpPr>
        <p:spPr>
          <a:xfrm>
            <a:off x="838200" y="1562100"/>
            <a:ext cx="10515600" cy="63843"/>
          </a:xfrm>
          <a:prstGeom prst="roundRect">
            <a:avLst/>
          </a:prstGeom>
          <a:gradFill flip="none" rotWithShape="1">
            <a:gsLst>
              <a:gs pos="0">
                <a:srgbClr val="292A45"/>
              </a:gs>
              <a:gs pos="0">
                <a:srgbClr val="6129FC"/>
              </a:gs>
              <a:gs pos="44000">
                <a:srgbClr val="A888FF"/>
              </a:gs>
              <a:gs pos="100000">
                <a:srgbClr val="EFEAFF"/>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2637F657-24A7-79D5-91A0-08ECA4410A4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531941" y="6163261"/>
            <a:ext cx="1161408" cy="365125"/>
          </a:xfrm>
          <a:prstGeom prst="rect">
            <a:avLst/>
          </a:prstGeom>
        </p:spPr>
      </p:pic>
    </p:spTree>
    <p:extLst>
      <p:ext uri="{BB962C8B-B14F-4D97-AF65-F5344CB8AC3E}">
        <p14:creationId xmlns:p14="http://schemas.microsoft.com/office/powerpoint/2010/main" val="4217022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9CD899F-45C1-F7EF-2251-0CF7F5C7755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531941" y="6163261"/>
            <a:ext cx="1161408" cy="365125"/>
          </a:xfrm>
          <a:prstGeom prst="rect">
            <a:avLst/>
          </a:prstGeom>
        </p:spPr>
      </p:pic>
    </p:spTree>
    <p:extLst>
      <p:ext uri="{BB962C8B-B14F-4D97-AF65-F5344CB8AC3E}">
        <p14:creationId xmlns:p14="http://schemas.microsoft.com/office/powerpoint/2010/main" val="166038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itle Only">
    <p:bg>
      <p:bgPr>
        <a:solidFill>
          <a:srgbClr val="DDD1FF"/>
        </a:solidFill>
        <a:effectLst/>
      </p:bgPr>
    </p:bg>
    <p:spTree>
      <p:nvGrpSpPr>
        <p:cNvPr id="1" name=""/>
        <p:cNvGrpSpPr/>
        <p:nvPr/>
      </p:nvGrpSpPr>
      <p:grpSpPr>
        <a:xfrm>
          <a:off x="0" y="0"/>
          <a:ext cx="0" cy="0"/>
          <a:chOff x="0" y="0"/>
          <a:chExt cx="0" cy="0"/>
        </a:xfrm>
      </p:grpSpPr>
      <p:pic>
        <p:nvPicPr>
          <p:cNvPr id="3" name="Picture 2" descr="A black and white logo with white letters and a purple and white letter on it&#10;&#10;Description automatically generated">
            <a:extLst>
              <a:ext uri="{FF2B5EF4-FFF2-40B4-BE49-F238E27FC236}">
                <a16:creationId xmlns:a16="http://schemas.microsoft.com/office/drawing/2014/main" id="{F039A535-40A7-1D1A-C216-DC3DB2E427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5121" y="6182716"/>
            <a:ext cx="1161411" cy="365126"/>
          </a:xfrm>
          <a:prstGeom prst="rect">
            <a:avLst/>
          </a:prstGeom>
        </p:spPr>
      </p:pic>
    </p:spTree>
    <p:extLst>
      <p:ext uri="{BB962C8B-B14F-4D97-AF65-F5344CB8AC3E}">
        <p14:creationId xmlns:p14="http://schemas.microsoft.com/office/powerpoint/2010/main" val="75702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Only">
    <p:bg>
      <p:bgPr>
        <a:solidFill>
          <a:srgbClr val="DDD1FF"/>
        </a:solidFill>
        <a:effectLst/>
      </p:bgPr>
    </p:bg>
    <p:spTree>
      <p:nvGrpSpPr>
        <p:cNvPr id="1" name=""/>
        <p:cNvGrpSpPr/>
        <p:nvPr/>
      </p:nvGrpSpPr>
      <p:grpSpPr>
        <a:xfrm>
          <a:off x="0" y="0"/>
          <a:ext cx="0" cy="0"/>
          <a:chOff x="0" y="0"/>
          <a:chExt cx="0" cy="0"/>
        </a:xfrm>
      </p:grpSpPr>
      <p:pic>
        <p:nvPicPr>
          <p:cNvPr id="3" name="Picture 2" descr="A black and white logo with white letters and a purple and white letter on it&#10;&#10;Description automatically generated">
            <a:extLst>
              <a:ext uri="{FF2B5EF4-FFF2-40B4-BE49-F238E27FC236}">
                <a16:creationId xmlns:a16="http://schemas.microsoft.com/office/drawing/2014/main" id="{F039A535-40A7-1D1A-C216-DC3DB2E427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48112" y="213957"/>
            <a:ext cx="4126183" cy="1263279"/>
          </a:xfrm>
          <a:prstGeom prst="rect">
            <a:avLst/>
          </a:prstGeom>
        </p:spPr>
      </p:pic>
      <p:pic>
        <p:nvPicPr>
          <p:cNvPr id="5" name="Picture 4" descr="A purple arrow on a black background&#10;&#10;Description automatically generated">
            <a:extLst>
              <a:ext uri="{FF2B5EF4-FFF2-40B4-BE49-F238E27FC236}">
                <a16:creationId xmlns:a16="http://schemas.microsoft.com/office/drawing/2014/main" id="{51AE022B-99A9-F511-91AD-36E19509E0A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8733832" y="3490280"/>
            <a:ext cx="3490887" cy="3490887"/>
          </a:xfrm>
          <a:prstGeom prst="rect">
            <a:avLst/>
          </a:prstGeom>
        </p:spPr>
      </p:pic>
    </p:spTree>
    <p:extLst>
      <p:ext uri="{BB962C8B-B14F-4D97-AF65-F5344CB8AC3E}">
        <p14:creationId xmlns:p14="http://schemas.microsoft.com/office/powerpoint/2010/main" val="119099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9CD899F-45C1-F7EF-2251-0CF7F5C7755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95374" y="353270"/>
            <a:ext cx="1969516" cy="619179"/>
          </a:xfrm>
          <a:prstGeom prst="rect">
            <a:avLst/>
          </a:prstGeom>
        </p:spPr>
      </p:pic>
    </p:spTree>
    <p:extLst>
      <p:ext uri="{BB962C8B-B14F-4D97-AF65-F5344CB8AC3E}">
        <p14:creationId xmlns:p14="http://schemas.microsoft.com/office/powerpoint/2010/main" val="425461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F3099-CC26-EFA2-115C-FE06B4684D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D5D8394-FB7E-CC5D-EEEB-CEAD8658AF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07AAB6-981B-5B0D-E69B-C403E1DB86BC}"/>
              </a:ext>
            </a:extLst>
          </p:cNvPr>
          <p:cNvSpPr>
            <a:spLocks noGrp="1"/>
          </p:cNvSpPr>
          <p:nvPr>
            <p:ph type="dt" sz="half" idx="10"/>
          </p:nvPr>
        </p:nvSpPr>
        <p:spPr/>
        <p:txBody>
          <a:body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E07A99F6-4AB3-4292-5640-8DCABB461F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0DCA2B-8E46-3867-3537-D6C919AA0162}"/>
              </a:ext>
            </a:extLst>
          </p:cNvPr>
          <p:cNvSpPr>
            <a:spLocks noGrp="1"/>
          </p:cNvSpPr>
          <p:nvPr>
            <p:ph type="sldNum" sz="quarter" idx="12"/>
          </p:nvPr>
        </p:nvSpPr>
        <p:spPr/>
        <p:txBody>
          <a:bodyPr/>
          <a:lstStyle/>
          <a:p>
            <a:fld id="{3D32FDF9-BEAD-47B9-9721-639926454E14}" type="slidenum">
              <a:rPr lang="en-GB" smtClean="0"/>
              <a:t>‹#›</a:t>
            </a:fld>
            <a:endParaRPr lang="en-GB"/>
          </a:p>
        </p:txBody>
      </p:sp>
    </p:spTree>
    <p:extLst>
      <p:ext uri="{BB962C8B-B14F-4D97-AF65-F5344CB8AC3E}">
        <p14:creationId xmlns:p14="http://schemas.microsoft.com/office/powerpoint/2010/main" val="2908420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C46E9-4827-A473-A719-A82775DBB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789D7E-253B-6E06-F19A-2457A4A294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294E8C-0B48-6DFA-BA08-4EDFEA964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A9B4BC83-AA8F-01FB-83A1-6538F23AC2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F3CC29D-A9C8-BA92-BECA-42A9E8F75E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2FDF9-BEAD-47B9-9721-639926454E14}" type="slidenum">
              <a:rPr lang="en-GB" smtClean="0"/>
              <a:t>‹#›</a:t>
            </a:fld>
            <a:endParaRPr lang="en-GB"/>
          </a:p>
        </p:txBody>
      </p:sp>
    </p:spTree>
    <p:extLst>
      <p:ext uri="{BB962C8B-B14F-4D97-AF65-F5344CB8AC3E}">
        <p14:creationId xmlns:p14="http://schemas.microsoft.com/office/powerpoint/2010/main" val="227801786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5C46E9-4827-A473-A719-A82775DBBE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789D7E-253B-6E06-F19A-2457A4A294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294E8C-0B48-6DFA-BA08-4EDFEA964B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1484D-AF9D-43A6-9F8F-B59351003547}" type="datetimeFigureOut">
              <a:rPr lang="en-GB" smtClean="0"/>
              <a:t>25/03/2025</a:t>
            </a:fld>
            <a:endParaRPr lang="en-GB"/>
          </a:p>
        </p:txBody>
      </p:sp>
      <p:sp>
        <p:nvSpPr>
          <p:cNvPr id="5" name="Footer Placeholder 4">
            <a:extLst>
              <a:ext uri="{FF2B5EF4-FFF2-40B4-BE49-F238E27FC236}">
                <a16:creationId xmlns:a16="http://schemas.microsoft.com/office/drawing/2014/main" id="{A9B4BC83-AA8F-01FB-83A1-6538F23AC2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F3CC29D-A9C8-BA92-BECA-42A9E8F75E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2FDF9-BEAD-47B9-9721-639926454E14}" type="slidenum">
              <a:rPr lang="en-GB" smtClean="0"/>
              <a:t>‹#›</a:t>
            </a:fld>
            <a:endParaRPr lang="en-GB"/>
          </a:p>
        </p:txBody>
      </p:sp>
    </p:spTree>
    <p:extLst>
      <p:ext uri="{BB962C8B-B14F-4D97-AF65-F5344CB8AC3E}">
        <p14:creationId xmlns:p14="http://schemas.microsoft.com/office/powerpoint/2010/main" val="468517596"/>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825627-ACEB-F734-E598-9F626AFFC573}"/>
              </a:ext>
            </a:extLst>
          </p:cNvPr>
          <p:cNvSpPr txBox="1"/>
          <p:nvPr/>
        </p:nvSpPr>
        <p:spPr>
          <a:xfrm>
            <a:off x="548640" y="1307592"/>
            <a:ext cx="9142598"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Charity Tax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Expert Insight Session: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VAT - Land and Property Update </a:t>
            </a:r>
          </a:p>
        </p:txBody>
      </p:sp>
      <p:sp>
        <p:nvSpPr>
          <p:cNvPr id="3" name="TextBox 2">
            <a:extLst>
              <a:ext uri="{FF2B5EF4-FFF2-40B4-BE49-F238E27FC236}">
                <a16:creationId xmlns:a16="http://schemas.microsoft.com/office/drawing/2014/main" id="{23966E12-9B8D-803F-89EB-D4FE9D9086E2}"/>
              </a:ext>
            </a:extLst>
          </p:cNvPr>
          <p:cNvSpPr txBox="1"/>
          <p:nvPr/>
        </p:nvSpPr>
        <p:spPr>
          <a:xfrm>
            <a:off x="749808" y="5541264"/>
            <a:ext cx="6510528" cy="523220"/>
          </a:xfrm>
          <a:prstGeom prst="rect">
            <a:avLst/>
          </a:prstGeom>
          <a:noFill/>
        </p:spPr>
        <p:txBody>
          <a:bodyPr wrap="square" rtlCol="0">
            <a:spAutoFit/>
          </a:bodyPr>
          <a:lstStyle/>
          <a:p>
            <a:r>
              <a:rPr kumimoji="0" lang="en-US" sz="28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Presenter: Karen Regan</a:t>
            </a:r>
            <a:endParaRPr lang="en-GB" sz="2800" dirty="0"/>
          </a:p>
        </p:txBody>
      </p:sp>
      <p:sp>
        <p:nvSpPr>
          <p:cNvPr id="5" name="TextBox 4">
            <a:extLst>
              <a:ext uri="{FF2B5EF4-FFF2-40B4-BE49-F238E27FC236}">
                <a16:creationId xmlns:a16="http://schemas.microsoft.com/office/drawing/2014/main" id="{18AB32C5-773B-7A74-08F0-B36F620A9291}"/>
              </a:ext>
            </a:extLst>
          </p:cNvPr>
          <p:cNvSpPr txBox="1"/>
          <p:nvPr/>
        </p:nvSpPr>
        <p:spPr>
          <a:xfrm>
            <a:off x="8531352" y="6318504"/>
            <a:ext cx="1591056" cy="400110"/>
          </a:xfrm>
          <a:prstGeom prst="rect">
            <a:avLst/>
          </a:prstGeom>
          <a:noFill/>
        </p:spPr>
        <p:txBody>
          <a:bodyPr wrap="square" rtlCol="0">
            <a:spAutoFit/>
          </a:bodyPr>
          <a:lstStyle/>
          <a:p>
            <a:r>
              <a:rPr kumimoji="0" lang="en-US" sz="2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March 2025</a:t>
            </a:r>
            <a:endParaRPr lang="en-GB" sz="2000" dirty="0"/>
          </a:p>
        </p:txBody>
      </p:sp>
    </p:spTree>
    <p:extLst>
      <p:ext uri="{BB962C8B-B14F-4D97-AF65-F5344CB8AC3E}">
        <p14:creationId xmlns:p14="http://schemas.microsoft.com/office/powerpoint/2010/main" val="1618597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81E35E-0768-374B-A830-120E1D3B489E}"/>
              </a:ext>
            </a:extLst>
          </p:cNvPr>
          <p:cNvSpPr txBox="1"/>
          <p:nvPr/>
        </p:nvSpPr>
        <p:spPr>
          <a:xfrm>
            <a:off x="459770" y="2921168"/>
            <a:ext cx="923146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a:ln>
                  <a:noFill/>
                </a:ln>
                <a:solidFill>
                  <a:srgbClr val="6129FC"/>
                </a:solidFill>
                <a:effectLst/>
                <a:uLnTx/>
                <a:uFillTx/>
                <a:latin typeface="Aptos Display" panose="020B0004020202020204" pitchFamily="34" charset="0"/>
                <a:ea typeface="+mn-ea"/>
                <a:cs typeface="+mn-cs"/>
              </a:rPr>
              <a:t>Option to Tax </a:t>
            </a:r>
            <a:endParaRPr kumimoji="0" lang="en-GB" sz="6000" b="1" i="0" u="none" strike="noStrike" kern="1200" cap="none" spc="0" normalizeH="0" baseline="0" noProof="0">
              <a:ln>
                <a:noFill/>
              </a:ln>
              <a:solidFill>
                <a:srgbClr val="6129FC"/>
              </a:solidFill>
              <a:effectLst/>
              <a:uLnTx/>
              <a:uFillTx/>
              <a:latin typeface="Aptos Display" panose="020B0004020202020204" pitchFamily="34" charset="0"/>
              <a:ea typeface="+mn-ea"/>
              <a:cs typeface="+mn-cs"/>
            </a:endParaRPr>
          </a:p>
        </p:txBody>
      </p:sp>
    </p:spTree>
    <p:extLst>
      <p:ext uri="{BB962C8B-B14F-4D97-AF65-F5344CB8AC3E}">
        <p14:creationId xmlns:p14="http://schemas.microsoft.com/office/powerpoint/2010/main" val="231369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p:txBody>
          <a:bodyPr/>
          <a:lstStyle/>
          <a:p>
            <a:r>
              <a:rPr lang="en-US" dirty="0">
                <a:latin typeface="Aptos Light" panose="020B0004020202020204" pitchFamily="34" charset="0"/>
              </a:rPr>
              <a:t>Converts exempt supply to standard rated</a:t>
            </a:r>
          </a:p>
          <a:p>
            <a:endParaRPr lang="en-US" dirty="0">
              <a:latin typeface="Aptos Light" panose="020B0004020202020204" pitchFamily="34" charset="0"/>
            </a:endParaRPr>
          </a:p>
          <a:p>
            <a:r>
              <a:rPr lang="en-US" dirty="0">
                <a:latin typeface="Aptos Light" panose="020B0004020202020204" pitchFamily="34" charset="0"/>
              </a:rPr>
              <a:t>Normally to secure input tax recovery on related expenditure</a:t>
            </a:r>
          </a:p>
          <a:p>
            <a:endParaRPr lang="en-US" dirty="0">
              <a:latin typeface="Aptos Light" panose="020B0004020202020204" pitchFamily="34" charset="0"/>
            </a:endParaRPr>
          </a:p>
          <a:p>
            <a:pPr marL="0" indent="0">
              <a:buNone/>
            </a:pPr>
            <a:r>
              <a:rPr lang="en-US" b="1" dirty="0">
                <a:latin typeface="Aptos Light" panose="020B0004020202020204" pitchFamily="34" charset="0"/>
              </a:rPr>
              <a:t>BUT………NEVER THAT SIMPLE!!!</a:t>
            </a:r>
          </a:p>
          <a:p>
            <a:endParaRPr lang="en-GB" dirty="0">
              <a:latin typeface="Aptos Light" panose="020B0004020202020204" pitchFamily="34" charset="0"/>
            </a:endParaRPr>
          </a:p>
        </p:txBody>
      </p:sp>
    </p:spTree>
    <p:extLst>
      <p:ext uri="{BB962C8B-B14F-4D97-AF65-F5344CB8AC3E}">
        <p14:creationId xmlns:p14="http://schemas.microsoft.com/office/powerpoint/2010/main" val="1123795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b="1" dirty="0">
                <a:solidFill>
                  <a:srgbClr val="6129FC"/>
                </a:solidFill>
                <a:latin typeface="Aptos Light"/>
              </a:rPr>
              <a:t>Applies to land and commercial property but does NOT apply to:</a:t>
            </a:r>
          </a:p>
          <a:p>
            <a:pPr marL="0" indent="0">
              <a:buNone/>
            </a:pPr>
            <a:endParaRPr lang="en-US" b="1" dirty="0">
              <a:solidFill>
                <a:schemeClr val="accent2"/>
              </a:solidFill>
              <a:latin typeface="Aptos Light" panose="020B0004020202020204" pitchFamily="34" charset="0"/>
            </a:endParaRPr>
          </a:p>
          <a:p>
            <a:r>
              <a:rPr lang="en-US" dirty="0">
                <a:latin typeface="Aptos Light" panose="020B0004020202020204" pitchFamily="34" charset="0"/>
              </a:rPr>
              <a:t>Dwellings/Relevant Residential Purpose (RRP)</a:t>
            </a:r>
          </a:p>
          <a:p>
            <a:endParaRPr lang="en-US" dirty="0">
              <a:latin typeface="Aptos Light" panose="020B0004020202020204" pitchFamily="34" charset="0"/>
            </a:endParaRPr>
          </a:p>
          <a:p>
            <a:r>
              <a:rPr lang="en-US" dirty="0">
                <a:latin typeface="Aptos Light" panose="020B0004020202020204" pitchFamily="34" charset="0"/>
              </a:rPr>
              <a:t>Relevant Charitable Purpose (RCP) but not as an office</a:t>
            </a:r>
          </a:p>
          <a:p>
            <a:endParaRPr lang="en-US" dirty="0">
              <a:latin typeface="Aptos Light" panose="020B0004020202020204" pitchFamily="34" charset="0"/>
            </a:endParaRPr>
          </a:p>
          <a:p>
            <a:r>
              <a:rPr lang="en-US" dirty="0">
                <a:latin typeface="Aptos Light" panose="020B0004020202020204" pitchFamily="34" charset="0"/>
              </a:rPr>
              <a:t>Land to Registered Social Landlords – if certified VAT1614G</a:t>
            </a:r>
          </a:p>
          <a:p>
            <a:endParaRPr lang="en-US" dirty="0">
              <a:latin typeface="Aptos Light" panose="020B0004020202020204" pitchFamily="34" charset="0"/>
            </a:endParaRPr>
          </a:p>
          <a:p>
            <a:r>
              <a:rPr lang="en-US" dirty="0">
                <a:latin typeface="Aptos Light" panose="020B0004020202020204" pitchFamily="34" charset="0"/>
              </a:rPr>
              <a:t>Land to DIY house builders</a:t>
            </a:r>
          </a:p>
          <a:p>
            <a:endParaRPr lang="en-US" dirty="0">
              <a:latin typeface="Aptos Light" panose="020B0004020202020204" pitchFamily="34" charset="0"/>
            </a:endParaRPr>
          </a:p>
          <a:p>
            <a:r>
              <a:rPr lang="en-US" dirty="0">
                <a:latin typeface="Aptos Light" panose="020B0004020202020204" pitchFamily="34" charset="0"/>
              </a:rPr>
              <a:t>‘Disapplication rules’ - anti-avoidance measures</a:t>
            </a:r>
          </a:p>
          <a:p>
            <a:endParaRPr lang="en-US"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193209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p:txBody>
          <a:bodyPr/>
          <a:lstStyle/>
          <a:p>
            <a:pPr marL="0" indent="0">
              <a:buNone/>
            </a:pPr>
            <a:r>
              <a:rPr lang="en-US" b="1">
                <a:solidFill>
                  <a:srgbClr val="6129FC"/>
                </a:solidFill>
                <a:latin typeface="Aptos Light" panose="020B0004020202020204" pitchFamily="34" charset="0"/>
              </a:rPr>
              <a:t>Key issues:</a:t>
            </a:r>
          </a:p>
          <a:p>
            <a:r>
              <a:rPr lang="en-US">
                <a:latin typeface="Aptos Light" panose="020B0004020202020204" pitchFamily="34" charset="0"/>
              </a:rPr>
              <a:t>VAT added to income</a:t>
            </a:r>
          </a:p>
          <a:p>
            <a:r>
              <a:rPr lang="en-US">
                <a:latin typeface="Aptos Light" panose="020B0004020202020204" pitchFamily="34" charset="0"/>
              </a:rPr>
              <a:t>VAT recoverable on costs</a:t>
            </a:r>
          </a:p>
          <a:p>
            <a:endParaRPr lang="en-US" b="1">
              <a:latin typeface="Aptos Light" panose="020B0004020202020204" pitchFamily="34" charset="0"/>
            </a:endParaRPr>
          </a:p>
          <a:p>
            <a:pPr marL="0" indent="0">
              <a:buNone/>
            </a:pPr>
            <a:r>
              <a:rPr lang="en-US" b="1">
                <a:solidFill>
                  <a:srgbClr val="6129FC"/>
                </a:solidFill>
                <a:latin typeface="Aptos Light" panose="020B0004020202020204" pitchFamily="34" charset="0"/>
              </a:rPr>
              <a:t>Watch for:</a:t>
            </a:r>
          </a:p>
          <a:p>
            <a:r>
              <a:rPr lang="en-US">
                <a:latin typeface="Aptos Light" panose="020B0004020202020204" pitchFamily="34" charset="0"/>
              </a:rPr>
              <a:t>Value of supply</a:t>
            </a:r>
          </a:p>
          <a:p>
            <a:r>
              <a:rPr lang="en-US">
                <a:latin typeface="Aptos Light" panose="020B0004020202020204" pitchFamily="34" charset="0"/>
              </a:rPr>
              <a:t>Non-financial implications</a:t>
            </a:r>
          </a:p>
          <a:p>
            <a:r>
              <a:rPr lang="en-US">
                <a:latin typeface="Aptos Light" panose="020B0004020202020204" pitchFamily="34" charset="0"/>
              </a:rPr>
              <a:t>SDLT/LTT/LBTT</a:t>
            </a:r>
          </a:p>
          <a:p>
            <a:endParaRPr lang="en-US">
              <a:latin typeface="Aptos Light" panose="020B0004020202020204" pitchFamily="34" charset="0"/>
            </a:endParaRPr>
          </a:p>
          <a:p>
            <a:endParaRPr lang="en-GB">
              <a:latin typeface="Aptos Light" panose="020B0004020202020204" pitchFamily="34" charset="0"/>
            </a:endParaRPr>
          </a:p>
        </p:txBody>
      </p:sp>
    </p:spTree>
    <p:extLst>
      <p:ext uri="{BB962C8B-B14F-4D97-AF65-F5344CB8AC3E}">
        <p14:creationId xmlns:p14="http://schemas.microsoft.com/office/powerpoint/2010/main" val="4095036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p:txBody>
          <a:bodyPr>
            <a:normAutofit lnSpcReduction="10000"/>
          </a:bodyPr>
          <a:lstStyle/>
          <a:p>
            <a:r>
              <a:rPr lang="en-US" dirty="0">
                <a:latin typeface="Aptos Light" panose="020B0004020202020204" pitchFamily="34" charset="0"/>
              </a:rPr>
              <a:t>Landlord or seller’s discretion</a:t>
            </a:r>
          </a:p>
          <a:p>
            <a:endParaRPr lang="en-US" dirty="0">
              <a:latin typeface="Aptos Light" panose="020B0004020202020204" pitchFamily="34" charset="0"/>
            </a:endParaRPr>
          </a:p>
          <a:p>
            <a:r>
              <a:rPr lang="en-US" dirty="0">
                <a:latin typeface="Aptos Light" panose="020B0004020202020204" pitchFamily="34" charset="0"/>
              </a:rPr>
              <a:t>Irrevocable (unless &lt; 6 months or &gt; 20 years)</a:t>
            </a:r>
          </a:p>
          <a:p>
            <a:endParaRPr lang="en-US" dirty="0">
              <a:latin typeface="Aptos Light" panose="020B0004020202020204" pitchFamily="34" charset="0"/>
            </a:endParaRPr>
          </a:p>
          <a:p>
            <a:r>
              <a:rPr lang="en-US" dirty="0">
                <a:latin typeface="Aptos Light" panose="020B0004020202020204" pitchFamily="34" charset="0"/>
              </a:rPr>
              <a:t>Building by building basis</a:t>
            </a:r>
          </a:p>
          <a:p>
            <a:endParaRPr lang="en-US" dirty="0">
              <a:latin typeface="Aptos Light" panose="020B0004020202020204" pitchFamily="34" charset="0"/>
            </a:endParaRPr>
          </a:p>
          <a:p>
            <a:r>
              <a:rPr lang="en-US" dirty="0">
                <a:latin typeface="Aptos Light" panose="020B0004020202020204" pitchFamily="34" charset="0"/>
              </a:rPr>
              <a:t>Applies to linked or internally connected</a:t>
            </a:r>
          </a:p>
          <a:p>
            <a:endParaRPr lang="en-US" dirty="0">
              <a:latin typeface="Aptos Light" panose="020B0004020202020204" pitchFamily="34" charset="0"/>
            </a:endParaRPr>
          </a:p>
          <a:p>
            <a:r>
              <a:rPr lang="en-US" dirty="0">
                <a:latin typeface="Aptos Light" panose="020B0004020202020204" pitchFamily="34" charset="0"/>
              </a:rPr>
              <a:t>Complexes around a concourse</a:t>
            </a:r>
          </a:p>
          <a:p>
            <a:endParaRPr lang="en-US"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2157401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 </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p:txBody>
          <a:bodyPr>
            <a:normAutofit/>
          </a:bodyPr>
          <a:lstStyle/>
          <a:p>
            <a:pPr marL="0" indent="0">
              <a:buNone/>
            </a:pPr>
            <a:r>
              <a:rPr lang="en-US" b="1">
                <a:solidFill>
                  <a:srgbClr val="6129FC"/>
                </a:solidFill>
                <a:latin typeface="Aptos Light" panose="020B0004020202020204" pitchFamily="34" charset="0"/>
              </a:rPr>
              <a:t>Making an option to tax</a:t>
            </a:r>
          </a:p>
          <a:p>
            <a:endParaRPr lang="en-US">
              <a:latin typeface="Aptos Light" panose="020B0004020202020204" pitchFamily="34" charset="0"/>
            </a:endParaRPr>
          </a:p>
          <a:p>
            <a:r>
              <a:rPr lang="en-US">
                <a:latin typeface="Aptos Light" panose="020B0004020202020204" pitchFamily="34" charset="0"/>
              </a:rPr>
              <a:t>Two parts:</a:t>
            </a:r>
          </a:p>
          <a:p>
            <a:endParaRPr lang="en-US">
              <a:latin typeface="Aptos Light" panose="020B0004020202020204" pitchFamily="34" charset="0"/>
            </a:endParaRPr>
          </a:p>
          <a:p>
            <a:pPr marL="914400" lvl="1" indent="-457200">
              <a:buFont typeface="+mj-lt"/>
              <a:buAutoNum type="arabicPeriod"/>
            </a:pPr>
            <a:r>
              <a:rPr lang="en-US" sz="2800">
                <a:latin typeface="Aptos Light" panose="020B0004020202020204" pitchFamily="34" charset="0"/>
              </a:rPr>
              <a:t>Making the option</a:t>
            </a:r>
          </a:p>
          <a:p>
            <a:pPr marL="914400" lvl="1" indent="-457200">
              <a:buFont typeface="+mj-lt"/>
              <a:buAutoNum type="arabicPeriod"/>
            </a:pPr>
            <a:endParaRPr lang="en-US" sz="2800">
              <a:latin typeface="Aptos Light" panose="020B0004020202020204" pitchFamily="34" charset="0"/>
            </a:endParaRPr>
          </a:p>
          <a:p>
            <a:pPr marL="914400" lvl="1" indent="-457200">
              <a:buFont typeface="+mj-lt"/>
              <a:buAutoNum type="arabicPeriod"/>
            </a:pPr>
            <a:r>
              <a:rPr lang="en-US" sz="2800">
                <a:latin typeface="Aptos Light" panose="020B0004020202020204" pitchFamily="34" charset="0"/>
              </a:rPr>
              <a:t>Notifying HMRC</a:t>
            </a:r>
          </a:p>
          <a:p>
            <a:endParaRPr lang="en-US">
              <a:latin typeface="Aptos Light" panose="020B0004020202020204" pitchFamily="34" charset="0"/>
            </a:endParaRPr>
          </a:p>
          <a:p>
            <a:endParaRPr lang="en-US">
              <a:latin typeface="Aptos Light" panose="020B0004020202020204" pitchFamily="34" charset="0"/>
            </a:endParaRPr>
          </a:p>
          <a:p>
            <a:endParaRPr lang="en-GB">
              <a:latin typeface="Aptos Light" panose="020B0004020202020204" pitchFamily="34" charset="0"/>
            </a:endParaRPr>
          </a:p>
        </p:txBody>
      </p:sp>
    </p:spTree>
    <p:extLst>
      <p:ext uri="{BB962C8B-B14F-4D97-AF65-F5344CB8AC3E}">
        <p14:creationId xmlns:p14="http://schemas.microsoft.com/office/powerpoint/2010/main" val="1140236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 </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a:xfrm>
            <a:off x="838200" y="1788114"/>
            <a:ext cx="11147097" cy="4704761"/>
          </a:xfrm>
        </p:spPr>
        <p:txBody>
          <a:bodyPr>
            <a:normAutofit/>
          </a:bodyPr>
          <a:lstStyle/>
          <a:p>
            <a:pPr marL="0" indent="0">
              <a:lnSpc>
                <a:spcPct val="100000"/>
              </a:lnSpc>
              <a:buNone/>
            </a:pPr>
            <a:r>
              <a:rPr lang="en-US" b="1" dirty="0">
                <a:solidFill>
                  <a:srgbClr val="6129FC"/>
                </a:solidFill>
                <a:latin typeface="Aptos Light" panose="020B0004020202020204" pitchFamily="34" charset="0"/>
              </a:rPr>
              <a:t>Making an option to tax</a:t>
            </a:r>
          </a:p>
          <a:p>
            <a:pPr>
              <a:lnSpc>
                <a:spcPct val="100000"/>
              </a:lnSpc>
            </a:pPr>
            <a:r>
              <a:rPr lang="en-US" dirty="0">
                <a:latin typeface="Aptos Light" panose="020B0004020202020204" pitchFamily="34" charset="0"/>
              </a:rPr>
              <a:t>Written record of option</a:t>
            </a:r>
          </a:p>
          <a:p>
            <a:pPr>
              <a:lnSpc>
                <a:spcPct val="100000"/>
              </a:lnSpc>
            </a:pPr>
            <a:r>
              <a:rPr lang="en-US" dirty="0">
                <a:latin typeface="Aptos Light" panose="020B0004020202020204" pitchFamily="34" charset="0"/>
              </a:rPr>
              <a:t>Record details of property covered</a:t>
            </a:r>
          </a:p>
          <a:p>
            <a:pPr>
              <a:lnSpc>
                <a:spcPct val="100000"/>
              </a:lnSpc>
            </a:pPr>
            <a:r>
              <a:rPr lang="en-US" dirty="0">
                <a:latin typeface="Aptos Light" panose="020B0004020202020204" pitchFamily="34" charset="0"/>
              </a:rPr>
              <a:t>Authorised signatory</a:t>
            </a:r>
          </a:p>
          <a:p>
            <a:pPr>
              <a:lnSpc>
                <a:spcPct val="100000"/>
              </a:lnSpc>
            </a:pPr>
            <a:r>
              <a:rPr lang="en-US" dirty="0">
                <a:latin typeface="Aptos Light" panose="020B0004020202020204" pitchFamily="34" charset="0"/>
              </a:rPr>
              <a:t>May need HMRC permission</a:t>
            </a:r>
          </a:p>
          <a:p>
            <a:pPr>
              <a:lnSpc>
                <a:spcPct val="100000"/>
              </a:lnSpc>
            </a:pPr>
            <a:r>
              <a:rPr lang="en-US" dirty="0">
                <a:latin typeface="Aptos Light" panose="020B0004020202020204" pitchFamily="34" charset="0"/>
              </a:rPr>
              <a:t>Previous exempt supplies</a:t>
            </a:r>
          </a:p>
          <a:p>
            <a:pPr>
              <a:lnSpc>
                <a:spcPct val="100000"/>
              </a:lnSpc>
            </a:pPr>
            <a:r>
              <a:rPr lang="en-US" dirty="0">
                <a:latin typeface="Aptos Light" panose="020B0004020202020204" pitchFamily="34" charset="0"/>
              </a:rPr>
              <a:t>Retrospective recovery of input tax</a:t>
            </a:r>
          </a:p>
          <a:p>
            <a:endParaRPr lang="en-US" sz="2400" dirty="0">
              <a:latin typeface="Aptos Light" panose="020B0004020202020204" pitchFamily="34" charset="0"/>
            </a:endParaRPr>
          </a:p>
          <a:p>
            <a:endParaRPr lang="en-US" sz="2400" dirty="0">
              <a:latin typeface="Aptos Light" panose="020B0004020202020204" pitchFamily="34" charset="0"/>
            </a:endParaRPr>
          </a:p>
          <a:p>
            <a:endParaRPr lang="en-GB" sz="2400" dirty="0">
              <a:latin typeface="Aptos Light" panose="020B0004020202020204" pitchFamily="34" charset="0"/>
            </a:endParaRPr>
          </a:p>
        </p:txBody>
      </p:sp>
    </p:spTree>
    <p:extLst>
      <p:ext uri="{BB962C8B-B14F-4D97-AF65-F5344CB8AC3E}">
        <p14:creationId xmlns:p14="http://schemas.microsoft.com/office/powerpoint/2010/main" val="1579630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5BE53-39C0-8F55-1EE4-3491D2E78162}"/>
              </a:ext>
            </a:extLst>
          </p:cNvPr>
          <p:cNvSpPr>
            <a:spLocks noGrp="1"/>
          </p:cNvSpPr>
          <p:nvPr>
            <p:ph type="title"/>
          </p:nvPr>
        </p:nvSpPr>
        <p:spPr/>
        <p:txBody>
          <a:bodyPr/>
          <a:lstStyle/>
          <a:p>
            <a:r>
              <a:rPr lang="en-US" dirty="0"/>
              <a:t>Option to tax forms</a:t>
            </a:r>
            <a:endParaRPr lang="en-GB" dirty="0"/>
          </a:p>
        </p:txBody>
      </p:sp>
      <p:sp>
        <p:nvSpPr>
          <p:cNvPr id="3" name="Content Placeholder 2">
            <a:extLst>
              <a:ext uri="{FF2B5EF4-FFF2-40B4-BE49-F238E27FC236}">
                <a16:creationId xmlns:a16="http://schemas.microsoft.com/office/drawing/2014/main" id="{2D13CE0A-724A-E313-0382-E24E82B14BA9}"/>
              </a:ext>
            </a:extLst>
          </p:cNvPr>
          <p:cNvSpPr>
            <a:spLocks noGrp="1"/>
          </p:cNvSpPr>
          <p:nvPr>
            <p:ph idx="1"/>
          </p:nvPr>
        </p:nvSpPr>
        <p:spPr/>
        <p:txBody>
          <a:bodyPr/>
          <a:lstStyle/>
          <a:p>
            <a:pPr marL="0" indent="0">
              <a:buNone/>
            </a:pPr>
            <a:r>
              <a:rPr kumimoji="0" lang="en-US" sz="2800" b="1" i="0" u="none" strike="noStrike" kern="1200" cap="none" spc="0" normalizeH="0" baseline="0" noProof="0" dirty="0">
                <a:ln>
                  <a:noFill/>
                </a:ln>
                <a:solidFill>
                  <a:srgbClr val="6129FC"/>
                </a:solidFill>
                <a:effectLst/>
                <a:uLnTx/>
                <a:uFillTx/>
                <a:latin typeface="Aptos Light" panose="020B0004020202020204" pitchFamily="34" charset="0"/>
                <a:ea typeface="+mn-ea"/>
                <a:cs typeface="+mn-cs"/>
              </a:rPr>
              <a:t> Online forms to save as PDF, sign and send as email attachment.</a:t>
            </a:r>
            <a:endParaRPr lang="en-US" dirty="0"/>
          </a:p>
          <a:p>
            <a:r>
              <a:rPr lang="en-US" dirty="0"/>
              <a:t> </a:t>
            </a:r>
            <a:r>
              <a:rPr lang="en-US" dirty="0">
                <a:latin typeface="Aptos Light" panose="020B0004020202020204" pitchFamily="34" charset="0"/>
              </a:rPr>
              <a:t>VAT1614A </a:t>
            </a:r>
          </a:p>
          <a:p>
            <a:r>
              <a:rPr lang="en-GB" dirty="0">
                <a:latin typeface="Aptos Light" panose="020B0004020202020204" pitchFamily="34" charset="0"/>
              </a:rPr>
              <a:t> VAT1614H permission to opt to tax</a:t>
            </a:r>
          </a:p>
        </p:txBody>
      </p:sp>
    </p:spTree>
    <p:extLst>
      <p:ext uri="{BB962C8B-B14F-4D97-AF65-F5344CB8AC3E}">
        <p14:creationId xmlns:p14="http://schemas.microsoft.com/office/powerpoint/2010/main" val="2864764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 </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a:xfrm>
            <a:off x="838200" y="1830480"/>
            <a:ext cx="10909846" cy="4351338"/>
          </a:xfrm>
        </p:spPr>
        <p:txBody>
          <a:bodyPr vert="horz" lIns="91440" tIns="45720" rIns="91440" bIns="45720" rtlCol="0" anchor="t">
            <a:normAutofit/>
          </a:bodyPr>
          <a:lstStyle/>
          <a:p>
            <a:pPr marL="0" indent="0">
              <a:lnSpc>
                <a:spcPct val="100000"/>
              </a:lnSpc>
              <a:buNone/>
            </a:pPr>
            <a:r>
              <a:rPr lang="en-US" b="1" dirty="0">
                <a:solidFill>
                  <a:srgbClr val="6129FC"/>
                </a:solidFill>
                <a:latin typeface="Aptos Light"/>
              </a:rPr>
              <a:t>Notifying the option</a:t>
            </a:r>
          </a:p>
          <a:p>
            <a:pPr>
              <a:lnSpc>
                <a:spcPct val="100000"/>
              </a:lnSpc>
            </a:pPr>
            <a:r>
              <a:rPr lang="en-US" dirty="0">
                <a:latin typeface="Aptos Light"/>
              </a:rPr>
              <a:t>Email notification to HMRC</a:t>
            </a:r>
          </a:p>
          <a:p>
            <a:pPr>
              <a:lnSpc>
                <a:spcPct val="100000"/>
              </a:lnSpc>
            </a:pPr>
            <a:r>
              <a:rPr lang="en-US" dirty="0">
                <a:latin typeface="Aptos Light"/>
              </a:rPr>
              <a:t>Within 30 days of making the option</a:t>
            </a:r>
          </a:p>
          <a:p>
            <a:pPr>
              <a:lnSpc>
                <a:spcPct val="100000"/>
              </a:lnSpc>
            </a:pPr>
            <a:r>
              <a:rPr lang="en-US" dirty="0">
                <a:latin typeface="Aptos Light"/>
              </a:rPr>
              <a:t>Whatever information may be required</a:t>
            </a:r>
          </a:p>
          <a:p>
            <a:pPr>
              <a:lnSpc>
                <a:spcPct val="100000"/>
              </a:lnSpc>
            </a:pPr>
            <a:r>
              <a:rPr lang="en-US" dirty="0">
                <a:latin typeface="Aptos Light"/>
              </a:rPr>
              <a:t>Terms of leases or sale</a:t>
            </a:r>
          </a:p>
          <a:p>
            <a:pPr>
              <a:lnSpc>
                <a:spcPct val="100000"/>
              </a:lnSpc>
            </a:pPr>
            <a:r>
              <a:rPr lang="en-US" dirty="0">
                <a:latin typeface="Aptos Light"/>
              </a:rPr>
              <a:t>Ensure option can be made/VAT added to rent or sale price</a:t>
            </a:r>
          </a:p>
          <a:p>
            <a:endParaRPr lang="en-US" dirty="0">
              <a:latin typeface="Aptos Light" panose="020B0004020202020204" pitchFamily="34" charset="0"/>
            </a:endParaRPr>
          </a:p>
          <a:p>
            <a:endParaRPr lang="en-US"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2923805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36F2F-42CA-94A3-189F-BBC9FBC4D50B}"/>
              </a:ext>
            </a:extLst>
          </p:cNvPr>
          <p:cNvSpPr>
            <a:spLocks noGrp="1"/>
          </p:cNvSpPr>
          <p:nvPr>
            <p:ph type="title"/>
          </p:nvPr>
        </p:nvSpPr>
        <p:spPr/>
        <p:txBody>
          <a:bodyPr/>
          <a:lstStyle/>
          <a:p>
            <a:r>
              <a:rPr lang="en-GB"/>
              <a:t>Option to tax </a:t>
            </a:r>
          </a:p>
        </p:txBody>
      </p:sp>
      <p:sp>
        <p:nvSpPr>
          <p:cNvPr id="7" name="TextBox 6">
            <a:extLst>
              <a:ext uri="{FF2B5EF4-FFF2-40B4-BE49-F238E27FC236}">
                <a16:creationId xmlns:a16="http://schemas.microsoft.com/office/drawing/2014/main" id="{33B3E995-BF71-9147-9F34-7F7B7DA62E7A}"/>
              </a:ext>
            </a:extLst>
          </p:cNvPr>
          <p:cNvSpPr txBox="1"/>
          <p:nvPr/>
        </p:nvSpPr>
        <p:spPr>
          <a:xfrm>
            <a:off x="838200" y="1799277"/>
            <a:ext cx="10625372" cy="4461734"/>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6129FC"/>
                </a:solidFill>
                <a:effectLst/>
                <a:uLnTx/>
                <a:uFillTx/>
                <a:latin typeface="Aptos Light"/>
                <a:ea typeface="Calibri" panose="020F0502020204030204"/>
                <a:cs typeface="Calibri" panose="020F0502020204030204"/>
              </a:rPr>
              <a:t>What are the challenges?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ED7D31"/>
              </a:solidFill>
              <a:effectLst/>
              <a:uLnTx/>
              <a:uFillTx/>
              <a:latin typeface="Aptos Light" panose="020B0004020202020204" pitchFamily="34"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ptos Light"/>
                <a:ea typeface="Calibri"/>
                <a:cs typeface="Calibri"/>
              </a:rPr>
              <a:t>Lack of acknowledgement from HMRC – proof for transactions going forward </a:t>
            </a:r>
            <a:endParaRPr kumimoji="0" lang="en-US" sz="2400" b="1" i="0" u="none" strike="noStrike" kern="1200" cap="none" spc="0" normalizeH="0" baseline="0" noProof="0" dirty="0">
              <a:ln>
                <a:noFill/>
              </a:ln>
              <a:solidFill>
                <a:prstClr val="black"/>
              </a:solidFill>
              <a:effectLst/>
              <a:uLnTx/>
              <a:uFillTx/>
              <a:latin typeface="Aptos Light"/>
              <a:ea typeface="Calibri" panose="020F0502020204030204"/>
              <a:cs typeface="Calibri" panose="020F0502020204030204"/>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ptos Light"/>
                <a:ea typeface="Calibri"/>
                <a:cs typeface="Calibri"/>
              </a:rPr>
              <a:t>The automated response should be retained with your VAT records. The date on the response confirms the date that HMRC has been notified. </a:t>
            </a:r>
          </a:p>
          <a:p>
            <a:pPr marL="285750" marR="0" lvl="0" indent="-285750" algn="l" defTabSz="914400" rtl="0" eaLnBrk="1" fontAlgn="auto" latinLnBrk="0" hangingPunct="1">
              <a:lnSpc>
                <a:spcPct val="100000"/>
              </a:lnSpc>
              <a:spcBef>
                <a:spcPts val="0"/>
              </a:spcBef>
              <a:spcAft>
                <a:spcPts val="0"/>
              </a:spcAft>
              <a:buClrTx/>
              <a:buSzTx/>
              <a:buFont typeface="Arial"/>
              <a:buChar char="•"/>
              <a:tabLst/>
              <a:defRPr/>
            </a:pPr>
            <a:endParaRPr kumimoji="0" lang="en-US" sz="2400" b="1" i="0" u="none" strike="noStrike" kern="1200" cap="none" spc="0" normalizeH="0" baseline="0" noProof="0" dirty="0">
              <a:ln>
                <a:noFill/>
              </a:ln>
              <a:solidFill>
                <a:prstClr val="black"/>
              </a:solidFill>
              <a:effectLst/>
              <a:uLnTx/>
              <a:uFillTx/>
              <a:latin typeface="Aptos Light" panose="020B0004020202020204" pitchFamily="34" charset="0"/>
              <a:ea typeface="Calibri" panose="020F0502020204030204"/>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ptos Light"/>
                <a:ea typeface="Calibri" panose="020F0502020204030204"/>
                <a:cs typeface="Calibri" panose="020F0502020204030204"/>
              </a:rPr>
              <a:t>No validation by HMRC of the notification</a:t>
            </a:r>
            <a:endParaRPr kumimoji="0" lang="en-US" sz="2000" b="0" i="0" u="none" strike="noStrike" kern="1200" cap="none" spc="0" normalizeH="0" baseline="0" noProof="0" dirty="0">
              <a:ln>
                <a:noFill/>
              </a:ln>
              <a:solidFill>
                <a:prstClr val="black"/>
              </a:solidFill>
              <a:effectLst/>
              <a:uLnTx/>
              <a:uFillTx/>
              <a:latin typeface="Aptos Ligh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ptos Light"/>
                <a:ea typeface="Calibri" panose="020F0502020204030204"/>
                <a:cs typeface="Calibri" panose="020F0502020204030204"/>
              </a:rPr>
              <a:t>The opter is at higher risk of having an invalid OTT. This could result from:  wrong information on Form 1614A or an </a:t>
            </a:r>
            <a:r>
              <a:rPr kumimoji="0" lang="en-US" sz="2000" b="0" i="0" u="none" strike="noStrike" kern="1200" cap="none" spc="0" normalizeH="0" baseline="0" noProof="0" dirty="0" err="1">
                <a:ln>
                  <a:noFill/>
                </a:ln>
                <a:solidFill>
                  <a:prstClr val="black"/>
                </a:solidFill>
                <a:effectLst/>
                <a:uLnTx/>
                <a:uFillTx/>
                <a:latin typeface="Aptos Light"/>
                <a:ea typeface="Calibri" panose="020F0502020204030204"/>
                <a:cs typeface="Calibri" panose="020F0502020204030204"/>
              </a:rPr>
              <a:t>unauthorised</a:t>
            </a:r>
            <a:r>
              <a:rPr kumimoji="0" lang="en-US" sz="2000" b="0" i="0" u="none" strike="noStrike" kern="1200" cap="none" spc="0" normalizeH="0" baseline="0" noProof="0" dirty="0">
                <a:ln>
                  <a:noFill/>
                </a:ln>
                <a:solidFill>
                  <a:prstClr val="black"/>
                </a:solidFill>
                <a:effectLst/>
                <a:uLnTx/>
                <a:uFillTx/>
                <a:latin typeface="Aptos Light"/>
                <a:ea typeface="Calibri" panose="020F0502020204030204"/>
                <a:cs typeface="Calibri" panose="020F0502020204030204"/>
              </a:rPr>
              <a:t> signatory.</a:t>
            </a:r>
            <a:endParaRPr kumimoji="0" lang="en-US" sz="2000" b="0" i="0" u="none" strike="noStrike" kern="1200" cap="none" spc="0" normalizeH="0" baseline="0" noProof="0" dirty="0">
              <a:ln>
                <a:noFill/>
              </a:ln>
              <a:solidFill>
                <a:prstClr val="black"/>
              </a:solidFill>
              <a:effectLst/>
              <a:uLnTx/>
              <a:uFillTx/>
              <a:latin typeface="Aptos Light"/>
              <a:ea typeface="+mn-ea"/>
              <a:cs typeface="Calibri"/>
            </a:endParaRP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ptos Light" panose="020B0004020202020204" pitchFamily="34" charset="0"/>
              <a:ea typeface="Calibri"/>
              <a:cs typeface="Calibri"/>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ptos Light"/>
                <a:ea typeface="Calibri"/>
                <a:cs typeface="Calibri"/>
              </a:rPr>
              <a:t>Requirement to maintain accurate information regarding option to tax position.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ptos Light"/>
                <a:ea typeface="Calibri"/>
                <a:cs typeface="Calibri"/>
              </a:rPr>
              <a:t>Taxpayers need to rely on their own records to determine if an option to tax has been made on property held. </a:t>
            </a:r>
          </a:p>
        </p:txBody>
      </p:sp>
    </p:spTree>
    <p:extLst>
      <p:ext uri="{BB962C8B-B14F-4D97-AF65-F5344CB8AC3E}">
        <p14:creationId xmlns:p14="http://schemas.microsoft.com/office/powerpoint/2010/main" val="3231045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2BFF06-650B-379A-53F6-C31E7A198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2A28FD-767B-C97E-F6F6-FC432F529914}"/>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53CCEEA6-79A5-09F3-8BF9-5ABAC4369896}"/>
              </a:ext>
            </a:extLst>
          </p:cNvPr>
          <p:cNvSpPr>
            <a:spLocks noGrp="1"/>
          </p:cNvSpPr>
          <p:nvPr>
            <p:ph idx="1"/>
          </p:nvPr>
        </p:nvSpPr>
        <p:spPr/>
        <p:txBody>
          <a:body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292A45"/>
                </a:solidFill>
                <a:effectLst/>
                <a:uLnTx/>
                <a:uFillTx/>
                <a:latin typeface="Aptos Light"/>
                <a:ea typeface="+mn-ea"/>
                <a:cs typeface="+mn-cs"/>
              </a:rPr>
              <a:t>Overview of VAT treatment of land and property transactions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292A45"/>
                </a:solidFill>
                <a:effectLst/>
                <a:uLnTx/>
                <a:uFillTx/>
                <a:latin typeface="Aptos Light"/>
                <a:ea typeface="+mn-ea"/>
                <a:cs typeface="+mn-cs"/>
              </a:rPr>
              <a:t>Option to Tax</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2800" dirty="0">
                <a:solidFill>
                  <a:srgbClr val="292A45"/>
                </a:solidFill>
                <a:latin typeface="Aptos Light"/>
              </a:rPr>
              <a:t>Current issues for the charity sector</a:t>
            </a:r>
            <a:endParaRPr kumimoji="0" lang="en-US" sz="2800" b="0" i="0" u="none" strike="noStrike" kern="1200" cap="none" spc="0" normalizeH="0" baseline="0" noProof="0" dirty="0">
              <a:ln>
                <a:noFill/>
              </a:ln>
              <a:solidFill>
                <a:srgbClr val="292A45"/>
              </a:solidFill>
              <a:effectLst/>
              <a:uLnTx/>
              <a:uFillTx/>
              <a:latin typeface="Aptos Light" panose="020B0004020202020204" pitchFamily="34" charset="0"/>
              <a:ea typeface="+mn-ea"/>
              <a:cs typeface="+mn-cs"/>
            </a:endParaRPr>
          </a:p>
          <a:p>
            <a:endParaRPr lang="en-GB"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3659572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40FA-44C1-4AB0-908E-177CE40E57E8}"/>
              </a:ext>
            </a:extLst>
          </p:cNvPr>
          <p:cNvSpPr>
            <a:spLocks noGrp="1"/>
          </p:cNvSpPr>
          <p:nvPr>
            <p:ph type="title"/>
          </p:nvPr>
        </p:nvSpPr>
        <p:spPr/>
        <p:txBody>
          <a:bodyPr/>
          <a:lstStyle/>
          <a:p>
            <a:r>
              <a:rPr lang="en-GB"/>
              <a:t>Option to tax </a:t>
            </a:r>
          </a:p>
        </p:txBody>
      </p:sp>
      <p:sp>
        <p:nvSpPr>
          <p:cNvPr id="3" name="Content Placeholder 2">
            <a:extLst>
              <a:ext uri="{FF2B5EF4-FFF2-40B4-BE49-F238E27FC236}">
                <a16:creationId xmlns:a16="http://schemas.microsoft.com/office/drawing/2014/main" id="{24222B34-C39E-411A-B01C-AB2AD96511FA}"/>
              </a:ext>
            </a:extLst>
          </p:cNvPr>
          <p:cNvSpPr>
            <a:spLocks noGrp="1"/>
          </p:cNvSpPr>
          <p:nvPr>
            <p:ph idx="1"/>
          </p:nvPr>
        </p:nvSpPr>
        <p:spPr>
          <a:xfrm>
            <a:off x="838200" y="1819848"/>
            <a:ext cx="10909846" cy="4351338"/>
          </a:xfrm>
        </p:spPr>
        <p:txBody>
          <a:bodyPr>
            <a:normAutofit/>
          </a:bodyPr>
          <a:lstStyle/>
          <a:p>
            <a:pPr marL="0" indent="0">
              <a:lnSpc>
                <a:spcPct val="100000"/>
              </a:lnSpc>
              <a:buNone/>
            </a:pPr>
            <a:r>
              <a:rPr lang="en-US" b="1" dirty="0">
                <a:solidFill>
                  <a:srgbClr val="6129FC"/>
                </a:solidFill>
                <a:latin typeface="Aptos Light" panose="020B0004020202020204" pitchFamily="34" charset="0"/>
              </a:rPr>
              <a:t>Summary</a:t>
            </a:r>
          </a:p>
          <a:p>
            <a:pPr>
              <a:lnSpc>
                <a:spcPct val="100000"/>
              </a:lnSpc>
            </a:pPr>
            <a:r>
              <a:rPr lang="en-US" dirty="0">
                <a:latin typeface="Aptos Light" panose="020B0004020202020204" pitchFamily="34" charset="0"/>
              </a:rPr>
              <a:t>Useful tool</a:t>
            </a:r>
          </a:p>
          <a:p>
            <a:pPr>
              <a:lnSpc>
                <a:spcPct val="100000"/>
              </a:lnSpc>
            </a:pPr>
            <a:r>
              <a:rPr lang="en-US" dirty="0">
                <a:latin typeface="Aptos Light" panose="020B0004020202020204" pitchFamily="34" charset="0"/>
              </a:rPr>
              <a:t>Consider all implications before deciding to opt to tax</a:t>
            </a:r>
          </a:p>
          <a:p>
            <a:pPr>
              <a:lnSpc>
                <a:spcPct val="100000"/>
              </a:lnSpc>
            </a:pPr>
            <a:r>
              <a:rPr lang="en-US" dirty="0">
                <a:latin typeface="Aptos Light" panose="020B0004020202020204" pitchFamily="34" charset="0"/>
              </a:rPr>
              <a:t>Don’t automatically accept a VAT charge where someone else has opted to tax</a:t>
            </a:r>
          </a:p>
          <a:p>
            <a:endParaRPr lang="en-US" dirty="0">
              <a:latin typeface="Aptos Light" panose="020B0004020202020204" pitchFamily="34" charset="0"/>
            </a:endParaRPr>
          </a:p>
          <a:p>
            <a:endParaRPr lang="en-US"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4125384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50581-C49B-5EEA-CB79-AB966EC8523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C97A14F-429D-7467-A212-D59E07A5D6C4}"/>
              </a:ext>
            </a:extLst>
          </p:cNvPr>
          <p:cNvSpPr txBox="1"/>
          <p:nvPr/>
        </p:nvSpPr>
        <p:spPr>
          <a:xfrm>
            <a:off x="459770" y="2921168"/>
            <a:ext cx="923146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Current Issues</a:t>
            </a:r>
            <a:endParaRPr kumimoji="0" lang="en-GB"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endParaRPr>
          </a:p>
        </p:txBody>
      </p:sp>
    </p:spTree>
    <p:extLst>
      <p:ext uri="{BB962C8B-B14F-4D97-AF65-F5344CB8AC3E}">
        <p14:creationId xmlns:p14="http://schemas.microsoft.com/office/powerpoint/2010/main" val="2339509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89E08C-5C9B-884B-F08B-CC18882A37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9A48E8-0271-7286-BC31-FBBB4E47FDA8}"/>
              </a:ext>
            </a:extLst>
          </p:cNvPr>
          <p:cNvSpPr>
            <a:spLocks noGrp="1"/>
          </p:cNvSpPr>
          <p:nvPr>
            <p:ph type="title"/>
          </p:nvPr>
        </p:nvSpPr>
        <p:spPr/>
        <p:txBody>
          <a:bodyPr/>
          <a:lstStyle/>
          <a:p>
            <a:r>
              <a:rPr lang="en-GB" dirty="0"/>
              <a:t>HMRC Land &amp; Property Liaison Group</a:t>
            </a:r>
          </a:p>
        </p:txBody>
      </p:sp>
      <p:sp>
        <p:nvSpPr>
          <p:cNvPr id="3" name="Content Placeholder 2">
            <a:extLst>
              <a:ext uri="{FF2B5EF4-FFF2-40B4-BE49-F238E27FC236}">
                <a16:creationId xmlns:a16="http://schemas.microsoft.com/office/drawing/2014/main" id="{8DEC95C5-D2BE-4F97-0DF3-A616EE72E8AE}"/>
              </a:ext>
            </a:extLst>
          </p:cNvPr>
          <p:cNvSpPr>
            <a:spLocks noGrp="1"/>
          </p:cNvSpPr>
          <p:nvPr>
            <p:ph idx="1"/>
          </p:nvPr>
        </p:nvSpPr>
        <p:spPr>
          <a:xfrm>
            <a:off x="838200" y="1819848"/>
            <a:ext cx="10909846" cy="4351338"/>
          </a:xfrm>
        </p:spPr>
        <p:txBody>
          <a:bodyPr>
            <a:normAutofit/>
          </a:bodyPr>
          <a:lstStyle/>
          <a:p>
            <a:pPr marL="0" indent="0">
              <a:lnSpc>
                <a:spcPct val="100000"/>
              </a:lnSpc>
              <a:buNone/>
            </a:pPr>
            <a:r>
              <a:rPr lang="en-US" b="1" dirty="0">
                <a:solidFill>
                  <a:srgbClr val="6129FC"/>
                </a:solidFill>
                <a:latin typeface="Aptos Light" panose="020B0004020202020204" pitchFamily="34" charset="0"/>
              </a:rPr>
              <a:t>Current Topics</a:t>
            </a:r>
          </a:p>
          <a:p>
            <a:pPr>
              <a:lnSpc>
                <a:spcPct val="100000"/>
              </a:lnSpc>
            </a:pPr>
            <a:r>
              <a:rPr lang="en-US" dirty="0">
                <a:latin typeface="Aptos Light" panose="020B0004020202020204" pitchFamily="34" charset="0"/>
              </a:rPr>
              <a:t>Remediation works/Cladding</a:t>
            </a:r>
          </a:p>
          <a:p>
            <a:pPr>
              <a:lnSpc>
                <a:spcPct val="100000"/>
              </a:lnSpc>
            </a:pPr>
            <a:r>
              <a:rPr lang="en-US" dirty="0">
                <a:latin typeface="Aptos Light" panose="020B0004020202020204" pitchFamily="34" charset="0"/>
              </a:rPr>
              <a:t>Energy saving materials</a:t>
            </a:r>
          </a:p>
          <a:p>
            <a:r>
              <a:rPr lang="en-US" dirty="0">
                <a:latin typeface="Aptos Light" panose="020B0004020202020204" pitchFamily="34" charset="0"/>
              </a:rPr>
              <a:t>Overage</a:t>
            </a:r>
          </a:p>
          <a:p>
            <a:endParaRPr lang="en-US"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2536621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FCCD-71FC-3244-95F1-3058FE52846C}"/>
              </a:ext>
            </a:extLst>
          </p:cNvPr>
          <p:cNvSpPr>
            <a:spLocks noGrp="1"/>
          </p:cNvSpPr>
          <p:nvPr>
            <p:ph type="title"/>
          </p:nvPr>
        </p:nvSpPr>
        <p:spPr/>
        <p:txBody>
          <a:bodyPr>
            <a:normAutofit/>
          </a:bodyPr>
          <a:lstStyle/>
          <a:p>
            <a:r>
              <a:rPr lang="en-US" sz="4000" dirty="0"/>
              <a:t>About HMRC Land &amp; Property Liaison Group</a:t>
            </a:r>
            <a:endParaRPr lang="en-GB" sz="4000" dirty="0"/>
          </a:p>
        </p:txBody>
      </p:sp>
      <p:sp>
        <p:nvSpPr>
          <p:cNvPr id="3" name="Content Placeholder 2">
            <a:extLst>
              <a:ext uri="{FF2B5EF4-FFF2-40B4-BE49-F238E27FC236}">
                <a16:creationId xmlns:a16="http://schemas.microsoft.com/office/drawing/2014/main" id="{BE7B8793-BB06-69E4-2E8B-DDE1798874F0}"/>
              </a:ext>
            </a:extLst>
          </p:cNvPr>
          <p:cNvSpPr>
            <a:spLocks noGrp="1"/>
          </p:cNvSpPr>
          <p:nvPr>
            <p:ph idx="1"/>
          </p:nvPr>
        </p:nvSpPr>
        <p:spPr/>
        <p:txBody>
          <a:bodyPr>
            <a:normAutofit/>
          </a:bodyPr>
          <a:lstStyle/>
          <a:p>
            <a:r>
              <a:rPr lang="en-GB" dirty="0">
                <a:latin typeface="Aptos Light" panose="020B0004020202020204" pitchFamily="34" charset="0"/>
              </a:rPr>
              <a:t>Forum to discuss sector wide property and construction issues and exchange views</a:t>
            </a:r>
          </a:p>
          <a:p>
            <a:r>
              <a:rPr lang="en-GB" dirty="0">
                <a:latin typeface="Aptos Light" panose="020B0004020202020204" pitchFamily="34" charset="0"/>
              </a:rPr>
              <a:t>Links with the Joint VAT Consultative Group</a:t>
            </a:r>
          </a:p>
          <a:p>
            <a:r>
              <a:rPr lang="en-GB" dirty="0">
                <a:latin typeface="Aptos Light" panose="020B0004020202020204" pitchFamily="34" charset="0"/>
              </a:rPr>
              <a:t>Minutes published under JVCC pages on HMRC website</a:t>
            </a:r>
          </a:p>
          <a:p>
            <a:r>
              <a:rPr lang="en-GB" dirty="0">
                <a:latin typeface="Aptos Light" panose="020B0004020202020204" pitchFamily="34" charset="0"/>
              </a:rPr>
              <a:t>Meets 3 times a year in January, May and September</a:t>
            </a:r>
          </a:p>
          <a:p>
            <a:endParaRPr lang="en-GB" dirty="0"/>
          </a:p>
          <a:p>
            <a:endParaRPr lang="en-GB" dirty="0"/>
          </a:p>
        </p:txBody>
      </p:sp>
    </p:spTree>
    <p:extLst>
      <p:ext uri="{BB962C8B-B14F-4D97-AF65-F5344CB8AC3E}">
        <p14:creationId xmlns:p14="http://schemas.microsoft.com/office/powerpoint/2010/main" val="3161271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825627-ACEB-F734-E598-9F626AFFC573}"/>
              </a:ext>
            </a:extLst>
          </p:cNvPr>
          <p:cNvSpPr txBox="1"/>
          <p:nvPr/>
        </p:nvSpPr>
        <p:spPr>
          <a:xfrm>
            <a:off x="459770" y="2921168"/>
            <a:ext cx="923146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a:ln>
                  <a:noFill/>
                </a:ln>
                <a:solidFill>
                  <a:srgbClr val="6129FC"/>
                </a:solidFill>
                <a:effectLst/>
                <a:uLnTx/>
                <a:uFillTx/>
                <a:latin typeface="Aptos Display" panose="020B0004020202020204" pitchFamily="34" charset="0"/>
                <a:ea typeface="+mn-ea"/>
                <a:cs typeface="+mn-cs"/>
              </a:rPr>
              <a:t>Remediation works</a:t>
            </a:r>
            <a:endParaRPr kumimoji="0" lang="en-GB" sz="6000" b="1" i="0" u="none" strike="noStrike" kern="1200" cap="none" spc="0" normalizeH="0" baseline="0" noProof="0">
              <a:ln>
                <a:noFill/>
              </a:ln>
              <a:solidFill>
                <a:srgbClr val="6129FC"/>
              </a:solidFill>
              <a:effectLst/>
              <a:uLnTx/>
              <a:uFillTx/>
              <a:latin typeface="Aptos Display" panose="020B0004020202020204" pitchFamily="34" charset="0"/>
              <a:ea typeface="+mn-ea"/>
              <a:cs typeface="+mn-cs"/>
            </a:endParaRPr>
          </a:p>
        </p:txBody>
      </p:sp>
    </p:spTree>
    <p:extLst>
      <p:ext uri="{BB962C8B-B14F-4D97-AF65-F5344CB8AC3E}">
        <p14:creationId xmlns:p14="http://schemas.microsoft.com/office/powerpoint/2010/main" val="3859776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C6BDC-11ED-75DD-7167-49C9E0EF1B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05BAD0-C13D-C3F1-FA49-1114960115AF}"/>
              </a:ext>
            </a:extLst>
          </p:cNvPr>
          <p:cNvSpPr>
            <a:spLocks noGrp="1"/>
          </p:cNvSpPr>
          <p:nvPr>
            <p:ph type="title"/>
          </p:nvPr>
        </p:nvSpPr>
        <p:spPr/>
        <p:txBody>
          <a:bodyPr/>
          <a:lstStyle/>
          <a:p>
            <a:r>
              <a:rPr lang="en-US" dirty="0"/>
              <a:t>Remediation works –residential property</a:t>
            </a:r>
            <a:endParaRPr lang="en-GB" dirty="0"/>
          </a:p>
        </p:txBody>
      </p:sp>
      <p:sp>
        <p:nvSpPr>
          <p:cNvPr id="3" name="Content Placeholder 2">
            <a:extLst>
              <a:ext uri="{FF2B5EF4-FFF2-40B4-BE49-F238E27FC236}">
                <a16:creationId xmlns:a16="http://schemas.microsoft.com/office/drawing/2014/main" id="{473816EF-652E-27BA-C56F-9057D8844FB8}"/>
              </a:ext>
            </a:extLst>
          </p:cNvPr>
          <p:cNvSpPr>
            <a:spLocks noGrp="1"/>
          </p:cNvSpPr>
          <p:nvPr>
            <p:ph idx="1"/>
          </p:nvPr>
        </p:nvSpPr>
        <p:spPr/>
        <p:txBody>
          <a:bodyPr>
            <a:normAutofit/>
          </a:bodyPr>
          <a:lstStyle/>
          <a:p>
            <a:pPr marL="0" indent="0">
              <a:buNone/>
            </a:pPr>
            <a:r>
              <a:rPr lang="en-US" b="1">
                <a:solidFill>
                  <a:srgbClr val="6129FC"/>
                </a:solidFill>
                <a:latin typeface="Aptos Light" panose="020B0004020202020204" pitchFamily="34" charset="0"/>
              </a:rPr>
              <a:t>Background</a:t>
            </a:r>
          </a:p>
          <a:p>
            <a:r>
              <a:rPr lang="en-US">
                <a:latin typeface="Aptos Light" panose="020B0004020202020204" pitchFamily="34" charset="0"/>
              </a:rPr>
              <a:t>Follows the need to replace cladding on residential high-rises after the Grenfell Tower Tragedy in 2017</a:t>
            </a:r>
          </a:p>
          <a:p>
            <a:r>
              <a:rPr lang="en-US">
                <a:latin typeface="Aptos Light" panose="020B0004020202020204" pitchFamily="34" charset="0"/>
              </a:rPr>
              <a:t>Initially HMRC did allow some suppliers to zero-rate remedial works as ‘snagging’ but only on a case-by-case basis and agreed in writing by HMRC</a:t>
            </a:r>
          </a:p>
          <a:p>
            <a:pPr lvl="1"/>
            <a:r>
              <a:rPr lang="en-US">
                <a:latin typeface="Aptos Light" panose="020B0004020202020204" pitchFamily="34" charset="0"/>
              </a:rPr>
              <a:t>HMRC has and is reviewing its past decisions!</a:t>
            </a:r>
          </a:p>
          <a:p>
            <a:r>
              <a:rPr lang="en-US">
                <a:latin typeface="Aptos Light" panose="020B0004020202020204" pitchFamily="34" charset="0"/>
              </a:rPr>
              <a:t>HMRC released new VAT guidance (GfC11) for suppliers on the VAT treatment of remedial work in December 2024 </a:t>
            </a:r>
          </a:p>
          <a:p>
            <a:endParaRPr lang="en-US">
              <a:latin typeface="Aptos Light" panose="020B0004020202020204" pitchFamily="34" charset="0"/>
            </a:endParaRPr>
          </a:p>
        </p:txBody>
      </p:sp>
    </p:spTree>
    <p:extLst>
      <p:ext uri="{BB962C8B-B14F-4D97-AF65-F5344CB8AC3E}">
        <p14:creationId xmlns:p14="http://schemas.microsoft.com/office/powerpoint/2010/main" val="225375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F83A23-C887-06AA-96D2-5540736B1C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6DD119-9CAD-0392-721B-95012206A7AD}"/>
              </a:ext>
            </a:extLst>
          </p:cNvPr>
          <p:cNvSpPr>
            <a:spLocks noGrp="1"/>
          </p:cNvSpPr>
          <p:nvPr>
            <p:ph type="title"/>
          </p:nvPr>
        </p:nvSpPr>
        <p:spPr/>
        <p:txBody>
          <a:bodyPr/>
          <a:lstStyle/>
          <a:p>
            <a:r>
              <a:rPr lang="en-US" dirty="0"/>
              <a:t>Remediation works –residential property</a:t>
            </a:r>
            <a:endParaRPr lang="en-GB" dirty="0"/>
          </a:p>
        </p:txBody>
      </p:sp>
      <p:sp>
        <p:nvSpPr>
          <p:cNvPr id="3" name="Content Placeholder 2">
            <a:extLst>
              <a:ext uri="{FF2B5EF4-FFF2-40B4-BE49-F238E27FC236}">
                <a16:creationId xmlns:a16="http://schemas.microsoft.com/office/drawing/2014/main" id="{82F342A2-4625-B07F-CBA0-D20BFCE7D526}"/>
              </a:ext>
            </a:extLst>
          </p:cNvPr>
          <p:cNvSpPr>
            <a:spLocks noGrp="1"/>
          </p:cNvSpPr>
          <p:nvPr>
            <p:ph idx="1"/>
          </p:nvPr>
        </p:nvSpPr>
        <p:spPr>
          <a:xfrm>
            <a:off x="838200" y="1825624"/>
            <a:ext cx="10515600" cy="4529455"/>
          </a:xfrm>
        </p:spPr>
        <p:txBody>
          <a:bodyPr>
            <a:normAutofit/>
          </a:bodyPr>
          <a:lstStyle/>
          <a:p>
            <a:pPr marL="0" indent="0">
              <a:buNone/>
            </a:pPr>
            <a:r>
              <a:rPr lang="en-US" b="1" dirty="0">
                <a:solidFill>
                  <a:srgbClr val="6129FC"/>
                </a:solidFill>
                <a:latin typeface="Aptos Light" panose="020B0004020202020204" pitchFamily="34" charset="0"/>
              </a:rPr>
              <a:t>HMRC’s guidance</a:t>
            </a:r>
          </a:p>
          <a:p>
            <a:pPr marL="0" indent="0">
              <a:buNone/>
            </a:pPr>
            <a:r>
              <a:rPr lang="en-US" dirty="0">
                <a:latin typeface="Aptos Light" panose="020B0004020202020204" pitchFamily="34" charset="0"/>
              </a:rPr>
              <a:t>To be zero-rated snagging:</a:t>
            </a:r>
          </a:p>
          <a:p>
            <a:r>
              <a:rPr lang="en-US" dirty="0">
                <a:latin typeface="Aptos Light" panose="020B0004020202020204" pitchFamily="34" charset="0"/>
              </a:rPr>
              <a:t>Carried out by the person with ‘person constructing status’</a:t>
            </a:r>
          </a:p>
          <a:p>
            <a:r>
              <a:rPr lang="en-US" dirty="0">
                <a:latin typeface="Aptos Light" panose="020B0004020202020204" pitchFamily="34" charset="0"/>
              </a:rPr>
              <a:t>Must be a fault with original construction</a:t>
            </a:r>
          </a:p>
          <a:p>
            <a:r>
              <a:rPr lang="en-US" dirty="0">
                <a:latin typeface="Aptos Light" panose="020B0004020202020204" pitchFamily="34" charset="0"/>
              </a:rPr>
              <a:t>Obligation to correct the fault under the original contract</a:t>
            </a:r>
          </a:p>
          <a:p>
            <a:r>
              <a:rPr lang="en-US" dirty="0">
                <a:latin typeface="Aptos Light" panose="020B0004020202020204" pitchFamily="34" charset="0"/>
              </a:rPr>
              <a:t>No new or additional supplies to be made by original supplier</a:t>
            </a:r>
          </a:p>
          <a:p>
            <a:pPr marL="0" indent="0">
              <a:buNone/>
            </a:pPr>
            <a:endParaRPr lang="en-US" dirty="0">
              <a:latin typeface="Aptos Light" panose="020B0004020202020204" pitchFamily="34" charset="0"/>
            </a:endParaRPr>
          </a:p>
          <a:p>
            <a:pPr marL="0" indent="0">
              <a:buNone/>
            </a:pPr>
            <a:r>
              <a:rPr lang="en-US" sz="2400" dirty="0">
                <a:latin typeface="Aptos Light" panose="020B0004020202020204" pitchFamily="34" charset="0"/>
              </a:rPr>
              <a:t>If property is ‘complete’ then future works are likely to be standard-rated.</a:t>
            </a:r>
          </a:p>
          <a:p>
            <a:pPr marL="0" indent="0">
              <a:buNone/>
            </a:pPr>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p:txBody>
      </p:sp>
    </p:spTree>
    <p:extLst>
      <p:ext uri="{BB962C8B-B14F-4D97-AF65-F5344CB8AC3E}">
        <p14:creationId xmlns:p14="http://schemas.microsoft.com/office/powerpoint/2010/main" val="2989179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BABF5F-FCB9-9F93-F92B-D56ECC5D1D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4520C6-84BE-064C-C6A1-2C3DCC67BFA1}"/>
              </a:ext>
            </a:extLst>
          </p:cNvPr>
          <p:cNvSpPr>
            <a:spLocks noGrp="1"/>
          </p:cNvSpPr>
          <p:nvPr>
            <p:ph type="title"/>
          </p:nvPr>
        </p:nvSpPr>
        <p:spPr/>
        <p:txBody>
          <a:bodyPr/>
          <a:lstStyle/>
          <a:p>
            <a:r>
              <a:rPr lang="en-US" dirty="0"/>
              <a:t>Remediation works - residential property</a:t>
            </a:r>
            <a:endParaRPr lang="en-GB" dirty="0"/>
          </a:p>
        </p:txBody>
      </p:sp>
      <p:sp>
        <p:nvSpPr>
          <p:cNvPr id="3" name="Content Placeholder 2">
            <a:extLst>
              <a:ext uri="{FF2B5EF4-FFF2-40B4-BE49-F238E27FC236}">
                <a16:creationId xmlns:a16="http://schemas.microsoft.com/office/drawing/2014/main" id="{12A011C0-57ED-6D1C-F279-13AE368AA407}"/>
              </a:ext>
            </a:extLst>
          </p:cNvPr>
          <p:cNvSpPr>
            <a:spLocks noGrp="1"/>
          </p:cNvSpPr>
          <p:nvPr>
            <p:ph idx="1"/>
          </p:nvPr>
        </p:nvSpPr>
        <p:spPr/>
        <p:txBody>
          <a:bodyPr>
            <a:normAutofit/>
          </a:bodyPr>
          <a:lstStyle/>
          <a:p>
            <a:pPr marL="0" indent="0">
              <a:buNone/>
            </a:pPr>
            <a:r>
              <a:rPr lang="en-US" b="1" dirty="0">
                <a:solidFill>
                  <a:srgbClr val="6129FC"/>
                </a:solidFill>
                <a:latin typeface="Aptos Light" panose="020B0004020202020204" pitchFamily="34" charset="0"/>
              </a:rPr>
              <a:t>VAT Recovery</a:t>
            </a:r>
          </a:p>
          <a:p>
            <a:r>
              <a:rPr lang="en-US" dirty="0">
                <a:latin typeface="Aptos Light" panose="020B0004020202020204" pitchFamily="34" charset="0"/>
              </a:rPr>
              <a:t>Full VAT recovery is unlikely as no direct and immediate link to taxable supplies</a:t>
            </a:r>
          </a:p>
          <a:p>
            <a:r>
              <a:rPr lang="en-US" dirty="0">
                <a:latin typeface="Aptos Light" panose="020B0004020202020204" pitchFamily="34" charset="0"/>
              </a:rPr>
              <a:t>Partial VAT recovery may be possible if remedial works are a cost component of the ‘general activities of the business’</a:t>
            </a:r>
          </a:p>
          <a:p>
            <a:pPr marL="0" indent="0">
              <a:buNone/>
            </a:pPr>
            <a:endParaRPr lang="en-US" dirty="0">
              <a:latin typeface="Aptos Light" panose="020B0004020202020204" pitchFamily="34" charset="0"/>
            </a:endParaRPr>
          </a:p>
          <a:p>
            <a:pPr marL="0" indent="0">
              <a:buNone/>
            </a:pPr>
            <a:r>
              <a:rPr lang="en-US" dirty="0">
                <a:latin typeface="Aptos Light" panose="020B0004020202020204" pitchFamily="34" charset="0"/>
              </a:rPr>
              <a:t>At best, it appears there will be partial VAT recovery. </a:t>
            </a:r>
          </a:p>
          <a:p>
            <a:pPr marL="457200" lvl="1" indent="0">
              <a:buNone/>
            </a:pPr>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pPr marL="0" indent="0">
              <a:buNone/>
            </a:pPr>
            <a:endParaRPr lang="en-US" b="1" dirty="0">
              <a:solidFill>
                <a:srgbClr val="6129FC"/>
              </a:solidFill>
              <a:latin typeface="Aptos Light" panose="020B0004020202020204" pitchFamily="34" charset="0"/>
            </a:endParaRPr>
          </a:p>
          <a:p>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p:txBody>
      </p:sp>
    </p:spTree>
    <p:extLst>
      <p:ext uri="{BB962C8B-B14F-4D97-AF65-F5344CB8AC3E}">
        <p14:creationId xmlns:p14="http://schemas.microsoft.com/office/powerpoint/2010/main" val="725038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8048-09D5-2EBD-C9C9-7860DBC82AC3}"/>
              </a:ext>
            </a:extLst>
          </p:cNvPr>
          <p:cNvSpPr>
            <a:spLocks noGrp="1"/>
          </p:cNvSpPr>
          <p:nvPr>
            <p:ph type="title"/>
          </p:nvPr>
        </p:nvSpPr>
        <p:spPr/>
        <p:txBody>
          <a:bodyPr/>
          <a:lstStyle/>
          <a:p>
            <a:r>
              <a:rPr lang="en-US" dirty="0"/>
              <a:t>HMRC Example</a:t>
            </a:r>
            <a:endParaRPr lang="en-GB" dirty="0"/>
          </a:p>
        </p:txBody>
      </p:sp>
      <p:sp>
        <p:nvSpPr>
          <p:cNvPr id="3" name="Content Placeholder 2">
            <a:extLst>
              <a:ext uri="{FF2B5EF4-FFF2-40B4-BE49-F238E27FC236}">
                <a16:creationId xmlns:a16="http://schemas.microsoft.com/office/drawing/2014/main" id="{17883702-69AE-B2CD-289C-8D180C0C5492}"/>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6129FC"/>
                </a:solidFill>
                <a:effectLst/>
                <a:uLnTx/>
                <a:uFillTx/>
                <a:latin typeface="Aptos Light" panose="020B0004020202020204" pitchFamily="34" charset="0"/>
                <a:ea typeface="+mn-ea"/>
                <a:cs typeface="+mn-cs"/>
              </a:rPr>
              <a:t>Partial or full recovery?</a:t>
            </a:r>
          </a:p>
          <a:p>
            <a:pPr marL="0" indent="0">
              <a:buNone/>
            </a:pPr>
            <a:r>
              <a:rPr lang="en-GB" sz="2400" dirty="0">
                <a:latin typeface="Aptos Light" panose="020B0004020202020204" pitchFamily="34" charset="0"/>
              </a:rPr>
              <a:t>A developer constructed and sold a block of flats. Safety issues are soon discovered relating to certain materials used in construction. The developer agrees to replace these materials. </a:t>
            </a:r>
          </a:p>
          <a:p>
            <a:pPr marL="0" indent="0">
              <a:buNone/>
            </a:pPr>
            <a:r>
              <a:rPr lang="en-GB" sz="2400" dirty="0">
                <a:latin typeface="Aptos Light" panose="020B0004020202020204" pitchFamily="34" charset="0"/>
              </a:rPr>
              <a:t>There is no obligation to carry out such works. The remediation work is only carried out to protect the reputation of the business and the potential impact on future trade. The cost of this work will be recovered through their ongoing sales.</a:t>
            </a:r>
            <a:r>
              <a:rPr lang="en-US" sz="2400" dirty="0">
                <a:latin typeface="Aptos Light" panose="020B0004020202020204" pitchFamily="34" charset="0"/>
              </a:rPr>
              <a:t> </a:t>
            </a:r>
          </a:p>
          <a:p>
            <a:pPr marL="0" indent="0">
              <a:buNone/>
            </a:pPr>
            <a:r>
              <a:rPr lang="en-US" sz="2400" dirty="0">
                <a:latin typeface="Aptos Light" panose="020B0004020202020204" pitchFamily="34" charset="0"/>
              </a:rPr>
              <a:t>Partial or full recovery of VAT on r</a:t>
            </a:r>
            <a:r>
              <a:rPr lang="en-GB" sz="2400" dirty="0">
                <a:latin typeface="Aptos Light" panose="020B0004020202020204" pitchFamily="34" charset="0"/>
              </a:rPr>
              <a:t>emediation costs depends on whether the business is fully taxable or partially exempt.</a:t>
            </a:r>
          </a:p>
          <a:p>
            <a:pPr marL="0" indent="0">
              <a:buNone/>
            </a:pPr>
            <a:endParaRPr lang="en-GB" sz="2400" dirty="0">
              <a:latin typeface="Aptos Light" panose="020B0004020202020204" pitchFamily="34" charset="0"/>
            </a:endParaRPr>
          </a:p>
        </p:txBody>
      </p:sp>
    </p:spTree>
    <p:extLst>
      <p:ext uri="{BB962C8B-B14F-4D97-AF65-F5344CB8AC3E}">
        <p14:creationId xmlns:p14="http://schemas.microsoft.com/office/powerpoint/2010/main" val="1443815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F4EB7-6C5F-A239-BCDB-3A48AD0DEF16}"/>
              </a:ext>
            </a:extLst>
          </p:cNvPr>
          <p:cNvSpPr>
            <a:spLocks noGrp="1"/>
          </p:cNvSpPr>
          <p:nvPr>
            <p:ph type="title"/>
          </p:nvPr>
        </p:nvSpPr>
        <p:spPr/>
        <p:txBody>
          <a:bodyPr/>
          <a:lstStyle/>
          <a:p>
            <a:r>
              <a:rPr kumimoji="0" lang="en-US" sz="4400" b="0" i="0" u="none" strike="noStrike" kern="1200" cap="none" spc="0" normalizeH="0" baseline="0" noProof="0" dirty="0">
                <a:ln>
                  <a:noFill/>
                </a:ln>
                <a:solidFill>
                  <a:prstClr val="black"/>
                </a:solidFill>
                <a:effectLst/>
                <a:uLnTx/>
                <a:uFillTx/>
                <a:latin typeface="Aptos" panose="020B0004020202020204" pitchFamily="34" charset="0"/>
                <a:ea typeface="+mj-ea"/>
                <a:cs typeface="+mj-cs"/>
              </a:rPr>
              <a:t>Remediation works - commercial property</a:t>
            </a:r>
            <a:endParaRPr lang="en-GB" dirty="0"/>
          </a:p>
        </p:txBody>
      </p:sp>
      <p:sp>
        <p:nvSpPr>
          <p:cNvPr id="3" name="Content Placeholder 2">
            <a:extLst>
              <a:ext uri="{FF2B5EF4-FFF2-40B4-BE49-F238E27FC236}">
                <a16:creationId xmlns:a16="http://schemas.microsoft.com/office/drawing/2014/main" id="{11F523A6-9D00-2FB1-68D2-07CA6980C6BE}"/>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6129FC"/>
                </a:solidFill>
                <a:effectLst/>
                <a:uLnTx/>
                <a:uFillTx/>
                <a:latin typeface="Aptos Light" panose="020B0004020202020204" pitchFamily="34" charset="0"/>
                <a:ea typeface="+mn-ea"/>
                <a:cs typeface="+mn-cs"/>
              </a:rPr>
              <a:t>VAT Recovery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rPr>
              <a:t>Developers would only be able to recover input VAT if they have taxable outputs, such as rent charged on commercial property subject to an option to tax.</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ptos Light" panose="020B0004020202020204" pitchFamily="34" charset="0"/>
                <a:ea typeface="+mn-ea"/>
                <a:cs typeface="+mn-cs"/>
              </a:rPr>
              <a:t>Partial VAT recovery may be possible if no option to tax is in place and remedial works are a cost component of the ‘general activities of the business.</a:t>
            </a:r>
            <a:endParaRPr lang="en-GB" dirty="0"/>
          </a:p>
        </p:txBody>
      </p:sp>
    </p:spTree>
    <p:extLst>
      <p:ext uri="{BB962C8B-B14F-4D97-AF65-F5344CB8AC3E}">
        <p14:creationId xmlns:p14="http://schemas.microsoft.com/office/powerpoint/2010/main" val="3963245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825627-ACEB-F734-E598-9F626AFFC573}"/>
              </a:ext>
            </a:extLst>
          </p:cNvPr>
          <p:cNvSpPr txBox="1"/>
          <p:nvPr/>
        </p:nvSpPr>
        <p:spPr>
          <a:xfrm>
            <a:off x="459770" y="2921168"/>
            <a:ext cx="9231468"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Land and Property Overview</a:t>
            </a:r>
          </a:p>
        </p:txBody>
      </p:sp>
    </p:spTree>
    <p:extLst>
      <p:ext uri="{BB962C8B-B14F-4D97-AF65-F5344CB8AC3E}">
        <p14:creationId xmlns:p14="http://schemas.microsoft.com/office/powerpoint/2010/main" val="2473891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2F1B7-620C-1D2F-C79C-36A33EF31C2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4B30D9A-9CD9-54EC-5241-C4A234C5D6B0}"/>
              </a:ext>
            </a:extLst>
          </p:cNvPr>
          <p:cNvSpPr txBox="1"/>
          <p:nvPr/>
        </p:nvSpPr>
        <p:spPr>
          <a:xfrm>
            <a:off x="459770" y="2921168"/>
            <a:ext cx="923146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Energy Saving </a:t>
            </a:r>
            <a:r>
              <a:rPr lang="en-US" sz="6000" b="1" dirty="0">
                <a:solidFill>
                  <a:srgbClr val="6129FC"/>
                </a:solidFill>
                <a:latin typeface="Aptos Display" panose="020B0004020202020204" pitchFamily="34" charset="0"/>
              </a:rPr>
              <a:t>Materials</a:t>
            </a:r>
            <a:endParaRPr kumimoji="0" lang="en-GB"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endParaRPr>
          </a:p>
        </p:txBody>
      </p:sp>
    </p:spTree>
    <p:extLst>
      <p:ext uri="{BB962C8B-B14F-4D97-AF65-F5344CB8AC3E}">
        <p14:creationId xmlns:p14="http://schemas.microsoft.com/office/powerpoint/2010/main" val="3366678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6FCC7-E6D1-67AD-6468-792775F28C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E1E722-FD31-2DFE-72A9-842E30F7658C}"/>
              </a:ext>
            </a:extLst>
          </p:cNvPr>
          <p:cNvSpPr>
            <a:spLocks noGrp="1"/>
          </p:cNvSpPr>
          <p:nvPr>
            <p:ph type="title"/>
          </p:nvPr>
        </p:nvSpPr>
        <p:spPr/>
        <p:txBody>
          <a:bodyPr/>
          <a:lstStyle/>
          <a:p>
            <a:r>
              <a:rPr lang="en-US" dirty="0"/>
              <a:t>VAT relief for energy saving materials </a:t>
            </a:r>
            <a:endParaRPr lang="en-GB" dirty="0"/>
          </a:p>
        </p:txBody>
      </p:sp>
      <p:sp>
        <p:nvSpPr>
          <p:cNvPr id="3" name="Content Placeholder 2">
            <a:extLst>
              <a:ext uri="{FF2B5EF4-FFF2-40B4-BE49-F238E27FC236}">
                <a16:creationId xmlns:a16="http://schemas.microsoft.com/office/drawing/2014/main" id="{E93D9FFD-DE23-D65F-1790-8601C51165C9}"/>
              </a:ext>
            </a:extLst>
          </p:cNvPr>
          <p:cNvSpPr>
            <a:spLocks noGrp="1"/>
          </p:cNvSpPr>
          <p:nvPr>
            <p:ph idx="1"/>
          </p:nvPr>
        </p:nvSpPr>
        <p:spPr>
          <a:xfrm>
            <a:off x="838200" y="1830481"/>
            <a:ext cx="11320906" cy="4351338"/>
          </a:xfrm>
        </p:spPr>
        <p:txBody>
          <a:bodyPr>
            <a:normAutofit/>
          </a:bodyPr>
          <a:lstStyle/>
          <a:p>
            <a:pPr marL="0" indent="0">
              <a:buNone/>
            </a:pPr>
            <a:r>
              <a:rPr lang="en-US" sz="3000" b="1" dirty="0">
                <a:solidFill>
                  <a:srgbClr val="6129FC"/>
                </a:solidFill>
                <a:latin typeface="Aptos Light" panose="020B0004020202020204" pitchFamily="34" charset="0"/>
              </a:rPr>
              <a:t>Energy saving materials: 0% from 1 April 2022 (for 5 years)</a:t>
            </a:r>
            <a:endParaRPr lang="en-US" sz="3000" b="1" strike="sngStrike" dirty="0">
              <a:solidFill>
                <a:srgbClr val="6129FC"/>
              </a:solidFill>
              <a:latin typeface="Aptos Light" panose="020B0004020202020204" pitchFamily="34" charset="0"/>
            </a:endParaRPr>
          </a:p>
          <a:p>
            <a:pPr marL="0" indent="0">
              <a:lnSpc>
                <a:spcPct val="120000"/>
              </a:lnSpc>
              <a:buNone/>
            </a:pPr>
            <a:r>
              <a:rPr lang="en-US" sz="3000" dirty="0">
                <a:solidFill>
                  <a:srgbClr val="292A45"/>
                </a:solidFill>
                <a:latin typeface="Aptos Light" panose="020B0004020202020204" pitchFamily="34" charset="0"/>
              </a:rPr>
              <a:t>Supply and install of certain energy saving materials may be eligible for relief if they are </a:t>
            </a:r>
          </a:p>
          <a:p>
            <a:pPr>
              <a:lnSpc>
                <a:spcPct val="120000"/>
              </a:lnSpc>
            </a:pPr>
            <a:r>
              <a:rPr lang="en-US" sz="3000" dirty="0">
                <a:solidFill>
                  <a:srgbClr val="292A45"/>
                </a:solidFill>
                <a:latin typeface="Aptos Light" panose="020B0004020202020204" pitchFamily="34" charset="0"/>
              </a:rPr>
              <a:t>installed in residential accommodation</a:t>
            </a:r>
          </a:p>
          <a:p>
            <a:pPr>
              <a:lnSpc>
                <a:spcPct val="120000"/>
              </a:lnSpc>
            </a:pPr>
            <a:r>
              <a:rPr lang="en-GB" sz="3000" dirty="0">
                <a:solidFill>
                  <a:srgbClr val="292A45"/>
                </a:solidFill>
                <a:latin typeface="Aptos Light" panose="020B0004020202020204" pitchFamily="34" charset="0"/>
              </a:rPr>
              <a:t> installed in buildings </a:t>
            </a:r>
            <a:r>
              <a:rPr lang="en-GB" sz="3000" b="1" dirty="0">
                <a:solidFill>
                  <a:srgbClr val="292A45"/>
                </a:solidFill>
                <a:latin typeface="Aptos Light" panose="020B0004020202020204" pitchFamily="34" charset="0"/>
              </a:rPr>
              <a:t>used solely for relevant charitable purposes</a:t>
            </a:r>
            <a:r>
              <a:rPr lang="en-GB" sz="3000" dirty="0">
                <a:solidFill>
                  <a:srgbClr val="292A45"/>
                </a:solidFill>
                <a:latin typeface="Aptos Light" panose="020B0004020202020204" pitchFamily="34" charset="0"/>
              </a:rPr>
              <a:t>, such as village halls or similar recreational facilities for a local community. </a:t>
            </a:r>
            <a:endParaRPr lang="en-US" sz="3000" dirty="0">
              <a:solidFill>
                <a:srgbClr val="292A45"/>
              </a:solidFill>
              <a:latin typeface="Aptos Light" panose="020B0004020202020204" pitchFamily="34" charset="0"/>
            </a:endParaRPr>
          </a:p>
          <a:p>
            <a:endParaRPr lang="en-GB" dirty="0">
              <a:solidFill>
                <a:srgbClr val="292A45"/>
              </a:solidFill>
              <a:latin typeface="Aptos Light" panose="020B0004020202020204" pitchFamily="34" charset="0"/>
            </a:endParaRPr>
          </a:p>
        </p:txBody>
      </p:sp>
    </p:spTree>
    <p:extLst>
      <p:ext uri="{BB962C8B-B14F-4D97-AF65-F5344CB8AC3E}">
        <p14:creationId xmlns:p14="http://schemas.microsoft.com/office/powerpoint/2010/main" val="2740986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4EEFF-06DE-5A36-C038-58987969088C}"/>
              </a:ext>
            </a:extLst>
          </p:cNvPr>
          <p:cNvSpPr>
            <a:spLocks noGrp="1"/>
          </p:cNvSpPr>
          <p:nvPr>
            <p:ph type="title"/>
          </p:nvPr>
        </p:nvSpPr>
        <p:spPr/>
        <p:txBody>
          <a:bodyPr/>
          <a:lstStyle/>
          <a:p>
            <a:r>
              <a:rPr lang="en-US" dirty="0"/>
              <a:t>Relevant Charitable Purpose (RCP)</a:t>
            </a:r>
            <a:endParaRPr lang="en-GB" dirty="0"/>
          </a:p>
        </p:txBody>
      </p:sp>
      <p:sp>
        <p:nvSpPr>
          <p:cNvPr id="3" name="Content Placeholder 2">
            <a:extLst>
              <a:ext uri="{FF2B5EF4-FFF2-40B4-BE49-F238E27FC236}">
                <a16:creationId xmlns:a16="http://schemas.microsoft.com/office/drawing/2014/main" id="{AE8BB3B6-9429-4E0E-E1FC-96CAFBED64DA}"/>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1" i="0" u="none" strike="noStrike" kern="1200" cap="none" spc="0" normalizeH="0" baseline="0" noProof="0" dirty="0">
                <a:ln>
                  <a:noFill/>
                </a:ln>
                <a:solidFill>
                  <a:srgbClr val="6129FC"/>
                </a:solidFill>
                <a:effectLst/>
                <a:uLnTx/>
                <a:uFillTx/>
                <a:latin typeface="Aptos Light" panose="020B0004020202020204" pitchFamily="34" charset="0"/>
                <a:ea typeface="+mn-ea"/>
                <a:cs typeface="+mn-cs"/>
              </a:rPr>
              <a:t>Meaning of RCP:</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r>
              <a:rPr lang="en-GB" dirty="0">
                <a:latin typeface="Aptos Light" panose="020B0004020202020204" pitchFamily="34" charset="0"/>
              </a:rPr>
              <a:t>A building is used “for a relevant charitable purpose” if it is used by a charity –</a:t>
            </a:r>
          </a:p>
          <a:p>
            <a:r>
              <a:rPr lang="en-GB" dirty="0">
                <a:latin typeface="Aptos Light" panose="020B0004020202020204" pitchFamily="34" charset="0"/>
              </a:rPr>
              <a:t>(a) otherwise than in the course or furtherance of a business, or</a:t>
            </a:r>
          </a:p>
          <a:p>
            <a:r>
              <a:rPr lang="en-GB" dirty="0">
                <a:latin typeface="Aptos Light" panose="020B0004020202020204" pitchFamily="34" charset="0"/>
              </a:rPr>
              <a:t>(b) as a village hall or similarly in providing social or recreational facilities for a local community.’</a:t>
            </a:r>
          </a:p>
        </p:txBody>
      </p:sp>
    </p:spTree>
    <p:extLst>
      <p:ext uri="{BB962C8B-B14F-4D97-AF65-F5344CB8AC3E}">
        <p14:creationId xmlns:p14="http://schemas.microsoft.com/office/powerpoint/2010/main" val="1505548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8C952-1C1A-4DBD-84CC-AA1427EDB165}"/>
              </a:ext>
            </a:extLst>
          </p:cNvPr>
          <p:cNvSpPr>
            <a:spLocks noGrp="1"/>
          </p:cNvSpPr>
          <p:nvPr>
            <p:ph type="title"/>
          </p:nvPr>
        </p:nvSpPr>
        <p:spPr/>
        <p:txBody>
          <a:bodyPr/>
          <a:lstStyle/>
          <a:p>
            <a:r>
              <a:rPr lang="en-US" dirty="0"/>
              <a:t>Qualifying energy saving materials </a:t>
            </a:r>
            <a:endParaRPr lang="en-GB" dirty="0"/>
          </a:p>
        </p:txBody>
      </p:sp>
      <p:sp>
        <p:nvSpPr>
          <p:cNvPr id="3" name="Content Placeholder 2">
            <a:extLst>
              <a:ext uri="{FF2B5EF4-FFF2-40B4-BE49-F238E27FC236}">
                <a16:creationId xmlns:a16="http://schemas.microsoft.com/office/drawing/2014/main" id="{5699676D-63A7-42D1-BE79-3FF9B6FCD453}"/>
              </a:ext>
            </a:extLst>
          </p:cNvPr>
          <p:cNvSpPr>
            <a:spLocks noGrp="1"/>
          </p:cNvSpPr>
          <p:nvPr>
            <p:ph idx="1"/>
          </p:nvPr>
        </p:nvSpPr>
        <p:spPr>
          <a:xfrm>
            <a:off x="838200" y="1830481"/>
            <a:ext cx="11320906" cy="4351338"/>
          </a:xfrm>
        </p:spPr>
        <p:txBody>
          <a:bodyPr>
            <a:normAutofit/>
          </a:bodyPr>
          <a:lstStyle/>
          <a:p>
            <a:r>
              <a:rPr lang="en-US" sz="3400" dirty="0">
                <a:solidFill>
                  <a:srgbClr val="292A45"/>
                </a:solidFill>
                <a:latin typeface="Aptos Light" panose="020B0004020202020204" pitchFamily="34" charset="0"/>
              </a:rPr>
              <a:t>Includes:</a:t>
            </a:r>
          </a:p>
          <a:p>
            <a:pPr lvl="1"/>
            <a:r>
              <a:rPr lang="en-US" dirty="0">
                <a:solidFill>
                  <a:srgbClr val="292A45"/>
                </a:solidFill>
                <a:latin typeface="Aptos Light" panose="020B0004020202020204" pitchFamily="34" charset="0"/>
              </a:rPr>
              <a:t>central heating and hot water system controls (which include annual or electronic timers, thermostats etc.)</a:t>
            </a:r>
          </a:p>
          <a:p>
            <a:pPr lvl="1"/>
            <a:r>
              <a:rPr lang="en-US" dirty="0">
                <a:solidFill>
                  <a:srgbClr val="292A45"/>
                </a:solidFill>
                <a:latin typeface="Aptos Light" panose="020B0004020202020204" pitchFamily="34" charset="0"/>
              </a:rPr>
              <a:t>insulation</a:t>
            </a:r>
          </a:p>
          <a:p>
            <a:pPr lvl="1"/>
            <a:r>
              <a:rPr lang="en-US" dirty="0">
                <a:solidFill>
                  <a:srgbClr val="292A45"/>
                </a:solidFill>
                <a:latin typeface="Aptos Light" panose="020B0004020202020204" pitchFamily="34" charset="0"/>
              </a:rPr>
              <a:t>ground and air source heat pumps</a:t>
            </a:r>
          </a:p>
          <a:p>
            <a:pPr lvl="1"/>
            <a:r>
              <a:rPr lang="en-US" dirty="0">
                <a:solidFill>
                  <a:srgbClr val="292A45"/>
                </a:solidFill>
                <a:latin typeface="Aptos Light" panose="020B0004020202020204" pitchFamily="34" charset="0"/>
              </a:rPr>
              <a:t>solar panels</a:t>
            </a:r>
          </a:p>
          <a:p>
            <a:pPr lvl="1"/>
            <a:r>
              <a:rPr lang="en-US" dirty="0">
                <a:solidFill>
                  <a:srgbClr val="292A45"/>
                </a:solidFill>
                <a:latin typeface="Aptos Light" panose="020B0004020202020204" pitchFamily="34" charset="0"/>
              </a:rPr>
              <a:t>wood-</a:t>
            </a:r>
            <a:r>
              <a:rPr lang="en-US" dirty="0" err="1">
                <a:solidFill>
                  <a:srgbClr val="292A45"/>
                </a:solidFill>
                <a:latin typeface="Aptos Light" panose="020B0004020202020204" pitchFamily="34" charset="0"/>
              </a:rPr>
              <a:t>fuelled</a:t>
            </a:r>
            <a:r>
              <a:rPr lang="en-US" dirty="0">
                <a:solidFill>
                  <a:srgbClr val="292A45"/>
                </a:solidFill>
                <a:latin typeface="Aptos Light" panose="020B0004020202020204" pitchFamily="34" charset="0"/>
              </a:rPr>
              <a:t> boilers</a:t>
            </a:r>
          </a:p>
          <a:p>
            <a:endParaRPr lang="en-GB" dirty="0">
              <a:solidFill>
                <a:srgbClr val="292A45"/>
              </a:solidFill>
              <a:latin typeface="Aptos Light" panose="020B0004020202020204" pitchFamily="34" charset="0"/>
            </a:endParaRPr>
          </a:p>
        </p:txBody>
      </p:sp>
    </p:spTree>
    <p:extLst>
      <p:ext uri="{BB962C8B-B14F-4D97-AF65-F5344CB8AC3E}">
        <p14:creationId xmlns:p14="http://schemas.microsoft.com/office/powerpoint/2010/main" val="350206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6627-7B9E-600F-76E5-4A4A84CC204B}"/>
              </a:ext>
            </a:extLst>
          </p:cNvPr>
          <p:cNvSpPr>
            <a:spLocks noGrp="1"/>
          </p:cNvSpPr>
          <p:nvPr>
            <p:ph type="title"/>
          </p:nvPr>
        </p:nvSpPr>
        <p:spPr/>
        <p:txBody>
          <a:bodyPr/>
          <a:lstStyle/>
          <a:p>
            <a:r>
              <a:rPr lang="en-US" dirty="0"/>
              <a:t>Issues</a:t>
            </a:r>
            <a:endParaRPr lang="en-GB" dirty="0"/>
          </a:p>
        </p:txBody>
      </p:sp>
      <p:sp>
        <p:nvSpPr>
          <p:cNvPr id="3" name="Content Placeholder 2">
            <a:extLst>
              <a:ext uri="{FF2B5EF4-FFF2-40B4-BE49-F238E27FC236}">
                <a16:creationId xmlns:a16="http://schemas.microsoft.com/office/drawing/2014/main" id="{66A5D16A-7223-E3DA-FAB8-3AC9604D528E}"/>
              </a:ext>
            </a:extLst>
          </p:cNvPr>
          <p:cNvSpPr>
            <a:spLocks noGrp="1"/>
          </p:cNvSpPr>
          <p:nvPr>
            <p:ph idx="1"/>
          </p:nvPr>
        </p:nvSpPr>
        <p:spPr/>
        <p:txBody>
          <a:bodyPr/>
          <a:lstStyle/>
          <a:p>
            <a:r>
              <a:rPr kumimoji="0" lang="en-US" sz="3000" b="1" i="0" u="none" strike="noStrike" kern="1200" cap="none" spc="0" normalizeH="0" baseline="0" noProof="0" dirty="0">
                <a:ln>
                  <a:noFill/>
                </a:ln>
                <a:solidFill>
                  <a:srgbClr val="6129FC"/>
                </a:solidFill>
                <a:effectLst/>
                <a:uLnTx/>
                <a:uFillTx/>
                <a:latin typeface="Aptos Light" panose="020B0004020202020204" pitchFamily="34" charset="0"/>
                <a:ea typeface="+mn-ea"/>
                <a:cs typeface="+mn-cs"/>
              </a:rPr>
              <a:t>Apportionment</a:t>
            </a:r>
            <a:endParaRPr lang="en-US" dirty="0"/>
          </a:p>
          <a:p>
            <a:pPr marL="0" indent="0">
              <a:buNone/>
            </a:pPr>
            <a:r>
              <a:rPr lang="en-GB" dirty="0">
                <a:latin typeface="Aptos Light" panose="020B0004020202020204" pitchFamily="34" charset="0"/>
              </a:rPr>
              <a:t>ESMs when installed as part of a wider single supply of refurbishment is seen as a standard rated single supply. No apportionment.</a:t>
            </a:r>
            <a:endParaRPr lang="en-US" dirty="0">
              <a:latin typeface="Aptos Light" panose="020B0004020202020204" pitchFamily="34" charset="0"/>
            </a:endParaRPr>
          </a:p>
          <a:p>
            <a:r>
              <a:rPr kumimoji="0" lang="en-US" sz="3000" b="1" i="0" u="none" strike="noStrike" kern="1200" cap="none" spc="0" normalizeH="0" baseline="0" noProof="0" dirty="0">
                <a:ln>
                  <a:noFill/>
                </a:ln>
                <a:solidFill>
                  <a:srgbClr val="6129FC"/>
                </a:solidFill>
                <a:effectLst/>
                <a:uLnTx/>
                <a:uFillTx/>
                <a:latin typeface="Aptos Light" panose="020B0004020202020204" pitchFamily="34" charset="0"/>
                <a:ea typeface="+mn-ea"/>
                <a:cs typeface="+mn-cs"/>
              </a:rPr>
              <a:t>Business use</a:t>
            </a:r>
            <a:endParaRPr lang="en-US" dirty="0"/>
          </a:p>
          <a:p>
            <a:pPr marL="0" indent="0">
              <a:buNone/>
            </a:pPr>
            <a:r>
              <a:rPr lang="en-GB" dirty="0">
                <a:latin typeface="Aptos Light" panose="020B0004020202020204" pitchFamily="34" charset="0"/>
              </a:rPr>
              <a:t>The sale to the grid of surplus energy, such as from solar panels, is likely to be a business activity, may not meet the RCP definition. </a:t>
            </a:r>
            <a:endParaRPr lang="en-GB" dirty="0"/>
          </a:p>
        </p:txBody>
      </p:sp>
    </p:spTree>
    <p:extLst>
      <p:ext uri="{BB962C8B-B14F-4D97-AF65-F5344CB8AC3E}">
        <p14:creationId xmlns:p14="http://schemas.microsoft.com/office/powerpoint/2010/main" val="1108881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F49C3-78D0-2654-3772-48E532FFA5D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B5C0716-3946-E819-B877-C62A89FA8529}"/>
              </a:ext>
            </a:extLst>
          </p:cNvPr>
          <p:cNvSpPr txBox="1"/>
          <p:nvPr/>
        </p:nvSpPr>
        <p:spPr>
          <a:xfrm>
            <a:off x="459770" y="2921168"/>
            <a:ext cx="9231468"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rPr>
              <a:t>Overage</a:t>
            </a:r>
            <a:endParaRPr kumimoji="0" lang="en-GB" sz="6000" b="1" i="0" u="none" strike="noStrike" kern="1200" cap="none" spc="0" normalizeH="0" baseline="0" noProof="0" dirty="0">
              <a:ln>
                <a:noFill/>
              </a:ln>
              <a:solidFill>
                <a:srgbClr val="6129FC"/>
              </a:solidFill>
              <a:effectLst/>
              <a:uLnTx/>
              <a:uFillTx/>
              <a:latin typeface="Aptos Display" panose="020B0004020202020204" pitchFamily="34" charset="0"/>
              <a:ea typeface="+mn-ea"/>
              <a:cs typeface="+mn-cs"/>
            </a:endParaRPr>
          </a:p>
        </p:txBody>
      </p:sp>
    </p:spTree>
    <p:extLst>
      <p:ext uri="{BB962C8B-B14F-4D97-AF65-F5344CB8AC3E}">
        <p14:creationId xmlns:p14="http://schemas.microsoft.com/office/powerpoint/2010/main" val="41841125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68557-B9BE-48E4-11FF-791BE3AD49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23E1B0-4428-78C7-58AD-DEB46F83E47F}"/>
              </a:ext>
            </a:extLst>
          </p:cNvPr>
          <p:cNvSpPr>
            <a:spLocks noGrp="1"/>
          </p:cNvSpPr>
          <p:nvPr>
            <p:ph type="title"/>
          </p:nvPr>
        </p:nvSpPr>
        <p:spPr/>
        <p:txBody>
          <a:bodyPr/>
          <a:lstStyle/>
          <a:p>
            <a:r>
              <a:rPr lang="en-US" dirty="0"/>
              <a:t>Overage</a:t>
            </a:r>
            <a:endParaRPr lang="en-GB" dirty="0"/>
          </a:p>
        </p:txBody>
      </p:sp>
      <p:sp>
        <p:nvSpPr>
          <p:cNvPr id="3" name="Content Placeholder 2">
            <a:extLst>
              <a:ext uri="{FF2B5EF4-FFF2-40B4-BE49-F238E27FC236}">
                <a16:creationId xmlns:a16="http://schemas.microsoft.com/office/drawing/2014/main" id="{FAAC8CA4-16D0-9026-2040-41059E26C2CE}"/>
              </a:ext>
            </a:extLst>
          </p:cNvPr>
          <p:cNvSpPr>
            <a:spLocks noGrp="1"/>
          </p:cNvSpPr>
          <p:nvPr>
            <p:ph idx="1"/>
          </p:nvPr>
        </p:nvSpPr>
        <p:spPr/>
        <p:txBody>
          <a:bodyPr>
            <a:normAutofit/>
          </a:bodyPr>
          <a:lstStyle/>
          <a:p>
            <a:pPr marL="0" indent="0">
              <a:buNone/>
            </a:pPr>
            <a:r>
              <a:rPr lang="en-GB" b="1" dirty="0">
                <a:solidFill>
                  <a:srgbClr val="6129FC"/>
                </a:solidFill>
                <a:latin typeface="Aptos Light" panose="020B0004020202020204" pitchFamily="34" charset="0"/>
              </a:rPr>
              <a:t>‘</a:t>
            </a:r>
            <a:r>
              <a:rPr lang="en-GB" sz="2400" b="1" dirty="0">
                <a:solidFill>
                  <a:srgbClr val="6129FC"/>
                </a:solidFill>
                <a:latin typeface="Aptos Light" panose="020B0004020202020204" pitchFamily="34" charset="0"/>
              </a:rPr>
              <a:t>Overage’ means contingent consideration – that is, further consideration relating to an earlier supply of land or property if certain contingencies (events) occur.</a:t>
            </a:r>
          </a:p>
          <a:p>
            <a:pPr marL="0" indent="0">
              <a:buNone/>
            </a:pPr>
            <a:r>
              <a:rPr lang="en-GB" sz="2400" dirty="0">
                <a:latin typeface="Aptos Light" panose="020B0004020202020204" pitchFamily="34" charset="0"/>
              </a:rPr>
              <a:t>An overage agreement enables the seller to benefit from an increase in the value of their land after selling it.</a:t>
            </a:r>
            <a:endParaRPr lang="en-US" sz="2400" dirty="0">
              <a:latin typeface="Aptos Light" panose="020B0004020202020204" pitchFamily="34" charset="0"/>
            </a:endParaRPr>
          </a:p>
          <a:p>
            <a:pPr marL="0" indent="0">
              <a:buNone/>
            </a:pPr>
            <a:r>
              <a:rPr lang="en-GB" sz="2400" dirty="0">
                <a:latin typeface="Aptos Light" panose="020B0004020202020204" pitchFamily="34" charset="0"/>
              </a:rPr>
              <a:t>The overage value is usually defined as a percentage of the increase in value</a:t>
            </a:r>
          </a:p>
          <a:p>
            <a:pPr marL="457200" lvl="1" indent="0">
              <a:buNone/>
            </a:pPr>
            <a:endParaRPr lang="en-US" b="1" dirty="0">
              <a:solidFill>
                <a:srgbClr val="6129FC"/>
              </a:solidFill>
              <a:latin typeface="Aptos Light" panose="020B0004020202020204" pitchFamily="34" charset="0"/>
            </a:endParaRPr>
          </a:p>
          <a:p>
            <a:pPr marL="457200" lvl="1" indent="0">
              <a:buNone/>
            </a:pPr>
            <a:r>
              <a:rPr lang="en-US" dirty="0">
                <a:latin typeface="Aptos Light" panose="020B0004020202020204" pitchFamily="34" charset="0"/>
              </a:rPr>
              <a:t>Example: </a:t>
            </a:r>
            <a:r>
              <a:rPr lang="en-GB" dirty="0">
                <a:latin typeface="Aptos Light" panose="020B0004020202020204" pitchFamily="34" charset="0"/>
              </a:rPr>
              <a:t>the buyer increases the value of the land by obtaining planning permission. The seller receives 25% of the increase in value. </a:t>
            </a:r>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pPr marL="0" indent="0">
              <a:buNone/>
            </a:pPr>
            <a:endParaRPr lang="en-US" b="1" dirty="0">
              <a:solidFill>
                <a:srgbClr val="6129FC"/>
              </a:solidFill>
              <a:latin typeface="Aptos Light" panose="020B0004020202020204" pitchFamily="34" charset="0"/>
            </a:endParaRPr>
          </a:p>
          <a:p>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p:txBody>
      </p:sp>
    </p:spTree>
    <p:extLst>
      <p:ext uri="{BB962C8B-B14F-4D97-AF65-F5344CB8AC3E}">
        <p14:creationId xmlns:p14="http://schemas.microsoft.com/office/powerpoint/2010/main" val="3050344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47E78-1AE5-E808-F24E-C74B6E3F07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4E57B5-F56E-C845-4902-E6BDF38D007F}"/>
              </a:ext>
            </a:extLst>
          </p:cNvPr>
          <p:cNvSpPr>
            <a:spLocks noGrp="1"/>
          </p:cNvSpPr>
          <p:nvPr>
            <p:ph type="title"/>
          </p:nvPr>
        </p:nvSpPr>
        <p:spPr/>
        <p:txBody>
          <a:bodyPr/>
          <a:lstStyle/>
          <a:p>
            <a:r>
              <a:rPr lang="en-US" dirty="0"/>
              <a:t>The issue</a:t>
            </a:r>
            <a:endParaRPr lang="en-GB" dirty="0"/>
          </a:p>
        </p:txBody>
      </p:sp>
      <p:sp>
        <p:nvSpPr>
          <p:cNvPr id="3" name="Content Placeholder 2">
            <a:extLst>
              <a:ext uri="{FF2B5EF4-FFF2-40B4-BE49-F238E27FC236}">
                <a16:creationId xmlns:a16="http://schemas.microsoft.com/office/drawing/2014/main" id="{B2C95909-5E05-9674-0275-C1D10909037C}"/>
              </a:ext>
            </a:extLst>
          </p:cNvPr>
          <p:cNvSpPr>
            <a:spLocks noGrp="1"/>
          </p:cNvSpPr>
          <p:nvPr>
            <p:ph idx="1"/>
          </p:nvPr>
        </p:nvSpPr>
        <p:spPr/>
        <p:txBody>
          <a:bodyPr>
            <a:normAutofit/>
          </a:bodyPr>
          <a:lstStyle/>
          <a:p>
            <a:pPr marL="0" indent="0">
              <a:buNone/>
            </a:pPr>
            <a:r>
              <a:rPr lang="en-GB" sz="2400" b="1" dirty="0">
                <a:solidFill>
                  <a:srgbClr val="6129FC"/>
                </a:solidFill>
                <a:latin typeface="Aptos Light" panose="020B0004020202020204" pitchFamily="34" charset="0"/>
              </a:rPr>
              <a:t> HMRC’s changing view as to the correct VAT liability of the overage payment</a:t>
            </a:r>
          </a:p>
          <a:p>
            <a:pPr marL="457200" lvl="1" indent="0">
              <a:buNone/>
            </a:pPr>
            <a:endParaRPr lang="en-US" b="1" dirty="0">
              <a:solidFill>
                <a:srgbClr val="6129FC"/>
              </a:solidFill>
              <a:latin typeface="Aptos Light" panose="020B0004020202020204" pitchFamily="34" charset="0"/>
            </a:endParaRPr>
          </a:p>
          <a:p>
            <a:pPr marL="0" indent="0">
              <a:buNone/>
            </a:pPr>
            <a:r>
              <a:rPr lang="en-GB" sz="2400" dirty="0">
                <a:latin typeface="Aptos Light" panose="020B0004020202020204" pitchFamily="34" charset="0"/>
              </a:rPr>
              <a:t>In 2023 HMRC had come to the view that the treatment of overage would always follow that of the earlier sale, whether as standard-rated, zero-rated, exempt or a TOGC. </a:t>
            </a:r>
            <a:endParaRPr lang="en-US" sz="2400" dirty="0">
              <a:latin typeface="Aptos Light" panose="020B0004020202020204" pitchFamily="34" charset="0"/>
            </a:endParaRPr>
          </a:p>
          <a:p>
            <a:pPr marL="0" indent="0">
              <a:buNone/>
            </a:pPr>
            <a:r>
              <a:rPr lang="en-GB" sz="2400" dirty="0">
                <a:latin typeface="Aptos Light" panose="020B0004020202020204" pitchFamily="34" charset="0"/>
              </a:rPr>
              <a:t>Current view of HMRC is that the liability of overage generally needs to be considered separately for each payment and is not necessarily the same as the liability of the original sale. </a:t>
            </a:r>
          </a:p>
          <a:p>
            <a:pPr marL="0" indent="0">
              <a:buNone/>
            </a:pPr>
            <a:r>
              <a:rPr lang="en-US" sz="2400" dirty="0">
                <a:latin typeface="Aptos Light" panose="020B0004020202020204" pitchFamily="34" charset="0"/>
              </a:rPr>
              <a:t>HMRC to issue updated guidance to clarify their latest view. Draft copy distributed to L&amp;PLG members for comment.</a:t>
            </a:r>
          </a:p>
          <a:p>
            <a:endParaRPr lang="en-US" dirty="0">
              <a:latin typeface="Aptos Light" panose="020B0004020202020204" pitchFamily="34" charset="0"/>
            </a:endParaRPr>
          </a:p>
          <a:p>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pPr marL="0" indent="0">
              <a:buNone/>
            </a:pPr>
            <a:endParaRPr lang="en-US" b="1" dirty="0">
              <a:solidFill>
                <a:srgbClr val="6129FC"/>
              </a:solidFill>
              <a:latin typeface="Aptos Light" panose="020B0004020202020204" pitchFamily="34" charset="0"/>
            </a:endParaRPr>
          </a:p>
          <a:p>
            <a:endParaRPr lang="en-US" dirty="0">
              <a:latin typeface="Aptos Light" panose="020B0004020202020204" pitchFamily="34" charset="0"/>
            </a:endParaRPr>
          </a:p>
          <a:p>
            <a:pPr marL="0" indent="0">
              <a:buNone/>
            </a:pPr>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a:p>
            <a:endParaRPr lang="en-US" dirty="0">
              <a:latin typeface="Aptos Light" panose="020B0004020202020204" pitchFamily="34" charset="0"/>
            </a:endParaRPr>
          </a:p>
        </p:txBody>
      </p:sp>
    </p:spTree>
    <p:extLst>
      <p:ext uri="{BB962C8B-B14F-4D97-AF65-F5344CB8AC3E}">
        <p14:creationId xmlns:p14="http://schemas.microsoft.com/office/powerpoint/2010/main" val="2691100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D0D45"/>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383BC8A1-D389-DA0D-66B1-2CFEF9E87E21}"/>
              </a:ext>
            </a:extLst>
          </p:cNvPr>
          <p:cNvSpPr/>
          <p:nvPr/>
        </p:nvSpPr>
        <p:spPr>
          <a:xfrm>
            <a:off x="2589197" y="653109"/>
            <a:ext cx="4417996" cy="2621965"/>
          </a:xfrm>
          <a:prstGeom prst="roundRect">
            <a:avLst>
              <a:gd name="adj" fmla="val 50000"/>
            </a:avLst>
          </a:prstGeom>
          <a:solidFill>
            <a:srgbClr val="A888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8000" b="0" i="0" u="none" strike="noStrike" kern="1200" cap="none" spc="0" normalizeH="0" baseline="0" noProof="0" dirty="0">
                <a:ln>
                  <a:noFill/>
                </a:ln>
                <a:solidFill>
                  <a:prstClr val="white"/>
                </a:solidFill>
                <a:effectLst/>
                <a:uLnTx/>
                <a:uFillTx/>
                <a:latin typeface="Aptos Display" panose="020B0004020202020204" pitchFamily="34" charset="0"/>
                <a:ea typeface="+mn-ea"/>
                <a:cs typeface="+mn-cs"/>
              </a:rPr>
              <a:t>Q&amp;A</a:t>
            </a:r>
          </a:p>
        </p:txBody>
      </p:sp>
      <p:pic>
        <p:nvPicPr>
          <p:cNvPr id="3" name="Picture 2">
            <a:extLst>
              <a:ext uri="{FF2B5EF4-FFF2-40B4-BE49-F238E27FC236}">
                <a16:creationId xmlns:a16="http://schemas.microsoft.com/office/drawing/2014/main" id="{39B32E99-DB3B-F729-4CC5-92359AA95B71}"/>
              </a:ext>
            </a:extLst>
          </p:cNvPr>
          <p:cNvPicPr>
            <a:picLocks noChangeAspect="1"/>
          </p:cNvPicPr>
          <p:nvPr/>
        </p:nvPicPr>
        <p:blipFill>
          <a:blip r:embed="rId2"/>
          <a:stretch>
            <a:fillRect/>
          </a:stretch>
        </p:blipFill>
        <p:spPr>
          <a:xfrm>
            <a:off x="1735068" y="1964092"/>
            <a:ext cx="2329314" cy="2371550"/>
          </a:xfrm>
          <a:prstGeom prst="rect">
            <a:avLst/>
          </a:prstGeom>
        </p:spPr>
      </p:pic>
      <p:sp>
        <p:nvSpPr>
          <p:cNvPr id="4" name="TextBox 3">
            <a:extLst>
              <a:ext uri="{FF2B5EF4-FFF2-40B4-BE49-F238E27FC236}">
                <a16:creationId xmlns:a16="http://schemas.microsoft.com/office/drawing/2014/main" id="{0A0F3430-149A-49E3-36B1-F3D8022C5E1D}"/>
              </a:ext>
            </a:extLst>
          </p:cNvPr>
          <p:cNvSpPr txBox="1"/>
          <p:nvPr/>
        </p:nvSpPr>
        <p:spPr>
          <a:xfrm>
            <a:off x="7007193" y="3149867"/>
            <a:ext cx="3874167" cy="20313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Aptos Display" panose="020B0004020202020204" pitchFamily="34" charset="0"/>
                <a:ea typeface="+mn-ea"/>
                <a:cs typeface="+mn-cs"/>
              </a:rPr>
              <a:t>Karen Regan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white"/>
                </a:solidFill>
                <a:effectLst/>
                <a:uLnTx/>
                <a:uFillTx/>
                <a:latin typeface="Aptos Display" panose="020B0004020202020204" pitchFamily="34" charset="0"/>
                <a:ea typeface="+mn-ea"/>
                <a:cs typeface="+mn-cs"/>
              </a:rPr>
              <a:t>Indirect Taxes Consultant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ptos Display"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7D4BFF"/>
                </a:solidFill>
                <a:effectLst/>
                <a:uLnTx/>
                <a:uFillTx/>
                <a:latin typeface="Aptos Display" panose="020B0004020202020204" pitchFamily="34" charset="0"/>
                <a:ea typeface="+mn-ea"/>
                <a:cs typeface="+mn-cs"/>
              </a:rPr>
              <a:t>karen.regan@s3tax.co.uk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ptos Display"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ptos Display" panose="020B0004020202020204" pitchFamily="34" charset="0"/>
                <a:ea typeface="+mn-ea"/>
                <a:cs typeface="+mn-cs"/>
              </a:rPr>
              <a:t>07821 635452</a:t>
            </a:r>
          </a:p>
        </p:txBody>
      </p:sp>
    </p:spTree>
    <p:extLst>
      <p:ext uri="{BB962C8B-B14F-4D97-AF65-F5344CB8AC3E}">
        <p14:creationId xmlns:p14="http://schemas.microsoft.com/office/powerpoint/2010/main" val="131217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06B54-DD2B-4D58-86F0-B671C49B5F42}"/>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panose="020B0004020202020204" pitchFamily="34" charset="0"/>
                <a:ea typeface="+mj-ea"/>
                <a:cs typeface="+mj-cs"/>
              </a:rPr>
              <a:t>Exempt transactions</a:t>
            </a:r>
            <a:endParaRPr lang="en-GB" dirty="0"/>
          </a:p>
        </p:txBody>
      </p:sp>
      <p:sp>
        <p:nvSpPr>
          <p:cNvPr id="3" name="Content Placeholder 2">
            <a:extLst>
              <a:ext uri="{FF2B5EF4-FFF2-40B4-BE49-F238E27FC236}">
                <a16:creationId xmlns:a16="http://schemas.microsoft.com/office/drawing/2014/main" id="{8C18E73D-1EA0-4068-BEB0-CEBA781F5F36}"/>
              </a:ext>
            </a:extLst>
          </p:cNvPr>
          <p:cNvSpPr>
            <a:spLocks noGrp="1"/>
          </p:cNvSpPr>
          <p:nvPr>
            <p:ph idx="1"/>
          </p:nvPr>
        </p:nvSpPr>
        <p:spPr/>
        <p:txBody>
          <a:bodyPr/>
          <a:lstStyle/>
          <a:p>
            <a:r>
              <a:rPr lang="en-GB" dirty="0">
                <a:latin typeface="Aptos Light" panose="020B0004020202020204" pitchFamily="34" charset="0"/>
              </a:rPr>
              <a:t>The grant of:</a:t>
            </a:r>
          </a:p>
          <a:p>
            <a:pPr lvl="1"/>
            <a:r>
              <a:rPr lang="en-US" sz="2800" dirty="0">
                <a:latin typeface="Aptos Light" panose="020B0004020202020204" pitchFamily="34" charset="0"/>
              </a:rPr>
              <a:t>An interest in land</a:t>
            </a:r>
          </a:p>
          <a:p>
            <a:pPr lvl="1"/>
            <a:r>
              <a:rPr lang="en-US" sz="2800" dirty="0">
                <a:latin typeface="Aptos Light" panose="020B0004020202020204" pitchFamily="34" charset="0"/>
              </a:rPr>
              <a:t>A right over land</a:t>
            </a:r>
          </a:p>
          <a:p>
            <a:pPr lvl="1"/>
            <a:r>
              <a:rPr lang="en-US" sz="2800" dirty="0">
                <a:latin typeface="Aptos Light" panose="020B0004020202020204" pitchFamily="34" charset="0"/>
              </a:rPr>
              <a:t>A license to occupy land</a:t>
            </a:r>
          </a:p>
          <a:p>
            <a:pPr lvl="1"/>
            <a:endParaRPr lang="en-US" dirty="0">
              <a:latin typeface="Aptos Light" panose="020B0004020202020204" pitchFamily="34" charset="0"/>
            </a:endParaRPr>
          </a:p>
          <a:p>
            <a:pPr marL="457200" lvl="1" indent="0">
              <a:buNone/>
            </a:pPr>
            <a:r>
              <a:rPr lang="en-US" sz="2800" b="1" dirty="0">
                <a:latin typeface="Aptos Light" panose="020B0004020202020204" pitchFamily="34" charset="0"/>
              </a:rPr>
              <a:t>= Exempt supply</a:t>
            </a:r>
          </a:p>
          <a:p>
            <a:endParaRPr lang="en-GB"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1714699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06B54-DD2B-4D58-86F0-B671C49B5F42}"/>
              </a:ext>
            </a:extLst>
          </p:cNvPr>
          <p:cNvSpPr>
            <a:spLocks noGrp="1"/>
          </p:cNvSpPr>
          <p:nvPr>
            <p:ph type="title"/>
          </p:nvPr>
        </p:nvSpPr>
        <p:spPr/>
        <p:txBody>
          <a:bodyPr/>
          <a:lstStyle/>
          <a:p>
            <a:r>
              <a:rPr kumimoji="0" lang="en-GB" sz="4400" b="0" i="0" u="none" strike="noStrike" kern="1200" cap="none" spc="0" normalizeH="0" baseline="0" noProof="0" dirty="0">
                <a:ln>
                  <a:noFill/>
                </a:ln>
                <a:solidFill>
                  <a:prstClr val="black"/>
                </a:solidFill>
                <a:effectLst/>
                <a:uLnTx/>
                <a:uFillTx/>
                <a:latin typeface="Aptos" panose="020B0004020202020204" pitchFamily="34" charset="0"/>
                <a:ea typeface="+mj-ea"/>
                <a:cs typeface="+mj-cs"/>
              </a:rPr>
              <a:t>Interests in land</a:t>
            </a:r>
            <a:endParaRPr lang="en-GB" dirty="0"/>
          </a:p>
        </p:txBody>
      </p:sp>
      <p:sp>
        <p:nvSpPr>
          <p:cNvPr id="3" name="Content Placeholder 2">
            <a:extLst>
              <a:ext uri="{FF2B5EF4-FFF2-40B4-BE49-F238E27FC236}">
                <a16:creationId xmlns:a16="http://schemas.microsoft.com/office/drawing/2014/main" id="{8C18E73D-1EA0-4068-BEB0-CEBA781F5F36}"/>
              </a:ext>
            </a:extLst>
          </p:cNvPr>
          <p:cNvSpPr>
            <a:spLocks noGrp="1"/>
          </p:cNvSpPr>
          <p:nvPr>
            <p:ph idx="1"/>
          </p:nvPr>
        </p:nvSpPr>
        <p:spPr/>
        <p:txBody>
          <a:bodyPr/>
          <a:lstStyle/>
          <a:p>
            <a:r>
              <a:rPr lang="en-US" dirty="0">
                <a:latin typeface="Aptos Light" panose="020B0004020202020204" pitchFamily="34" charset="0"/>
              </a:rPr>
              <a:t>Freehold sale</a:t>
            </a:r>
          </a:p>
          <a:p>
            <a:r>
              <a:rPr lang="en-US" dirty="0">
                <a:latin typeface="Aptos Light" panose="020B0004020202020204" pitchFamily="34" charset="0"/>
              </a:rPr>
              <a:t>Lease</a:t>
            </a:r>
          </a:p>
          <a:p>
            <a:r>
              <a:rPr lang="en-US" dirty="0">
                <a:latin typeface="Aptos Light" panose="020B0004020202020204" pitchFamily="34" charset="0"/>
              </a:rPr>
              <a:t>Assignment</a:t>
            </a:r>
          </a:p>
          <a:p>
            <a:r>
              <a:rPr lang="en-US" dirty="0">
                <a:latin typeface="Aptos Light" panose="020B0004020202020204" pitchFamily="34" charset="0"/>
              </a:rPr>
              <a:t>Agreement for sale/lease</a:t>
            </a:r>
          </a:p>
          <a:p>
            <a:r>
              <a:rPr lang="en-US" dirty="0">
                <a:latin typeface="Aptos Light" panose="020B0004020202020204" pitchFamily="34" charset="0"/>
              </a:rPr>
              <a:t>Surrender/reverse surrender</a:t>
            </a:r>
          </a:p>
          <a:p>
            <a:endParaRPr lang="en-GB" dirty="0">
              <a:latin typeface="Aptos Light" panose="020B0004020202020204" pitchFamily="34" charset="0"/>
            </a:endParaRPr>
          </a:p>
          <a:p>
            <a:endParaRPr lang="en-GB" dirty="0">
              <a:latin typeface="Aptos Light" panose="020B0004020202020204" pitchFamily="34" charset="0"/>
            </a:endParaRPr>
          </a:p>
        </p:txBody>
      </p:sp>
    </p:spTree>
    <p:extLst>
      <p:ext uri="{BB962C8B-B14F-4D97-AF65-F5344CB8AC3E}">
        <p14:creationId xmlns:p14="http://schemas.microsoft.com/office/powerpoint/2010/main" val="95279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09C3F-66CE-419F-9F1D-ECCDFEA33D57}"/>
              </a:ext>
            </a:extLst>
          </p:cNvPr>
          <p:cNvSpPr>
            <a:spLocks noGrp="1"/>
          </p:cNvSpPr>
          <p:nvPr>
            <p:ph type="title"/>
          </p:nvPr>
        </p:nvSpPr>
        <p:spPr/>
        <p:txBody>
          <a:bodyPr/>
          <a:lstStyle/>
          <a:p>
            <a:r>
              <a:rPr lang="en-GB"/>
              <a:t>Rights over land</a:t>
            </a:r>
          </a:p>
        </p:txBody>
      </p:sp>
      <p:sp>
        <p:nvSpPr>
          <p:cNvPr id="3" name="Content Placeholder 2">
            <a:extLst>
              <a:ext uri="{FF2B5EF4-FFF2-40B4-BE49-F238E27FC236}">
                <a16:creationId xmlns:a16="http://schemas.microsoft.com/office/drawing/2014/main" id="{A612C50A-D0BB-4FEB-B619-540EC036AAF1}"/>
              </a:ext>
            </a:extLst>
          </p:cNvPr>
          <p:cNvSpPr>
            <a:spLocks noGrp="1"/>
          </p:cNvSpPr>
          <p:nvPr>
            <p:ph idx="1"/>
          </p:nvPr>
        </p:nvSpPr>
        <p:spPr/>
        <p:txBody>
          <a:bodyPr/>
          <a:lstStyle/>
          <a:p>
            <a:pPr marL="0" indent="0">
              <a:buNone/>
            </a:pPr>
            <a:r>
              <a:rPr lang="en-US">
                <a:latin typeface="Aptos Light" panose="020B0004020202020204" pitchFamily="34" charset="0"/>
              </a:rPr>
              <a:t>Also includes:</a:t>
            </a:r>
          </a:p>
          <a:p>
            <a:pPr marL="0" indent="0">
              <a:buNone/>
            </a:pPr>
            <a:endParaRPr lang="en-US">
              <a:latin typeface="Aptos Light" panose="020B0004020202020204" pitchFamily="34" charset="0"/>
            </a:endParaRPr>
          </a:p>
          <a:p>
            <a:pPr lvl="1"/>
            <a:r>
              <a:rPr lang="en-US" sz="2800">
                <a:latin typeface="Aptos Light" panose="020B0004020202020204" pitchFamily="34" charset="0"/>
              </a:rPr>
              <a:t>Easement</a:t>
            </a:r>
          </a:p>
          <a:p>
            <a:pPr lvl="1"/>
            <a:endParaRPr lang="en-US" sz="2800">
              <a:latin typeface="Aptos Light" panose="020B0004020202020204" pitchFamily="34" charset="0"/>
            </a:endParaRPr>
          </a:p>
          <a:p>
            <a:pPr lvl="1"/>
            <a:r>
              <a:rPr lang="en-US" sz="2800">
                <a:latin typeface="Aptos Light" panose="020B0004020202020204" pitchFamily="34" charset="0"/>
              </a:rPr>
              <a:t>Wayleaves</a:t>
            </a:r>
          </a:p>
          <a:p>
            <a:pPr lvl="1"/>
            <a:endParaRPr lang="en-US" sz="2800">
              <a:latin typeface="Aptos Light" panose="020B0004020202020204" pitchFamily="34" charset="0"/>
            </a:endParaRPr>
          </a:p>
          <a:p>
            <a:pPr lvl="1"/>
            <a:r>
              <a:rPr lang="en-US" sz="2800">
                <a:latin typeface="Aptos Light" panose="020B0004020202020204" pitchFamily="34" charset="0"/>
              </a:rPr>
              <a:t>Rights of entry</a:t>
            </a:r>
          </a:p>
          <a:p>
            <a:endParaRPr lang="en-US">
              <a:latin typeface="Aptos Light" panose="020B0004020202020204" pitchFamily="34" charset="0"/>
            </a:endParaRPr>
          </a:p>
          <a:p>
            <a:pPr marL="0" indent="0">
              <a:buNone/>
            </a:pPr>
            <a:endParaRPr lang="en-GB">
              <a:latin typeface="Aptos Light" panose="020B0004020202020204" pitchFamily="34" charset="0"/>
            </a:endParaRPr>
          </a:p>
        </p:txBody>
      </p:sp>
    </p:spTree>
    <p:extLst>
      <p:ext uri="{BB962C8B-B14F-4D97-AF65-F5344CB8AC3E}">
        <p14:creationId xmlns:p14="http://schemas.microsoft.com/office/powerpoint/2010/main" val="384554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A11A-1253-43FB-A4DF-2305890C9B02}"/>
              </a:ext>
            </a:extLst>
          </p:cNvPr>
          <p:cNvSpPr>
            <a:spLocks noGrp="1"/>
          </p:cNvSpPr>
          <p:nvPr>
            <p:ph type="title"/>
          </p:nvPr>
        </p:nvSpPr>
        <p:spPr/>
        <p:txBody>
          <a:bodyPr/>
          <a:lstStyle/>
          <a:p>
            <a:r>
              <a:rPr lang="en-GB"/>
              <a:t>Licence to occupy</a:t>
            </a:r>
          </a:p>
        </p:txBody>
      </p:sp>
      <p:sp>
        <p:nvSpPr>
          <p:cNvPr id="3" name="Content Placeholder 2">
            <a:extLst>
              <a:ext uri="{FF2B5EF4-FFF2-40B4-BE49-F238E27FC236}">
                <a16:creationId xmlns:a16="http://schemas.microsoft.com/office/drawing/2014/main" id="{B38434DE-43E2-4E51-9D7B-A9C7A234D14E}"/>
              </a:ext>
            </a:extLst>
          </p:cNvPr>
          <p:cNvSpPr>
            <a:spLocks noGrp="1"/>
          </p:cNvSpPr>
          <p:nvPr>
            <p:ph idx="1"/>
          </p:nvPr>
        </p:nvSpPr>
        <p:spPr/>
        <p:txBody>
          <a:bodyPr/>
          <a:lstStyle/>
          <a:p>
            <a:r>
              <a:rPr lang="en-US">
                <a:latin typeface="Aptos Light" panose="020B0004020202020204" pitchFamily="34" charset="0"/>
              </a:rPr>
              <a:t>Exclusive occupation</a:t>
            </a:r>
          </a:p>
          <a:p>
            <a:endParaRPr lang="en-US">
              <a:latin typeface="Aptos Light" panose="020B0004020202020204" pitchFamily="34" charset="0"/>
            </a:endParaRPr>
          </a:p>
          <a:p>
            <a:r>
              <a:rPr lang="en-US">
                <a:latin typeface="Aptos Light" panose="020B0004020202020204" pitchFamily="34" charset="0"/>
              </a:rPr>
              <a:t>Defined area</a:t>
            </a:r>
          </a:p>
          <a:p>
            <a:endParaRPr lang="en-US">
              <a:latin typeface="Aptos Light" panose="020B0004020202020204" pitchFamily="34" charset="0"/>
            </a:endParaRPr>
          </a:p>
          <a:p>
            <a:r>
              <a:rPr lang="en-US">
                <a:latin typeface="Aptos Light" panose="020B0004020202020204" pitchFamily="34" charset="0"/>
              </a:rPr>
              <a:t>Occupation </a:t>
            </a:r>
            <a:r>
              <a:rPr lang="en-US" b="1">
                <a:latin typeface="Aptos Light" panose="020B0004020202020204" pitchFamily="34" charset="0"/>
              </a:rPr>
              <a:t>NOT</a:t>
            </a:r>
            <a:r>
              <a:rPr lang="en-US">
                <a:latin typeface="Aptos Light" panose="020B0004020202020204" pitchFamily="34" charset="0"/>
              </a:rPr>
              <a:t> use, typically</a:t>
            </a:r>
          </a:p>
          <a:p>
            <a:endParaRPr lang="en-US">
              <a:latin typeface="Aptos Light" panose="020B0004020202020204" pitchFamily="34" charset="0"/>
            </a:endParaRPr>
          </a:p>
          <a:p>
            <a:r>
              <a:rPr lang="en-US">
                <a:latin typeface="Aptos Light" panose="020B0004020202020204" pitchFamily="34" charset="0"/>
              </a:rPr>
              <a:t>Room hire and/or use of facilities </a:t>
            </a:r>
          </a:p>
          <a:p>
            <a:endParaRPr lang="en-GB">
              <a:latin typeface="Aptos Light" panose="020B0004020202020204" pitchFamily="34" charset="0"/>
            </a:endParaRPr>
          </a:p>
        </p:txBody>
      </p:sp>
    </p:spTree>
    <p:extLst>
      <p:ext uri="{BB962C8B-B14F-4D97-AF65-F5344CB8AC3E}">
        <p14:creationId xmlns:p14="http://schemas.microsoft.com/office/powerpoint/2010/main" val="3880850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FCF77-4AC0-4D41-8907-5F3726773DE2}"/>
              </a:ext>
            </a:extLst>
          </p:cNvPr>
          <p:cNvSpPr>
            <a:spLocks noGrp="1"/>
          </p:cNvSpPr>
          <p:nvPr>
            <p:ph type="title"/>
          </p:nvPr>
        </p:nvSpPr>
        <p:spPr/>
        <p:txBody>
          <a:bodyPr/>
          <a:lstStyle/>
          <a:p>
            <a:r>
              <a:rPr lang="en-GB"/>
              <a:t>Standard rated transactions</a:t>
            </a:r>
          </a:p>
        </p:txBody>
      </p:sp>
      <p:sp>
        <p:nvSpPr>
          <p:cNvPr id="3" name="Content Placeholder 2">
            <a:extLst>
              <a:ext uri="{FF2B5EF4-FFF2-40B4-BE49-F238E27FC236}">
                <a16:creationId xmlns:a16="http://schemas.microsoft.com/office/drawing/2014/main" id="{BC223896-1B4D-42F3-9D3C-8104B49878B5}"/>
              </a:ext>
            </a:extLst>
          </p:cNvPr>
          <p:cNvSpPr>
            <a:spLocks noGrp="1"/>
          </p:cNvSpPr>
          <p:nvPr>
            <p:ph idx="1"/>
          </p:nvPr>
        </p:nvSpPr>
        <p:spPr/>
        <p:txBody>
          <a:bodyPr/>
          <a:lstStyle/>
          <a:p>
            <a:r>
              <a:rPr lang="en-US" dirty="0">
                <a:latin typeface="Aptos Light" panose="020B0004020202020204" pitchFamily="34" charset="0"/>
              </a:rPr>
              <a:t>Freehold sale of</a:t>
            </a:r>
          </a:p>
          <a:p>
            <a:endParaRPr lang="en-US" dirty="0">
              <a:latin typeface="Aptos Light" panose="020B0004020202020204" pitchFamily="34" charset="0"/>
            </a:endParaRPr>
          </a:p>
          <a:p>
            <a:pPr lvl="1"/>
            <a:r>
              <a:rPr lang="en-US" dirty="0">
                <a:latin typeface="Aptos Light" panose="020B0004020202020204" pitchFamily="34" charset="0"/>
              </a:rPr>
              <a:t>‘new’ commercial building</a:t>
            </a:r>
          </a:p>
          <a:p>
            <a:pPr lvl="1"/>
            <a:endParaRPr lang="en-US" dirty="0">
              <a:latin typeface="Aptos Light" panose="020B0004020202020204" pitchFamily="34" charset="0"/>
            </a:endParaRPr>
          </a:p>
          <a:p>
            <a:pPr lvl="1"/>
            <a:r>
              <a:rPr lang="en-US" dirty="0">
                <a:latin typeface="Aptos Light" panose="020B0004020202020204" pitchFamily="34" charset="0"/>
              </a:rPr>
              <a:t>‘new’ civil engineering work</a:t>
            </a:r>
          </a:p>
          <a:p>
            <a:pPr lvl="1"/>
            <a:endParaRPr lang="en-US" dirty="0">
              <a:latin typeface="Aptos Light" panose="020B0004020202020204" pitchFamily="34" charset="0"/>
            </a:endParaRPr>
          </a:p>
          <a:p>
            <a:pPr lvl="1"/>
            <a:r>
              <a:rPr lang="en-US" dirty="0">
                <a:latin typeface="Aptos Light" panose="020B0004020202020204" pitchFamily="34" charset="0"/>
              </a:rPr>
              <a:t>‘opted’ land or commercial building </a:t>
            </a:r>
          </a:p>
          <a:p>
            <a:endParaRPr lang="en-GB" dirty="0">
              <a:latin typeface="Aptos Light" panose="020B0004020202020204" pitchFamily="34" charset="0"/>
            </a:endParaRPr>
          </a:p>
        </p:txBody>
      </p:sp>
    </p:spTree>
    <p:extLst>
      <p:ext uri="{BB962C8B-B14F-4D97-AF65-F5344CB8AC3E}">
        <p14:creationId xmlns:p14="http://schemas.microsoft.com/office/powerpoint/2010/main" val="771986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FCF77-4AC0-4D41-8907-5F3726773DE2}"/>
              </a:ext>
            </a:extLst>
          </p:cNvPr>
          <p:cNvSpPr>
            <a:spLocks noGrp="1"/>
          </p:cNvSpPr>
          <p:nvPr>
            <p:ph type="title"/>
          </p:nvPr>
        </p:nvSpPr>
        <p:spPr/>
        <p:txBody>
          <a:bodyPr/>
          <a:lstStyle/>
          <a:p>
            <a:r>
              <a:rPr lang="en-GB"/>
              <a:t>Standard rated transactions</a:t>
            </a:r>
          </a:p>
        </p:txBody>
      </p:sp>
      <p:sp>
        <p:nvSpPr>
          <p:cNvPr id="3" name="Content Placeholder 2">
            <a:extLst>
              <a:ext uri="{FF2B5EF4-FFF2-40B4-BE49-F238E27FC236}">
                <a16:creationId xmlns:a16="http://schemas.microsoft.com/office/drawing/2014/main" id="{BC223896-1B4D-42F3-9D3C-8104B49878B5}"/>
              </a:ext>
            </a:extLst>
          </p:cNvPr>
          <p:cNvSpPr>
            <a:spLocks noGrp="1"/>
          </p:cNvSpPr>
          <p:nvPr>
            <p:ph idx="1"/>
          </p:nvPr>
        </p:nvSpPr>
        <p:spPr>
          <a:xfrm>
            <a:off x="838200" y="1834251"/>
            <a:ext cx="10515600" cy="4351338"/>
          </a:xfrm>
        </p:spPr>
        <p:txBody>
          <a:bodyPr>
            <a:normAutofit lnSpcReduction="10000"/>
          </a:bodyPr>
          <a:lstStyle/>
          <a:p>
            <a:r>
              <a:rPr lang="en-US">
                <a:latin typeface="Aptos Light" panose="020B0004020202020204" pitchFamily="34" charset="0"/>
              </a:rPr>
              <a:t>Rights to take game and fish</a:t>
            </a:r>
          </a:p>
          <a:p>
            <a:endParaRPr lang="en-US">
              <a:latin typeface="Aptos Light" panose="020B0004020202020204" pitchFamily="34" charset="0"/>
            </a:endParaRPr>
          </a:p>
          <a:p>
            <a:r>
              <a:rPr lang="en-US">
                <a:latin typeface="Aptos Light" panose="020B0004020202020204" pitchFamily="34" charset="0"/>
              </a:rPr>
              <a:t>Holiday accommodation</a:t>
            </a:r>
          </a:p>
          <a:p>
            <a:endParaRPr lang="en-US">
              <a:latin typeface="Aptos Light" panose="020B0004020202020204" pitchFamily="34" charset="0"/>
            </a:endParaRPr>
          </a:p>
          <a:p>
            <a:r>
              <a:rPr lang="en-US">
                <a:latin typeface="Aptos Light" panose="020B0004020202020204" pitchFamily="34" charset="0"/>
              </a:rPr>
              <a:t>Car parking (off-street)</a:t>
            </a:r>
          </a:p>
          <a:p>
            <a:endParaRPr lang="en-US">
              <a:latin typeface="Aptos Light" panose="020B0004020202020204" pitchFamily="34" charset="0"/>
            </a:endParaRPr>
          </a:p>
          <a:p>
            <a:r>
              <a:rPr lang="en-US">
                <a:latin typeface="Aptos Light" panose="020B0004020202020204" pitchFamily="34" charset="0"/>
              </a:rPr>
              <a:t>Facilities for playing sport?</a:t>
            </a:r>
          </a:p>
          <a:p>
            <a:endParaRPr lang="en-US">
              <a:latin typeface="Aptos Light" panose="020B0004020202020204" pitchFamily="34" charset="0"/>
            </a:endParaRPr>
          </a:p>
          <a:p>
            <a:r>
              <a:rPr lang="en-US">
                <a:latin typeface="Aptos Light" panose="020B0004020202020204" pitchFamily="34" charset="0"/>
              </a:rPr>
              <a:t>Storage</a:t>
            </a:r>
          </a:p>
          <a:p>
            <a:endParaRPr lang="en-GB">
              <a:latin typeface="Aptos Light" panose="020B0004020202020204" pitchFamily="34" charset="0"/>
            </a:endParaRPr>
          </a:p>
        </p:txBody>
      </p:sp>
    </p:spTree>
    <p:extLst>
      <p:ext uri="{BB962C8B-B14F-4D97-AF65-F5344CB8AC3E}">
        <p14:creationId xmlns:p14="http://schemas.microsoft.com/office/powerpoint/2010/main" val="111856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Brand Slide Template" id="{C42F366C-C52A-4399-82E9-16828D6C740C}" vid="{F772DF6E-ED62-44A8-B299-D13C1DE4DE06}"/>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Brand Slide Template" id="{C42F366C-C52A-4399-82E9-16828D6C740C}" vid="{F772DF6E-ED62-44A8-B299-D13C1DE4DE0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238A6E3353B040B46AAE879484342B" ma:contentTypeVersion="11" ma:contentTypeDescription="Create a new document." ma:contentTypeScope="" ma:versionID="46e9bd3eec9f53a19e4cd2d4ec4a9023">
  <xsd:schema xmlns:xsd="http://www.w3.org/2001/XMLSchema" xmlns:xs="http://www.w3.org/2001/XMLSchema" xmlns:p="http://schemas.microsoft.com/office/2006/metadata/properties" xmlns:ns2="d28a1b45-5393-4e74-a0f8-c3ff67be46b4" xmlns:ns3="340018fd-2bff-449e-859a-57cd4484ef84" targetNamespace="http://schemas.microsoft.com/office/2006/metadata/properties" ma:root="true" ma:fieldsID="adedf91db14e52ef6d05b3917370de4e" ns2:_="" ns3:_="">
    <xsd:import namespace="d28a1b45-5393-4e74-a0f8-c3ff67be46b4"/>
    <xsd:import namespace="340018fd-2bff-449e-859a-57cd4484ef8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8a1b45-5393-4e74-a0f8-c3ff67be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b3deae5-b890-47e3-a5fe-9a7f1be1d10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40018fd-2bff-449e-859a-57cd4484ef8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02a88b2-909d-4168-bec8-e45484cd9158}" ma:internalName="TaxCatchAll" ma:showField="CatchAllData" ma:web="340018fd-2bff-449e-859a-57cd4484ef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40018fd-2bff-449e-859a-57cd4484ef84" xsi:nil="true"/>
    <lcf76f155ced4ddcb4097134ff3c332f xmlns="d28a1b45-5393-4e74-a0f8-c3ff67be46b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121FFB1-DED7-4DE2-A01C-8820EE30D510}"/>
</file>

<file path=customXml/itemProps2.xml><?xml version="1.0" encoding="utf-8"?>
<ds:datastoreItem xmlns:ds="http://schemas.openxmlformats.org/officeDocument/2006/customXml" ds:itemID="{31454BC2-814F-4F3F-94AD-542267C3F730}">
  <ds:schemaRefs>
    <ds:schemaRef ds:uri="http://schemas.microsoft.com/sharepoint/v3/contenttype/forms"/>
  </ds:schemaRefs>
</ds:datastoreItem>
</file>

<file path=customXml/itemProps3.xml><?xml version="1.0" encoding="utf-8"?>
<ds:datastoreItem xmlns:ds="http://schemas.openxmlformats.org/officeDocument/2006/customXml" ds:itemID="{EA8A0C63-4065-4042-A9E6-38D1A572AADB}">
  <ds:schemaRefs>
    <ds:schemaRef ds:uri="http://schemas.microsoft.com/office/2006/metadata/properties"/>
    <ds:schemaRef ds:uri="http://schemas.microsoft.com/office/infopath/2007/PartnerControls"/>
    <ds:schemaRef ds:uri="http://schemas.microsoft.com/sharepoint/v3"/>
    <ds:schemaRef ds:uri="1efd1777-bff0-4d43-8724-f793db628584"/>
    <ds:schemaRef ds:uri="fe006a7e-a648-4425-951c-a06b7d5a5443"/>
  </ds:schemaRefs>
</ds:datastoreItem>
</file>

<file path=docProps/app.xml><?xml version="1.0" encoding="utf-8"?>
<Properties xmlns="http://schemas.openxmlformats.org/officeDocument/2006/extended-properties" xmlns:vt="http://schemas.openxmlformats.org/officeDocument/2006/docPropsVTypes">
  <TotalTime>961</TotalTime>
  <Words>1426</Words>
  <Application>Microsoft Office PowerPoint</Application>
  <PresentationFormat>Widescreen</PresentationFormat>
  <Paragraphs>262</Paragraphs>
  <Slides>38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Aptos</vt:lpstr>
      <vt:lpstr>Aptos Display</vt:lpstr>
      <vt:lpstr>Aptos Light</vt:lpstr>
      <vt:lpstr>Arial</vt:lpstr>
      <vt:lpstr>Calibri</vt:lpstr>
      <vt:lpstr>Calibri Light</vt:lpstr>
      <vt:lpstr>Office Theme</vt:lpstr>
      <vt:lpstr>1_Office Theme</vt:lpstr>
      <vt:lpstr>PowerPoint Presentation</vt:lpstr>
      <vt:lpstr>Agenda</vt:lpstr>
      <vt:lpstr>PowerPoint Presentation</vt:lpstr>
      <vt:lpstr>Exempt transactions</vt:lpstr>
      <vt:lpstr>Interests in land</vt:lpstr>
      <vt:lpstr>Rights over land</vt:lpstr>
      <vt:lpstr>Licence to occupy</vt:lpstr>
      <vt:lpstr>Standard rated transactions</vt:lpstr>
      <vt:lpstr>Standard rated transactions</vt:lpstr>
      <vt:lpstr>PowerPoint Presentation</vt:lpstr>
      <vt:lpstr>Option to tax</vt:lpstr>
      <vt:lpstr>Option to tax</vt:lpstr>
      <vt:lpstr>Option to tax</vt:lpstr>
      <vt:lpstr>Option to tax</vt:lpstr>
      <vt:lpstr>Option to tax </vt:lpstr>
      <vt:lpstr>Option to tax </vt:lpstr>
      <vt:lpstr>Option to tax forms</vt:lpstr>
      <vt:lpstr>Option to tax </vt:lpstr>
      <vt:lpstr>Option to tax </vt:lpstr>
      <vt:lpstr>Option to tax </vt:lpstr>
      <vt:lpstr>PowerPoint Presentation</vt:lpstr>
      <vt:lpstr>HMRC Land &amp; Property Liaison Group</vt:lpstr>
      <vt:lpstr>About HMRC Land &amp; Property Liaison Group</vt:lpstr>
      <vt:lpstr>PowerPoint Presentation</vt:lpstr>
      <vt:lpstr>Remediation works –residential property</vt:lpstr>
      <vt:lpstr>Remediation works –residential property</vt:lpstr>
      <vt:lpstr>Remediation works - residential property</vt:lpstr>
      <vt:lpstr>HMRC Example</vt:lpstr>
      <vt:lpstr>Remediation works - commercial property</vt:lpstr>
      <vt:lpstr>PowerPoint Presentation</vt:lpstr>
      <vt:lpstr>VAT relief for energy saving materials </vt:lpstr>
      <vt:lpstr>Relevant Charitable Purpose (RCP)</vt:lpstr>
      <vt:lpstr>Qualifying energy saving materials </vt:lpstr>
      <vt:lpstr>Issues</vt:lpstr>
      <vt:lpstr>PowerPoint Presentation</vt:lpstr>
      <vt:lpstr>Overage</vt:lpstr>
      <vt:lpstr>The issue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Karen Regan</dc:creator>
  <cp:lastModifiedBy>Admin</cp:lastModifiedBy>
  <cp:revision>6</cp:revision>
  <dcterms:created xsi:type="dcterms:W3CDTF">2025-02-26T14:00:03Z</dcterms:created>
  <dcterms:modified xsi:type="dcterms:W3CDTF">2025-03-25T09:53:39Z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0x01010096238A6E3353B040B46AAE879484342B</vt:lpwstr>
  </property>
  <property fmtid="{D5CDD505-2E9C-101B-9397-08002B2CF9AE}" pid="3" name="MediaServiceImageTags">
    <vt:lpwstr/>
  </property>
</Properties>
</file>