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4"/>
  </p:sldMasterIdLst>
  <p:notesMasterIdLst>
    <p:notesMasterId r:id="rId23"/>
  </p:notesMasterIdLst>
  <p:handoutMasterIdLst>
    <p:handoutMasterId r:id="rId24"/>
  </p:handoutMasterIdLst>
  <p:sldIdLst>
    <p:sldId id="459" r:id="rId5"/>
    <p:sldId id="596" r:id="rId6"/>
    <p:sldId id="695" r:id="rId7"/>
    <p:sldId id="669" r:id="rId8"/>
    <p:sldId id="670" r:id="rId9"/>
    <p:sldId id="671" r:id="rId10"/>
    <p:sldId id="672" r:id="rId11"/>
    <p:sldId id="673" r:id="rId12"/>
    <p:sldId id="675" r:id="rId13"/>
    <p:sldId id="688" r:id="rId14"/>
    <p:sldId id="676" r:id="rId15"/>
    <p:sldId id="689" r:id="rId16"/>
    <p:sldId id="690" r:id="rId17"/>
    <p:sldId id="691" r:id="rId18"/>
    <p:sldId id="692" r:id="rId19"/>
    <p:sldId id="693" r:id="rId20"/>
    <p:sldId id="694" r:id="rId21"/>
    <p:sldId id="687" r:id="rId22"/>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s" id="{E25B254F-3863-4059-819A-CDFA67FFC032}">
          <p14:sldIdLst>
            <p14:sldId id="459"/>
            <p14:sldId id="596"/>
            <p14:sldId id="695"/>
            <p14:sldId id="669"/>
            <p14:sldId id="670"/>
            <p14:sldId id="671"/>
            <p14:sldId id="672"/>
            <p14:sldId id="673"/>
            <p14:sldId id="675"/>
            <p14:sldId id="688"/>
            <p14:sldId id="676"/>
            <p14:sldId id="689"/>
            <p14:sldId id="690"/>
            <p14:sldId id="691"/>
            <p14:sldId id="692"/>
            <p14:sldId id="693"/>
            <p14:sldId id="694"/>
            <p14:sldId id="687"/>
          </p14:sldIdLst>
        </p14:section>
      </p14:sectionLst>
    </p:ex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4D5C96-0795-29BB-D969-7EA1524078ED}" name="Joseph Rawlings" initials="JR" userId="S::RawlingsJ@buzzacott.co.uk::056d66f4-d550-44a1-a408-83c7672585e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ennifer Trigg" initials="JT" lastIdx="14" clrIdx="0">
    <p:extLst>
      <p:ext uri="{19B8F6BF-5375-455C-9EA6-DF929625EA0E}">
        <p15:presenceInfo xmlns:p15="http://schemas.microsoft.com/office/powerpoint/2012/main" userId="S-1-5-21-138156353-984906889-1299147156-171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773970"/>
    <a:srgbClr val="ED8D2C"/>
    <a:srgbClr val="DFDFDF"/>
    <a:srgbClr val="EFEDEE"/>
    <a:srgbClr val="555A8B"/>
    <a:srgbClr val="778792"/>
    <a:srgbClr val="0086C8"/>
    <a:srgbClr val="C4376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1" d="100"/>
          <a:sy n="111" d="100"/>
        </p:scale>
        <p:origin x="594"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C48606-2DC8-4DBF-9E58-9E160B1B6FA7}"/>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A046EC73-7204-4E5C-BCE8-9DCD152D485B}"/>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DA67F832-0884-4FF7-A86D-8F7F967C8A01}" type="datetimeFigureOut">
              <a:rPr lang="en-GB" smtClean="0"/>
              <a:t>09/06/2025</a:t>
            </a:fld>
            <a:endParaRPr lang="en-GB" dirty="0"/>
          </a:p>
        </p:txBody>
      </p:sp>
      <p:sp>
        <p:nvSpPr>
          <p:cNvPr id="4" name="Footer Placeholder 3">
            <a:extLst>
              <a:ext uri="{FF2B5EF4-FFF2-40B4-BE49-F238E27FC236}">
                <a16:creationId xmlns:a16="http://schemas.microsoft.com/office/drawing/2014/main" id="{AD022B13-269B-4985-96EA-98C88A22A186}"/>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09A1576-C556-4B9D-B7D2-FED58BD261E9}"/>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D82D0F8B-E4EA-477E-B49F-A89670496BDF}" type="slidenum">
              <a:rPr lang="en-GB" smtClean="0"/>
              <a:t>‹#›</a:t>
            </a:fld>
            <a:endParaRPr lang="en-GB" dirty="0"/>
          </a:p>
        </p:txBody>
      </p:sp>
    </p:spTree>
    <p:extLst>
      <p:ext uri="{BB962C8B-B14F-4D97-AF65-F5344CB8AC3E}">
        <p14:creationId xmlns:p14="http://schemas.microsoft.com/office/powerpoint/2010/main" val="39794857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4101"/>
          </a:xfrm>
          <a:prstGeom prst="rect">
            <a:avLst/>
          </a:prstGeom>
        </p:spPr>
        <p:txBody>
          <a:bodyPr vert="horz" lIns="83197" tIns="41599" rIns="83197" bIns="41599" rtlCol="0"/>
          <a:lstStyle>
            <a:lvl1pPr algn="l">
              <a:defRPr sz="1100"/>
            </a:lvl1pPr>
          </a:lstStyle>
          <a:p>
            <a:endParaRPr lang="en-GB" dirty="0"/>
          </a:p>
        </p:txBody>
      </p:sp>
      <p:sp>
        <p:nvSpPr>
          <p:cNvPr id="3" name="Date Placeholder 2"/>
          <p:cNvSpPr>
            <a:spLocks noGrp="1"/>
          </p:cNvSpPr>
          <p:nvPr>
            <p:ph type="dt" idx="1"/>
          </p:nvPr>
        </p:nvSpPr>
        <p:spPr>
          <a:xfrm>
            <a:off x="4021089" y="1"/>
            <a:ext cx="3076363" cy="514101"/>
          </a:xfrm>
          <a:prstGeom prst="rect">
            <a:avLst/>
          </a:prstGeom>
        </p:spPr>
        <p:txBody>
          <a:bodyPr vert="horz" lIns="83197" tIns="41599" rIns="83197" bIns="41599" rtlCol="0"/>
          <a:lstStyle>
            <a:lvl1pPr algn="r">
              <a:defRPr sz="1100"/>
            </a:lvl1pPr>
          </a:lstStyle>
          <a:p>
            <a:fld id="{1C4FEBCE-DFFD-483F-8F23-4149B3118028}" type="datetimeFigureOut">
              <a:rPr lang="en-GB" smtClean="0"/>
              <a:t>09/06/2025</a:t>
            </a:fld>
            <a:endParaRPr lang="en-GB" dirty="0"/>
          </a:p>
        </p:txBody>
      </p:sp>
      <p:sp>
        <p:nvSpPr>
          <p:cNvPr id="4" name="Slide Image Placeholder 3"/>
          <p:cNvSpPr>
            <a:spLocks noGrp="1" noRot="1" noChangeAspect="1"/>
          </p:cNvSpPr>
          <p:nvPr>
            <p:ph type="sldImg" idx="2"/>
          </p:nvPr>
        </p:nvSpPr>
        <p:spPr>
          <a:xfrm>
            <a:off x="481013" y="1279525"/>
            <a:ext cx="6137275" cy="3452813"/>
          </a:xfrm>
          <a:prstGeom prst="rect">
            <a:avLst/>
          </a:prstGeom>
          <a:noFill/>
          <a:ln w="12700">
            <a:solidFill>
              <a:prstClr val="black"/>
            </a:solidFill>
          </a:ln>
        </p:spPr>
        <p:txBody>
          <a:bodyPr vert="horz" lIns="83197" tIns="41599" rIns="83197" bIns="41599" rtlCol="0" anchor="ctr"/>
          <a:lstStyle/>
          <a:p>
            <a:endParaRPr lang="en-GB" dirty="0"/>
          </a:p>
        </p:txBody>
      </p:sp>
      <p:sp>
        <p:nvSpPr>
          <p:cNvPr id="5" name="Notes Placeholder 4"/>
          <p:cNvSpPr>
            <a:spLocks noGrp="1"/>
          </p:cNvSpPr>
          <p:nvPr>
            <p:ph type="body" sz="quarter" idx="3"/>
          </p:nvPr>
        </p:nvSpPr>
        <p:spPr>
          <a:xfrm>
            <a:off x="709930" y="4925410"/>
            <a:ext cx="5679440" cy="4029878"/>
          </a:xfrm>
          <a:prstGeom prst="rect">
            <a:avLst/>
          </a:prstGeom>
        </p:spPr>
        <p:txBody>
          <a:bodyPr vert="horz" lIns="83197" tIns="41599" rIns="83197" bIns="4159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0517"/>
            <a:ext cx="3076363" cy="514099"/>
          </a:xfrm>
          <a:prstGeom prst="rect">
            <a:avLst/>
          </a:prstGeom>
        </p:spPr>
        <p:txBody>
          <a:bodyPr vert="horz" lIns="83197" tIns="41599" rIns="83197" bIns="41599" rtlCol="0" anchor="b"/>
          <a:lstStyle>
            <a:lvl1pPr algn="l">
              <a:defRPr sz="1100"/>
            </a:lvl1pPr>
          </a:lstStyle>
          <a:p>
            <a:endParaRPr lang="en-GB" dirty="0"/>
          </a:p>
        </p:txBody>
      </p:sp>
      <p:sp>
        <p:nvSpPr>
          <p:cNvPr id="7" name="Slide Number Placeholder 6"/>
          <p:cNvSpPr>
            <a:spLocks noGrp="1"/>
          </p:cNvSpPr>
          <p:nvPr>
            <p:ph type="sldNum" sz="quarter" idx="5"/>
          </p:nvPr>
        </p:nvSpPr>
        <p:spPr>
          <a:xfrm>
            <a:off x="4021089" y="9720517"/>
            <a:ext cx="3076363" cy="514099"/>
          </a:xfrm>
          <a:prstGeom prst="rect">
            <a:avLst/>
          </a:prstGeom>
        </p:spPr>
        <p:txBody>
          <a:bodyPr vert="horz" lIns="83197" tIns="41599" rIns="83197" bIns="41599" rtlCol="0" anchor="b"/>
          <a:lstStyle>
            <a:lvl1pPr algn="r">
              <a:defRPr sz="1100"/>
            </a:lvl1pPr>
          </a:lstStyle>
          <a:p>
            <a:fld id="{973F4F76-FA16-4A44-BB14-4E6834A8D669}" type="slidenum">
              <a:rPr lang="en-GB" smtClean="0"/>
              <a:t>‹#›</a:t>
            </a:fld>
            <a:endParaRPr lang="en-GB" dirty="0"/>
          </a:p>
        </p:txBody>
      </p:sp>
    </p:spTree>
    <p:extLst>
      <p:ext uri="{BB962C8B-B14F-4D97-AF65-F5344CB8AC3E}">
        <p14:creationId xmlns:p14="http://schemas.microsoft.com/office/powerpoint/2010/main" val="36593927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21433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C7133-CDB1-E17C-F8A4-28FE8654C0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C1A1F4-B9D2-CCB5-A1EB-D8C88FA04C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227D9D-66D3-A19A-BDFB-02D1321FDAB1}"/>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03175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47670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ED993-6AF5-25A1-8720-0CE36DC64A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B47BC7-CA55-FABC-A165-15933B26C2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59FA2D-2B6C-1856-83F3-01B99F5AD0B9}"/>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03135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8AD13C-D052-3557-9409-20C89C073F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89E0C7-15C1-32AE-4E1B-01C6DBE848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028249-98AA-2E76-0D17-1F4D0C1818DC}"/>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19704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920E9-1D98-B312-CD60-0A62FAE812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DBD423-E467-5082-D2C1-EA681570FF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44CE58-43A1-65E7-BBD8-5979FE629E55}"/>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37711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217B5-B655-9A93-3028-B9D8CB575C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304360-5CF3-361E-0AD4-A80986B188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0BC3EE-9DDF-FBA1-5450-39BAB866F13F}"/>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84893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40A03-AEE9-E933-57AB-A58EEF0B12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F18AA1-D520-956B-DD15-23D2241EBA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D5DB64-3E35-1E24-7F93-2F93BE4FC2B3}"/>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290209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62254-FBD5-8E48-8AFB-38553C88C8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950EAE-3340-203D-1BAE-7D717EDAC0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2448FF-8350-E016-F23E-0A7DFF04108A}"/>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82991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633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74861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D658F-3824-63BC-EB33-B61C877236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5F795F-F430-1E61-43E9-9559317046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37F463-9201-8090-FA89-E66217A1C5F1}"/>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956721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25952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72539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36534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834728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93037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153935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1">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1600" y="378001"/>
            <a:ext cx="1261913" cy="314696"/>
          </a:xfrm>
          <a:prstGeom prst="rect">
            <a:avLst/>
          </a:prstGeom>
        </p:spPr>
      </p:pic>
      <p:sp>
        <p:nvSpPr>
          <p:cNvPr id="5" name="Holder 2"/>
          <p:cNvSpPr>
            <a:spLocks noGrp="1"/>
          </p:cNvSpPr>
          <p:nvPr>
            <p:ph type="title"/>
          </p:nvPr>
        </p:nvSpPr>
        <p:spPr>
          <a:xfrm>
            <a:off x="493198" y="2372406"/>
            <a:ext cx="8291100" cy="430887"/>
          </a:xfrm>
          <a:prstGeom prst="rect">
            <a:avLst/>
          </a:prstGeom>
        </p:spPr>
        <p:txBody>
          <a:bodyPr lIns="0" tIns="0" rIns="0" bIns="0" anchor="t" anchorCtr="0"/>
          <a:lstStyle>
            <a:lvl1pPr>
              <a:defRPr sz="2000" b="0" i="0">
                <a:solidFill>
                  <a:schemeClr val="bg1"/>
                </a:solidFill>
                <a:latin typeface="Calibri"/>
                <a:cs typeface="Calibri"/>
              </a:defRPr>
            </a:lvl1pPr>
          </a:lstStyle>
          <a:p>
            <a:r>
              <a:rPr lang="en-US"/>
              <a:t>Click to edit Master title style</a:t>
            </a:r>
            <a:endParaRPr dirty="0"/>
          </a:p>
        </p:txBody>
      </p:sp>
      <p:sp>
        <p:nvSpPr>
          <p:cNvPr id="6" name="Text Placeholder 16">
            <a:extLst>
              <a:ext uri="{FF2B5EF4-FFF2-40B4-BE49-F238E27FC236}">
                <a16:creationId xmlns:a16="http://schemas.microsoft.com/office/drawing/2014/main" id="{F1144DBE-33AB-4AE2-9554-2ADB86321668}"/>
              </a:ext>
            </a:extLst>
          </p:cNvPr>
          <p:cNvSpPr>
            <a:spLocks noGrp="1"/>
          </p:cNvSpPr>
          <p:nvPr>
            <p:ph type="body" sz="quarter" idx="11"/>
          </p:nvPr>
        </p:nvSpPr>
        <p:spPr>
          <a:xfrm>
            <a:off x="493200" y="3200400"/>
            <a:ext cx="8291097" cy="1077218"/>
          </a:xfrm>
          <a:prstGeom prst="rect">
            <a:avLst/>
          </a:prstGeom>
        </p:spPr>
        <p:txBody>
          <a:bodyPr lIns="0" rIns="0">
            <a:noAutofit/>
          </a:bodyPr>
          <a:lstStyle>
            <a:lvl1pPr marL="0" indent="0" algn="l">
              <a:buNone/>
              <a:defRPr sz="1600" b="0">
                <a:solidFill>
                  <a:schemeClr val="bg1"/>
                </a:solidFill>
              </a:defRPr>
            </a:lvl1pPr>
            <a:lvl2pPr marL="271457" indent="0" algn="l">
              <a:buClr>
                <a:srgbClr val="ED8D2C"/>
              </a:buClr>
              <a:buFont typeface="Arial" panose="020B0604020202020204" pitchFamily="34" charset="0"/>
              <a:buNone/>
              <a:defRPr sz="900">
                <a:solidFill>
                  <a:srgbClr val="778792"/>
                </a:solidFill>
              </a:defRPr>
            </a:lvl2pPr>
            <a:lvl3pPr marL="671496" indent="-135728" algn="l">
              <a:buClr>
                <a:srgbClr val="ED8D2C"/>
              </a:buClr>
              <a:buFont typeface="Calibri" panose="020F0502020204030204" pitchFamily="34" charset="0"/>
              <a:buChar char="‒"/>
              <a:defRPr sz="900">
                <a:solidFill>
                  <a:srgbClr val="778792"/>
                </a:solidFill>
              </a:defRPr>
            </a:lvl3pPr>
            <a:lvl4pPr marL="942952" indent="-135728" algn="l">
              <a:buFont typeface="Arial" panose="020B0604020202020204" pitchFamily="34" charset="0"/>
              <a:buChar char="•"/>
              <a:defRPr sz="900">
                <a:solidFill>
                  <a:srgbClr val="778792"/>
                </a:solidFill>
              </a:defRPr>
            </a:lvl4pPr>
            <a:lvl5pPr marL="1214408" indent="-135728" algn="l">
              <a:buFont typeface="Courier New" panose="02070309020205020404" pitchFamily="49" charset="0"/>
              <a:buChar char="o"/>
              <a:defRPr sz="900">
                <a:solidFill>
                  <a:srgbClr val="778792"/>
                </a:solidFill>
              </a:defRPr>
            </a:lvl5pPr>
          </a:lstStyle>
          <a:p>
            <a:pPr lvl="0"/>
            <a:r>
              <a:rPr lang="en-US"/>
              <a:t>Click to edit Master text styles</a:t>
            </a:r>
          </a:p>
        </p:txBody>
      </p:sp>
    </p:spTree>
    <p:extLst>
      <p:ext uri="{BB962C8B-B14F-4D97-AF65-F5344CB8AC3E}">
        <p14:creationId xmlns:p14="http://schemas.microsoft.com/office/powerpoint/2010/main" val="368789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0D636-0A5A-484E-B91C-DF7A0693AB14}"/>
              </a:ext>
            </a:extLst>
          </p:cNvPr>
          <p:cNvSpPr>
            <a:spLocks noGrp="1"/>
          </p:cNvSpPr>
          <p:nvPr>
            <p:ph type="title"/>
          </p:nvPr>
        </p:nvSpPr>
        <p:spPr/>
        <p:txBody>
          <a:bodyPr/>
          <a:lstStyle>
            <a:lvl1pPr>
              <a:defRPr sz="24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0732415C-B34D-D14A-976B-017E44373FC1}"/>
              </a:ext>
            </a:extLst>
          </p:cNvPr>
          <p:cNvSpPr>
            <a:spLocks noGrp="1"/>
          </p:cNvSpPr>
          <p:nvPr>
            <p:ph idx="1"/>
          </p:nvPr>
        </p:nvSpPr>
        <p:spPr/>
        <p:txBody>
          <a:bodyPr>
            <a:norm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427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cover 2">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76797" y="0"/>
            <a:ext cx="7329720" cy="6696000"/>
          </a:xfrm>
          <a:prstGeom prst="rect">
            <a:avLst/>
          </a:prstGeom>
        </p:spPr>
      </p:pic>
      <p:sp>
        <p:nvSpPr>
          <p:cNvPr id="2" name="Holder 2"/>
          <p:cNvSpPr>
            <a:spLocks noGrp="1"/>
          </p:cNvSpPr>
          <p:nvPr>
            <p:ph type="title"/>
          </p:nvPr>
        </p:nvSpPr>
        <p:spPr>
          <a:xfrm>
            <a:off x="493199" y="2372406"/>
            <a:ext cx="3600000" cy="430887"/>
          </a:xfrm>
          <a:prstGeom prst="rect">
            <a:avLst/>
          </a:prstGeom>
        </p:spPr>
        <p:txBody>
          <a:bodyPr lIns="0" tIns="0" rIns="0" bIns="0" anchor="t" anchorCtr="0"/>
          <a:lstStyle>
            <a:lvl1pPr>
              <a:defRPr sz="2000" b="0" i="0">
                <a:solidFill>
                  <a:schemeClr val="accent2"/>
                </a:solidFill>
                <a:latin typeface="Calibri"/>
                <a:cs typeface="Calibri"/>
              </a:defRPr>
            </a:lvl1pPr>
          </a:lstStyle>
          <a:p>
            <a:r>
              <a:rPr lang="en-US" dirty="0"/>
              <a:t>Click to edit Master title style</a:t>
            </a:r>
            <a:endParaRPr dirty="0"/>
          </a:p>
        </p:txBody>
      </p:sp>
      <p:sp>
        <p:nvSpPr>
          <p:cNvPr id="5" name="Text Placeholder 16">
            <a:extLst>
              <a:ext uri="{FF2B5EF4-FFF2-40B4-BE49-F238E27FC236}">
                <a16:creationId xmlns:a16="http://schemas.microsoft.com/office/drawing/2014/main" id="{F1144DBE-33AB-4AE2-9554-2ADB86321668}"/>
              </a:ext>
            </a:extLst>
          </p:cNvPr>
          <p:cNvSpPr>
            <a:spLocks noGrp="1"/>
          </p:cNvSpPr>
          <p:nvPr>
            <p:ph type="body" sz="quarter" idx="11"/>
          </p:nvPr>
        </p:nvSpPr>
        <p:spPr>
          <a:xfrm>
            <a:off x="493200" y="3200400"/>
            <a:ext cx="3600000" cy="1077218"/>
          </a:xfrm>
          <a:prstGeom prst="rect">
            <a:avLst/>
          </a:prstGeom>
        </p:spPr>
        <p:txBody>
          <a:bodyPr lIns="0" rIns="0">
            <a:noAutofit/>
          </a:bodyPr>
          <a:lstStyle>
            <a:lvl1pPr marL="0" indent="0" algn="l">
              <a:buNone/>
              <a:defRPr sz="1600" b="0">
                <a:solidFill>
                  <a:schemeClr val="tx1"/>
                </a:solidFill>
              </a:defRPr>
            </a:lvl1pPr>
            <a:lvl2pPr marL="271457" indent="0" algn="l">
              <a:buClr>
                <a:srgbClr val="ED8D2C"/>
              </a:buClr>
              <a:buFont typeface="Arial" panose="020B0604020202020204" pitchFamily="34" charset="0"/>
              <a:buNone/>
              <a:defRPr sz="900">
                <a:solidFill>
                  <a:srgbClr val="778792"/>
                </a:solidFill>
              </a:defRPr>
            </a:lvl2pPr>
            <a:lvl3pPr marL="671496" indent="-135728" algn="l">
              <a:buClr>
                <a:srgbClr val="ED8D2C"/>
              </a:buClr>
              <a:buFont typeface="Calibri" panose="020F0502020204030204" pitchFamily="34" charset="0"/>
              <a:buChar char="‒"/>
              <a:defRPr sz="900">
                <a:solidFill>
                  <a:srgbClr val="778792"/>
                </a:solidFill>
              </a:defRPr>
            </a:lvl3pPr>
            <a:lvl4pPr marL="942952" indent="-135728" algn="l">
              <a:buFont typeface="Arial" panose="020B0604020202020204" pitchFamily="34" charset="0"/>
              <a:buChar char="•"/>
              <a:defRPr sz="900">
                <a:solidFill>
                  <a:srgbClr val="778792"/>
                </a:solidFill>
              </a:defRPr>
            </a:lvl4pPr>
            <a:lvl5pPr marL="1214408" indent="-135728" algn="l">
              <a:buFont typeface="Courier New" panose="02070309020205020404" pitchFamily="49" charset="0"/>
              <a:buChar char="o"/>
              <a:defRPr sz="900">
                <a:solidFill>
                  <a:srgbClr val="778792"/>
                </a:solidFill>
              </a:defRPr>
            </a:lvl5pPr>
          </a:lstStyle>
          <a:p>
            <a:pPr lvl="0"/>
            <a:r>
              <a:rPr lang="en-US"/>
              <a:t>Click to edit Master text styles</a:t>
            </a:r>
          </a:p>
        </p:txBody>
      </p:sp>
    </p:spTree>
    <p:extLst>
      <p:ext uri="{BB962C8B-B14F-4D97-AF65-F5344CB8AC3E}">
        <p14:creationId xmlns:p14="http://schemas.microsoft.com/office/powerpoint/2010/main" val="2788266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
    <p:bg>
      <p:bgPr>
        <a:solidFill>
          <a:srgbClr val="DFDFDF"/>
        </a:solidFill>
        <a:effectLst/>
      </p:bgPr>
    </p:bg>
    <p:spTree>
      <p:nvGrpSpPr>
        <p:cNvPr id="1" name=""/>
        <p:cNvGrpSpPr/>
        <p:nvPr/>
      </p:nvGrpSpPr>
      <p:grpSpPr>
        <a:xfrm>
          <a:off x="0" y="0"/>
          <a:ext cx="0" cy="0"/>
          <a:chOff x="0" y="0"/>
          <a:chExt cx="0" cy="0"/>
        </a:xfrm>
      </p:grpSpPr>
      <p:sp>
        <p:nvSpPr>
          <p:cNvPr id="6" name="Title Placeholder 9">
            <a:extLst>
              <a:ext uri="{FF2B5EF4-FFF2-40B4-BE49-F238E27FC236}">
                <a16:creationId xmlns:a16="http://schemas.microsoft.com/office/drawing/2014/main" id="{5D8A41FE-83CA-48B9-90AA-7F514B485991}"/>
              </a:ext>
            </a:extLst>
          </p:cNvPr>
          <p:cNvSpPr>
            <a:spLocks noGrp="1"/>
          </p:cNvSpPr>
          <p:nvPr>
            <p:ph type="title"/>
          </p:nvPr>
        </p:nvSpPr>
        <p:spPr>
          <a:xfrm>
            <a:off x="493200" y="1243563"/>
            <a:ext cx="11196000" cy="432000"/>
          </a:xfrm>
          <a:prstGeom prst="rect">
            <a:avLst/>
          </a:prstGeom>
        </p:spPr>
        <p:txBody>
          <a:bodyPr vert="horz" lIns="0" tIns="45720" rIns="0" bIns="45720" rtlCol="0" anchor="t" anchorCtr="0">
            <a:noAutofit/>
          </a:bodyPr>
          <a:lstStyle>
            <a:lvl1pPr>
              <a:defRPr sz="2400"/>
            </a:lvl1pPr>
          </a:lstStyle>
          <a:p>
            <a:r>
              <a:rPr lang="en-US" dirty="0"/>
              <a:t>Click to edit Master title style</a:t>
            </a:r>
            <a:endParaRPr lang="en-GB" dirty="0"/>
          </a:p>
        </p:txBody>
      </p:sp>
      <p:sp>
        <p:nvSpPr>
          <p:cNvPr id="11" name="Text Placeholder 14">
            <a:extLst>
              <a:ext uri="{FF2B5EF4-FFF2-40B4-BE49-F238E27FC236}">
                <a16:creationId xmlns:a16="http://schemas.microsoft.com/office/drawing/2014/main" id="{2D446E25-A6BB-4C61-96A6-066D150D97C8}"/>
              </a:ext>
            </a:extLst>
          </p:cNvPr>
          <p:cNvSpPr>
            <a:spLocks noGrp="1"/>
          </p:cNvSpPr>
          <p:nvPr>
            <p:ph idx="1"/>
          </p:nvPr>
        </p:nvSpPr>
        <p:spPr>
          <a:xfrm>
            <a:off x="493200" y="2047036"/>
            <a:ext cx="11196000" cy="4262284"/>
          </a:xfrm>
          <a:prstGeom prst="rect">
            <a:avLst/>
          </a:prstGeom>
        </p:spPr>
        <p:txBody>
          <a:bodyPr vert="horz" lIns="0" tIns="45720" rIns="0" bIns="45720" rtlCol="0">
            <a:norm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1772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s">
    <p:bg>
      <p:bgPr>
        <a:solidFill>
          <a:srgbClr val="EFEDEE"/>
        </a:solidFill>
        <a:effectLst/>
      </p:bgPr>
    </p:bg>
    <p:spTree>
      <p:nvGrpSpPr>
        <p:cNvPr id="1" name=""/>
        <p:cNvGrpSpPr/>
        <p:nvPr/>
      </p:nvGrpSpPr>
      <p:grpSpPr>
        <a:xfrm>
          <a:off x="0" y="0"/>
          <a:ext cx="0" cy="0"/>
          <a:chOff x="0" y="0"/>
          <a:chExt cx="0" cy="0"/>
        </a:xfrm>
      </p:grpSpPr>
      <p:sp>
        <p:nvSpPr>
          <p:cNvPr id="6" name="Title Placeholder 9">
            <a:extLst>
              <a:ext uri="{FF2B5EF4-FFF2-40B4-BE49-F238E27FC236}">
                <a16:creationId xmlns:a16="http://schemas.microsoft.com/office/drawing/2014/main" id="{5D8A41FE-83CA-48B9-90AA-7F514B485991}"/>
              </a:ext>
            </a:extLst>
          </p:cNvPr>
          <p:cNvSpPr>
            <a:spLocks noGrp="1"/>
          </p:cNvSpPr>
          <p:nvPr>
            <p:ph type="title"/>
          </p:nvPr>
        </p:nvSpPr>
        <p:spPr>
          <a:xfrm>
            <a:off x="493200" y="1243563"/>
            <a:ext cx="11196000" cy="432000"/>
          </a:xfrm>
          <a:prstGeom prst="rect">
            <a:avLst/>
          </a:prstGeom>
        </p:spPr>
        <p:txBody>
          <a:bodyPr vert="horz" lIns="0" tIns="45720" rIns="0" bIns="45720" rtlCol="0" anchor="t" anchorCtr="0">
            <a:noAutofit/>
          </a:bodyPr>
          <a:lstStyle>
            <a:lvl1pPr>
              <a:defRPr sz="2400"/>
            </a:lvl1pPr>
          </a:lstStyle>
          <a:p>
            <a:r>
              <a:rPr lang="en-US" dirty="0"/>
              <a:t>Click to edit Master title style</a:t>
            </a:r>
            <a:endParaRPr lang="en-GB" dirty="0"/>
          </a:p>
        </p:txBody>
      </p:sp>
      <p:sp>
        <p:nvSpPr>
          <p:cNvPr id="13" name="Text Placeholder 14">
            <a:extLst>
              <a:ext uri="{FF2B5EF4-FFF2-40B4-BE49-F238E27FC236}">
                <a16:creationId xmlns:a16="http://schemas.microsoft.com/office/drawing/2014/main" id="{2D446E25-A6BB-4C61-96A6-066D150D97C8}"/>
              </a:ext>
            </a:extLst>
          </p:cNvPr>
          <p:cNvSpPr>
            <a:spLocks noGrp="1"/>
          </p:cNvSpPr>
          <p:nvPr>
            <p:ph idx="1"/>
          </p:nvPr>
        </p:nvSpPr>
        <p:spPr>
          <a:xfrm>
            <a:off x="493200" y="2047036"/>
            <a:ext cx="5410779" cy="4262284"/>
          </a:xfrm>
          <a:prstGeom prst="rect">
            <a:avLst/>
          </a:prstGeom>
        </p:spPr>
        <p:txBody>
          <a:bodyPr vert="horz" lIns="0" tIns="45720" rIns="0" bIns="45720" rtlCol="0">
            <a:norm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4">
            <a:extLst>
              <a:ext uri="{FF2B5EF4-FFF2-40B4-BE49-F238E27FC236}">
                <a16:creationId xmlns:a16="http://schemas.microsoft.com/office/drawing/2014/main" id="{2D446E25-A6BB-4C61-96A6-066D150D97C8}"/>
              </a:ext>
            </a:extLst>
          </p:cNvPr>
          <p:cNvSpPr>
            <a:spLocks noGrp="1"/>
          </p:cNvSpPr>
          <p:nvPr>
            <p:ph idx="10"/>
          </p:nvPr>
        </p:nvSpPr>
        <p:spPr>
          <a:xfrm>
            <a:off x="6384032" y="2047036"/>
            <a:ext cx="5410800" cy="4262284"/>
          </a:xfrm>
          <a:prstGeom prst="rect">
            <a:avLst/>
          </a:prstGeom>
        </p:spPr>
        <p:txBody>
          <a:bodyPr vert="horz" lIns="0" tIns="45720" rIns="0" bIns="45720" rtlCol="0">
            <a:norm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5577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t in touch ">
    <p:spTree>
      <p:nvGrpSpPr>
        <p:cNvPr id="1" name=""/>
        <p:cNvGrpSpPr/>
        <p:nvPr/>
      </p:nvGrpSpPr>
      <p:grpSpPr>
        <a:xfrm>
          <a:off x="0" y="0"/>
          <a:ext cx="0" cy="0"/>
          <a:chOff x="0" y="0"/>
          <a:chExt cx="0" cy="0"/>
        </a:xfrm>
      </p:grpSpPr>
      <p:sp>
        <p:nvSpPr>
          <p:cNvPr id="12" name="Picture Placeholder 21">
            <a:extLst>
              <a:ext uri="{FF2B5EF4-FFF2-40B4-BE49-F238E27FC236}">
                <a16:creationId xmlns:a16="http://schemas.microsoft.com/office/drawing/2014/main" id="{9191F71A-1511-448E-BE9F-B4B09E113967}"/>
              </a:ext>
            </a:extLst>
          </p:cNvPr>
          <p:cNvSpPr>
            <a:spLocks noGrp="1"/>
          </p:cNvSpPr>
          <p:nvPr>
            <p:ph type="pic" sz="quarter" idx="18"/>
          </p:nvPr>
        </p:nvSpPr>
        <p:spPr>
          <a:xfrm>
            <a:off x="4247459" y="2061850"/>
            <a:ext cx="1680000" cy="1260000"/>
          </a:xfrm>
        </p:spPr>
        <p:txBody>
          <a:bodyPr/>
          <a:lstStyle/>
          <a:p>
            <a:r>
              <a:rPr lang="en-US" dirty="0"/>
              <a:t>Click icon to add picture</a:t>
            </a:r>
            <a:endParaRPr lang="en-GB" dirty="0"/>
          </a:p>
        </p:txBody>
      </p:sp>
      <p:sp>
        <p:nvSpPr>
          <p:cNvPr id="17" name="Text Placeholder 23">
            <a:extLst>
              <a:ext uri="{FF2B5EF4-FFF2-40B4-BE49-F238E27FC236}">
                <a16:creationId xmlns:a16="http://schemas.microsoft.com/office/drawing/2014/main" id="{8053ECDF-81BA-4BEE-9CA6-1621282B0DFB}"/>
              </a:ext>
            </a:extLst>
          </p:cNvPr>
          <p:cNvSpPr>
            <a:spLocks noGrp="1"/>
          </p:cNvSpPr>
          <p:nvPr>
            <p:ph type="body" sz="quarter" idx="21"/>
          </p:nvPr>
        </p:nvSpPr>
        <p:spPr>
          <a:xfrm>
            <a:off x="498757" y="2060849"/>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18" name="Text Placeholder 23">
            <a:extLst>
              <a:ext uri="{FF2B5EF4-FFF2-40B4-BE49-F238E27FC236}">
                <a16:creationId xmlns:a16="http://schemas.microsoft.com/office/drawing/2014/main" id="{B0879879-5627-4B8A-B3D5-1538DF109C44}"/>
              </a:ext>
            </a:extLst>
          </p:cNvPr>
          <p:cNvSpPr>
            <a:spLocks noGrp="1"/>
          </p:cNvSpPr>
          <p:nvPr>
            <p:ph type="body" sz="quarter" idx="22"/>
          </p:nvPr>
        </p:nvSpPr>
        <p:spPr>
          <a:xfrm>
            <a:off x="498757" y="2538833"/>
            <a:ext cx="3552395" cy="758655"/>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
        <p:nvSpPr>
          <p:cNvPr id="19" name="Title Placeholder 9">
            <a:extLst>
              <a:ext uri="{FF2B5EF4-FFF2-40B4-BE49-F238E27FC236}">
                <a16:creationId xmlns:a16="http://schemas.microsoft.com/office/drawing/2014/main" id="{5D8A41FE-83CA-48B9-90AA-7F514B485991}"/>
              </a:ext>
            </a:extLst>
          </p:cNvPr>
          <p:cNvSpPr>
            <a:spLocks noGrp="1"/>
          </p:cNvSpPr>
          <p:nvPr>
            <p:ph type="title"/>
          </p:nvPr>
        </p:nvSpPr>
        <p:spPr>
          <a:xfrm>
            <a:off x="493200" y="1243563"/>
            <a:ext cx="11196000" cy="432000"/>
          </a:xfrm>
          <a:prstGeom prst="rect">
            <a:avLst/>
          </a:prstGeom>
        </p:spPr>
        <p:txBody>
          <a:bodyPr vert="horz" lIns="0" tIns="45720" rIns="0" bIns="45720" rtlCol="0" anchor="t" anchorCtr="0">
            <a:noAutofit/>
          </a:bodyPr>
          <a:lstStyle/>
          <a:p>
            <a:r>
              <a:rPr lang="en-US"/>
              <a:t>Click to edit Master title style</a:t>
            </a:r>
            <a:endParaRPr lang="en-GB" dirty="0"/>
          </a:p>
        </p:txBody>
      </p:sp>
      <p:sp>
        <p:nvSpPr>
          <p:cNvPr id="26" name="Picture Placeholder 21">
            <a:extLst>
              <a:ext uri="{FF2B5EF4-FFF2-40B4-BE49-F238E27FC236}">
                <a16:creationId xmlns:a16="http://schemas.microsoft.com/office/drawing/2014/main" id="{9191F71A-1511-448E-BE9F-B4B09E113967}"/>
              </a:ext>
            </a:extLst>
          </p:cNvPr>
          <p:cNvSpPr>
            <a:spLocks noGrp="1"/>
          </p:cNvSpPr>
          <p:nvPr>
            <p:ph type="pic" sz="quarter" idx="23"/>
          </p:nvPr>
        </p:nvSpPr>
        <p:spPr>
          <a:xfrm>
            <a:off x="4248427" y="4078074"/>
            <a:ext cx="1680000" cy="1260000"/>
          </a:xfrm>
        </p:spPr>
        <p:txBody>
          <a:bodyPr/>
          <a:lstStyle/>
          <a:p>
            <a:r>
              <a:rPr lang="en-US" dirty="0"/>
              <a:t>Click icon to add picture</a:t>
            </a:r>
            <a:endParaRPr lang="en-GB" dirty="0"/>
          </a:p>
        </p:txBody>
      </p:sp>
      <p:sp>
        <p:nvSpPr>
          <p:cNvPr id="29" name="Text Placeholder 23">
            <a:extLst>
              <a:ext uri="{FF2B5EF4-FFF2-40B4-BE49-F238E27FC236}">
                <a16:creationId xmlns:a16="http://schemas.microsoft.com/office/drawing/2014/main" id="{8053ECDF-81BA-4BEE-9CA6-1621282B0DFB}"/>
              </a:ext>
            </a:extLst>
          </p:cNvPr>
          <p:cNvSpPr>
            <a:spLocks noGrp="1"/>
          </p:cNvSpPr>
          <p:nvPr>
            <p:ph type="body" sz="quarter" idx="24"/>
          </p:nvPr>
        </p:nvSpPr>
        <p:spPr>
          <a:xfrm>
            <a:off x="499725" y="4077073"/>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30" name="Text Placeholder 23">
            <a:extLst>
              <a:ext uri="{FF2B5EF4-FFF2-40B4-BE49-F238E27FC236}">
                <a16:creationId xmlns:a16="http://schemas.microsoft.com/office/drawing/2014/main" id="{B0879879-5627-4B8A-B3D5-1538DF109C44}"/>
              </a:ext>
            </a:extLst>
          </p:cNvPr>
          <p:cNvSpPr>
            <a:spLocks noGrp="1"/>
          </p:cNvSpPr>
          <p:nvPr>
            <p:ph type="body" sz="quarter" idx="25"/>
          </p:nvPr>
        </p:nvSpPr>
        <p:spPr>
          <a:xfrm>
            <a:off x="499725" y="4555057"/>
            <a:ext cx="3552395" cy="758655"/>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
        <p:nvSpPr>
          <p:cNvPr id="31" name="Picture Placeholder 21">
            <a:extLst>
              <a:ext uri="{FF2B5EF4-FFF2-40B4-BE49-F238E27FC236}">
                <a16:creationId xmlns:a16="http://schemas.microsoft.com/office/drawing/2014/main" id="{9191F71A-1511-448E-BE9F-B4B09E113967}"/>
              </a:ext>
            </a:extLst>
          </p:cNvPr>
          <p:cNvSpPr>
            <a:spLocks noGrp="1"/>
          </p:cNvSpPr>
          <p:nvPr>
            <p:ph type="pic" sz="quarter" idx="26"/>
          </p:nvPr>
        </p:nvSpPr>
        <p:spPr>
          <a:xfrm>
            <a:off x="10009200" y="2060848"/>
            <a:ext cx="1680000" cy="1260000"/>
          </a:xfrm>
        </p:spPr>
        <p:txBody>
          <a:bodyPr/>
          <a:lstStyle/>
          <a:p>
            <a:r>
              <a:rPr lang="en-US" dirty="0"/>
              <a:t>Click icon to add picture</a:t>
            </a:r>
            <a:endParaRPr lang="en-GB" dirty="0"/>
          </a:p>
        </p:txBody>
      </p:sp>
      <p:sp>
        <p:nvSpPr>
          <p:cNvPr id="32" name="Text Placeholder 23">
            <a:extLst>
              <a:ext uri="{FF2B5EF4-FFF2-40B4-BE49-F238E27FC236}">
                <a16:creationId xmlns:a16="http://schemas.microsoft.com/office/drawing/2014/main" id="{8053ECDF-81BA-4BEE-9CA6-1621282B0DFB}"/>
              </a:ext>
            </a:extLst>
          </p:cNvPr>
          <p:cNvSpPr>
            <a:spLocks noGrp="1"/>
          </p:cNvSpPr>
          <p:nvPr>
            <p:ph type="body" sz="quarter" idx="27"/>
          </p:nvPr>
        </p:nvSpPr>
        <p:spPr>
          <a:xfrm>
            <a:off x="6260499" y="2059847"/>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33" name="Text Placeholder 23">
            <a:extLst>
              <a:ext uri="{FF2B5EF4-FFF2-40B4-BE49-F238E27FC236}">
                <a16:creationId xmlns:a16="http://schemas.microsoft.com/office/drawing/2014/main" id="{B0879879-5627-4B8A-B3D5-1538DF109C44}"/>
              </a:ext>
            </a:extLst>
          </p:cNvPr>
          <p:cNvSpPr>
            <a:spLocks noGrp="1"/>
          </p:cNvSpPr>
          <p:nvPr>
            <p:ph type="body" sz="quarter" idx="28"/>
          </p:nvPr>
        </p:nvSpPr>
        <p:spPr>
          <a:xfrm>
            <a:off x="6260499" y="2537831"/>
            <a:ext cx="3552395" cy="758655"/>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
        <p:nvSpPr>
          <p:cNvPr id="34" name="Picture Placeholder 21">
            <a:extLst>
              <a:ext uri="{FF2B5EF4-FFF2-40B4-BE49-F238E27FC236}">
                <a16:creationId xmlns:a16="http://schemas.microsoft.com/office/drawing/2014/main" id="{9191F71A-1511-448E-BE9F-B4B09E113967}"/>
              </a:ext>
            </a:extLst>
          </p:cNvPr>
          <p:cNvSpPr>
            <a:spLocks noGrp="1"/>
          </p:cNvSpPr>
          <p:nvPr>
            <p:ph type="pic" sz="quarter" idx="29"/>
          </p:nvPr>
        </p:nvSpPr>
        <p:spPr>
          <a:xfrm>
            <a:off x="10010168" y="4077072"/>
            <a:ext cx="1680000" cy="1260000"/>
          </a:xfrm>
        </p:spPr>
        <p:txBody>
          <a:bodyPr/>
          <a:lstStyle/>
          <a:p>
            <a:r>
              <a:rPr lang="en-US" dirty="0"/>
              <a:t>Click icon to add picture</a:t>
            </a:r>
            <a:endParaRPr lang="en-GB" dirty="0"/>
          </a:p>
        </p:txBody>
      </p:sp>
      <p:sp>
        <p:nvSpPr>
          <p:cNvPr id="35" name="Text Placeholder 23">
            <a:extLst>
              <a:ext uri="{FF2B5EF4-FFF2-40B4-BE49-F238E27FC236}">
                <a16:creationId xmlns:a16="http://schemas.microsoft.com/office/drawing/2014/main" id="{8053ECDF-81BA-4BEE-9CA6-1621282B0DFB}"/>
              </a:ext>
            </a:extLst>
          </p:cNvPr>
          <p:cNvSpPr>
            <a:spLocks noGrp="1"/>
          </p:cNvSpPr>
          <p:nvPr>
            <p:ph type="body" sz="quarter" idx="30"/>
          </p:nvPr>
        </p:nvSpPr>
        <p:spPr>
          <a:xfrm>
            <a:off x="6261467" y="4076071"/>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36" name="Text Placeholder 23">
            <a:extLst>
              <a:ext uri="{FF2B5EF4-FFF2-40B4-BE49-F238E27FC236}">
                <a16:creationId xmlns:a16="http://schemas.microsoft.com/office/drawing/2014/main" id="{B0879879-5627-4B8A-B3D5-1538DF109C44}"/>
              </a:ext>
            </a:extLst>
          </p:cNvPr>
          <p:cNvSpPr>
            <a:spLocks noGrp="1"/>
          </p:cNvSpPr>
          <p:nvPr>
            <p:ph type="body" sz="quarter" idx="31"/>
          </p:nvPr>
        </p:nvSpPr>
        <p:spPr>
          <a:xfrm>
            <a:off x="6261467" y="4554055"/>
            <a:ext cx="3552395" cy="758655"/>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Tree>
    <p:extLst>
      <p:ext uri="{BB962C8B-B14F-4D97-AF65-F5344CB8AC3E}">
        <p14:creationId xmlns:p14="http://schemas.microsoft.com/office/powerpoint/2010/main" val="347510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t in touch with bios">
    <p:spTree>
      <p:nvGrpSpPr>
        <p:cNvPr id="1" name=""/>
        <p:cNvGrpSpPr/>
        <p:nvPr/>
      </p:nvGrpSpPr>
      <p:grpSpPr>
        <a:xfrm>
          <a:off x="0" y="0"/>
          <a:ext cx="0" cy="0"/>
          <a:chOff x="0" y="0"/>
          <a:chExt cx="0" cy="0"/>
        </a:xfrm>
      </p:grpSpPr>
      <p:sp>
        <p:nvSpPr>
          <p:cNvPr id="12" name="Picture Placeholder 21">
            <a:extLst>
              <a:ext uri="{FF2B5EF4-FFF2-40B4-BE49-F238E27FC236}">
                <a16:creationId xmlns:a16="http://schemas.microsoft.com/office/drawing/2014/main" id="{9191F71A-1511-448E-BE9F-B4B09E113967}"/>
              </a:ext>
            </a:extLst>
          </p:cNvPr>
          <p:cNvSpPr>
            <a:spLocks noGrp="1"/>
          </p:cNvSpPr>
          <p:nvPr>
            <p:ph type="pic" sz="quarter" idx="18"/>
          </p:nvPr>
        </p:nvSpPr>
        <p:spPr>
          <a:xfrm>
            <a:off x="493201" y="2060848"/>
            <a:ext cx="1680000" cy="1260000"/>
          </a:xfrm>
        </p:spPr>
        <p:txBody>
          <a:bodyPr/>
          <a:lstStyle/>
          <a:p>
            <a:r>
              <a:rPr lang="en-US" dirty="0"/>
              <a:t>Click icon to add picture</a:t>
            </a:r>
            <a:endParaRPr lang="en-GB" dirty="0"/>
          </a:p>
        </p:txBody>
      </p:sp>
      <p:sp>
        <p:nvSpPr>
          <p:cNvPr id="13" name="Text Placeholder 23">
            <a:extLst>
              <a:ext uri="{FF2B5EF4-FFF2-40B4-BE49-F238E27FC236}">
                <a16:creationId xmlns:a16="http://schemas.microsoft.com/office/drawing/2014/main" id="{F45DB5AB-F0BB-4BFB-A245-1B9B6C9C981C}"/>
              </a:ext>
            </a:extLst>
          </p:cNvPr>
          <p:cNvSpPr>
            <a:spLocks noGrp="1"/>
          </p:cNvSpPr>
          <p:nvPr>
            <p:ph type="body" sz="quarter" idx="19"/>
          </p:nvPr>
        </p:nvSpPr>
        <p:spPr>
          <a:xfrm>
            <a:off x="499259" y="3578535"/>
            <a:ext cx="5404720" cy="242950"/>
          </a:xfrm>
        </p:spPr>
        <p:txBody>
          <a:bodyPr/>
          <a:lstStyle>
            <a:lvl1pPr marL="0" indent="0">
              <a:buNone/>
              <a:defRPr b="1">
                <a:solidFill>
                  <a:schemeClr val="accent5"/>
                </a:solidFill>
              </a:defRPr>
            </a:lvl1pPr>
            <a:lvl5pPr>
              <a:defRPr/>
            </a:lvl5pPr>
          </a:lstStyle>
          <a:p>
            <a:pPr lvl="0"/>
            <a:r>
              <a:rPr lang="en-US"/>
              <a:t>Click to edit Master text styles</a:t>
            </a:r>
          </a:p>
        </p:txBody>
      </p:sp>
      <p:cxnSp>
        <p:nvCxnSpPr>
          <p:cNvPr id="14" name="Straight Connector 13">
            <a:extLst>
              <a:ext uri="{FF2B5EF4-FFF2-40B4-BE49-F238E27FC236}">
                <a16:creationId xmlns:a16="http://schemas.microsoft.com/office/drawing/2014/main" id="{2D8D51FE-08CD-4FE4-B81E-07DEF2D0EB7A}"/>
              </a:ext>
            </a:extLst>
          </p:cNvPr>
          <p:cNvCxnSpPr>
            <a:cxnSpLocks/>
          </p:cNvCxnSpPr>
          <p:nvPr userDrawn="1"/>
        </p:nvCxnSpPr>
        <p:spPr>
          <a:xfrm>
            <a:off x="499259" y="3883329"/>
            <a:ext cx="5424000" cy="0"/>
          </a:xfrm>
          <a:prstGeom prst="line">
            <a:avLst/>
          </a:prstGeom>
          <a:ln>
            <a:solidFill>
              <a:schemeClr val="accent5"/>
            </a:solidFill>
          </a:ln>
        </p:spPr>
        <p:style>
          <a:lnRef idx="1">
            <a:schemeClr val="accent5"/>
          </a:lnRef>
          <a:fillRef idx="0">
            <a:schemeClr val="accent5"/>
          </a:fillRef>
          <a:effectRef idx="0">
            <a:schemeClr val="accent5"/>
          </a:effectRef>
          <a:fontRef idx="minor">
            <a:schemeClr val="tx1"/>
          </a:fontRef>
        </p:style>
      </p:cxnSp>
      <p:sp>
        <p:nvSpPr>
          <p:cNvPr id="16" name="Text Placeholder 27">
            <a:extLst>
              <a:ext uri="{FF2B5EF4-FFF2-40B4-BE49-F238E27FC236}">
                <a16:creationId xmlns:a16="http://schemas.microsoft.com/office/drawing/2014/main" id="{99310418-2DF4-4403-A587-E810D2A0AFF4}"/>
              </a:ext>
            </a:extLst>
          </p:cNvPr>
          <p:cNvSpPr>
            <a:spLocks noGrp="1"/>
          </p:cNvSpPr>
          <p:nvPr>
            <p:ph type="body" sz="quarter" idx="20"/>
          </p:nvPr>
        </p:nvSpPr>
        <p:spPr>
          <a:xfrm>
            <a:off x="499259" y="3945174"/>
            <a:ext cx="5404720" cy="2364144"/>
          </a:xfrm>
        </p:spPr>
        <p:txBody>
          <a:bodyPr>
            <a:normAutofit/>
          </a:bodyPr>
          <a:lstStyle>
            <a:lvl1pPr marL="0" indent="0">
              <a:spcAft>
                <a:spcPts val="0"/>
              </a:spcAft>
              <a:buNone/>
              <a:defRPr sz="1400"/>
            </a:lvl1pPr>
            <a:lvl2pPr marL="271457" indent="0">
              <a:buFont typeface="Arial" panose="020B0604020202020204" pitchFamily="34" charset="0"/>
              <a:buNone/>
              <a:defRPr/>
            </a:lvl2pPr>
            <a:lvl3pPr marL="536959" indent="0">
              <a:buNone/>
              <a:defRPr/>
            </a:lvl3pPr>
            <a:lvl4pPr marL="804843" indent="0">
              <a:buNone/>
              <a:defRPr/>
            </a:lvl4pPr>
            <a:lvl5pPr marL="1079870" indent="0">
              <a:buNone/>
              <a:defRPr/>
            </a:lvl5pPr>
          </a:lstStyle>
          <a:p>
            <a:pPr lvl="0"/>
            <a:r>
              <a:rPr lang="en-US"/>
              <a:t>Click to edit Master text styles</a:t>
            </a:r>
          </a:p>
        </p:txBody>
      </p:sp>
      <p:sp>
        <p:nvSpPr>
          <p:cNvPr id="17" name="Text Placeholder 23">
            <a:extLst>
              <a:ext uri="{FF2B5EF4-FFF2-40B4-BE49-F238E27FC236}">
                <a16:creationId xmlns:a16="http://schemas.microsoft.com/office/drawing/2014/main" id="{8053ECDF-81BA-4BEE-9CA6-1621282B0DFB}"/>
              </a:ext>
            </a:extLst>
          </p:cNvPr>
          <p:cNvSpPr>
            <a:spLocks noGrp="1"/>
          </p:cNvSpPr>
          <p:nvPr>
            <p:ph type="body" sz="quarter" idx="21"/>
          </p:nvPr>
        </p:nvSpPr>
        <p:spPr>
          <a:xfrm>
            <a:off x="2351584" y="2072751"/>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18" name="Text Placeholder 23">
            <a:extLst>
              <a:ext uri="{FF2B5EF4-FFF2-40B4-BE49-F238E27FC236}">
                <a16:creationId xmlns:a16="http://schemas.microsoft.com/office/drawing/2014/main" id="{B0879879-5627-4B8A-B3D5-1538DF109C44}"/>
              </a:ext>
            </a:extLst>
          </p:cNvPr>
          <p:cNvSpPr>
            <a:spLocks noGrp="1"/>
          </p:cNvSpPr>
          <p:nvPr>
            <p:ph type="body" sz="quarter" idx="22"/>
          </p:nvPr>
        </p:nvSpPr>
        <p:spPr>
          <a:xfrm>
            <a:off x="2351584" y="2420889"/>
            <a:ext cx="3552395" cy="897367"/>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
        <p:nvSpPr>
          <p:cNvPr id="19" name="Title Placeholder 9">
            <a:extLst>
              <a:ext uri="{FF2B5EF4-FFF2-40B4-BE49-F238E27FC236}">
                <a16:creationId xmlns:a16="http://schemas.microsoft.com/office/drawing/2014/main" id="{5D8A41FE-83CA-48B9-90AA-7F514B485991}"/>
              </a:ext>
            </a:extLst>
          </p:cNvPr>
          <p:cNvSpPr>
            <a:spLocks noGrp="1"/>
          </p:cNvSpPr>
          <p:nvPr>
            <p:ph type="title"/>
          </p:nvPr>
        </p:nvSpPr>
        <p:spPr>
          <a:xfrm>
            <a:off x="493200" y="1243563"/>
            <a:ext cx="11196000" cy="432000"/>
          </a:xfrm>
          <a:prstGeom prst="rect">
            <a:avLst/>
          </a:prstGeom>
        </p:spPr>
        <p:txBody>
          <a:bodyPr vert="horz" lIns="0" tIns="45720" rIns="0" bIns="45720" rtlCol="0" anchor="t" anchorCtr="0">
            <a:noAutofit/>
          </a:bodyPr>
          <a:lstStyle/>
          <a:p>
            <a:r>
              <a:rPr lang="en-US"/>
              <a:t>Click to edit Master title style</a:t>
            </a:r>
            <a:endParaRPr lang="en-GB" dirty="0"/>
          </a:p>
        </p:txBody>
      </p:sp>
      <p:sp>
        <p:nvSpPr>
          <p:cNvPr id="20" name="Picture Placeholder 21">
            <a:extLst>
              <a:ext uri="{FF2B5EF4-FFF2-40B4-BE49-F238E27FC236}">
                <a16:creationId xmlns:a16="http://schemas.microsoft.com/office/drawing/2014/main" id="{9191F71A-1511-448E-BE9F-B4B09E113967}"/>
              </a:ext>
            </a:extLst>
          </p:cNvPr>
          <p:cNvSpPr>
            <a:spLocks noGrp="1"/>
          </p:cNvSpPr>
          <p:nvPr>
            <p:ph type="pic" sz="quarter" idx="23"/>
          </p:nvPr>
        </p:nvSpPr>
        <p:spPr>
          <a:xfrm>
            <a:off x="6278423" y="2063441"/>
            <a:ext cx="1680000" cy="1260000"/>
          </a:xfrm>
        </p:spPr>
        <p:txBody>
          <a:bodyPr/>
          <a:lstStyle/>
          <a:p>
            <a:r>
              <a:rPr lang="en-US" dirty="0"/>
              <a:t>Click icon to add picture</a:t>
            </a:r>
            <a:endParaRPr lang="en-GB" dirty="0"/>
          </a:p>
        </p:txBody>
      </p:sp>
      <p:sp>
        <p:nvSpPr>
          <p:cNvPr id="21" name="Text Placeholder 23">
            <a:extLst>
              <a:ext uri="{FF2B5EF4-FFF2-40B4-BE49-F238E27FC236}">
                <a16:creationId xmlns:a16="http://schemas.microsoft.com/office/drawing/2014/main" id="{F45DB5AB-F0BB-4BFB-A245-1B9B6C9C981C}"/>
              </a:ext>
            </a:extLst>
          </p:cNvPr>
          <p:cNvSpPr>
            <a:spLocks noGrp="1"/>
          </p:cNvSpPr>
          <p:nvPr>
            <p:ph type="body" sz="quarter" idx="24"/>
          </p:nvPr>
        </p:nvSpPr>
        <p:spPr>
          <a:xfrm>
            <a:off x="6284480" y="3581128"/>
            <a:ext cx="5404720" cy="242950"/>
          </a:xfrm>
        </p:spPr>
        <p:txBody>
          <a:bodyPr/>
          <a:lstStyle>
            <a:lvl1pPr marL="0" indent="0">
              <a:buNone/>
              <a:defRPr b="1">
                <a:solidFill>
                  <a:schemeClr val="accent5"/>
                </a:solidFill>
              </a:defRPr>
            </a:lvl1pPr>
            <a:lvl5pPr>
              <a:defRPr/>
            </a:lvl5pPr>
          </a:lstStyle>
          <a:p>
            <a:pPr lvl="0"/>
            <a:r>
              <a:rPr lang="en-US"/>
              <a:t>Click to edit Master text styles</a:t>
            </a:r>
          </a:p>
        </p:txBody>
      </p:sp>
      <p:cxnSp>
        <p:nvCxnSpPr>
          <p:cNvPr id="22" name="Straight Connector 21">
            <a:extLst>
              <a:ext uri="{FF2B5EF4-FFF2-40B4-BE49-F238E27FC236}">
                <a16:creationId xmlns:a16="http://schemas.microsoft.com/office/drawing/2014/main" id="{2D8D51FE-08CD-4FE4-B81E-07DEF2D0EB7A}"/>
              </a:ext>
            </a:extLst>
          </p:cNvPr>
          <p:cNvCxnSpPr>
            <a:cxnSpLocks/>
          </p:cNvCxnSpPr>
          <p:nvPr userDrawn="1"/>
        </p:nvCxnSpPr>
        <p:spPr>
          <a:xfrm>
            <a:off x="6284480" y="3885922"/>
            <a:ext cx="5424000" cy="0"/>
          </a:xfrm>
          <a:prstGeom prst="line">
            <a:avLst/>
          </a:prstGeom>
          <a:ln>
            <a:solidFill>
              <a:schemeClr val="accent5"/>
            </a:solidFill>
          </a:ln>
        </p:spPr>
        <p:style>
          <a:lnRef idx="1">
            <a:schemeClr val="accent5"/>
          </a:lnRef>
          <a:fillRef idx="0">
            <a:schemeClr val="accent5"/>
          </a:fillRef>
          <a:effectRef idx="0">
            <a:schemeClr val="accent5"/>
          </a:effectRef>
          <a:fontRef idx="minor">
            <a:schemeClr val="tx1"/>
          </a:fontRef>
        </p:style>
      </p:cxnSp>
      <p:sp>
        <p:nvSpPr>
          <p:cNvPr id="23" name="Text Placeholder 27">
            <a:extLst>
              <a:ext uri="{FF2B5EF4-FFF2-40B4-BE49-F238E27FC236}">
                <a16:creationId xmlns:a16="http://schemas.microsoft.com/office/drawing/2014/main" id="{99310418-2DF4-4403-A587-E810D2A0AFF4}"/>
              </a:ext>
            </a:extLst>
          </p:cNvPr>
          <p:cNvSpPr>
            <a:spLocks noGrp="1"/>
          </p:cNvSpPr>
          <p:nvPr>
            <p:ph type="body" sz="quarter" idx="25"/>
          </p:nvPr>
        </p:nvSpPr>
        <p:spPr>
          <a:xfrm>
            <a:off x="6284480" y="3947769"/>
            <a:ext cx="5404720" cy="2361551"/>
          </a:xfrm>
        </p:spPr>
        <p:txBody>
          <a:bodyPr>
            <a:normAutofit/>
          </a:bodyPr>
          <a:lstStyle>
            <a:lvl1pPr marL="0" indent="0">
              <a:spcAft>
                <a:spcPts val="0"/>
              </a:spcAft>
              <a:buNone/>
              <a:defRPr sz="1400"/>
            </a:lvl1pPr>
            <a:lvl2pPr marL="271457" indent="0">
              <a:buFont typeface="Arial" panose="020B0604020202020204" pitchFamily="34" charset="0"/>
              <a:buNone/>
              <a:defRPr/>
            </a:lvl2pPr>
            <a:lvl3pPr marL="536959" indent="0">
              <a:buNone/>
              <a:defRPr/>
            </a:lvl3pPr>
            <a:lvl4pPr marL="804843" indent="0">
              <a:buNone/>
              <a:defRPr/>
            </a:lvl4pPr>
            <a:lvl5pPr marL="1079870" indent="0">
              <a:buNone/>
              <a:defRPr/>
            </a:lvl5pPr>
          </a:lstStyle>
          <a:p>
            <a:pPr lvl="0"/>
            <a:r>
              <a:rPr lang="en-US"/>
              <a:t>Click to edit Master text styles</a:t>
            </a:r>
          </a:p>
        </p:txBody>
      </p:sp>
      <p:sp>
        <p:nvSpPr>
          <p:cNvPr id="27" name="Text Placeholder 23">
            <a:extLst>
              <a:ext uri="{FF2B5EF4-FFF2-40B4-BE49-F238E27FC236}">
                <a16:creationId xmlns:a16="http://schemas.microsoft.com/office/drawing/2014/main" id="{8053ECDF-81BA-4BEE-9CA6-1621282B0DFB}"/>
              </a:ext>
            </a:extLst>
          </p:cNvPr>
          <p:cNvSpPr>
            <a:spLocks noGrp="1"/>
          </p:cNvSpPr>
          <p:nvPr>
            <p:ph type="body" sz="quarter" idx="26"/>
          </p:nvPr>
        </p:nvSpPr>
        <p:spPr>
          <a:xfrm>
            <a:off x="8136805" y="2075344"/>
            <a:ext cx="3552395" cy="367065"/>
          </a:xfrm>
        </p:spPr>
        <p:txBody>
          <a:bodyPr/>
          <a:lstStyle>
            <a:lvl1pPr marL="0" indent="0">
              <a:spcAft>
                <a:spcPts val="0"/>
              </a:spcAft>
              <a:buNone/>
              <a:defRPr b="1">
                <a:solidFill>
                  <a:schemeClr val="accent5"/>
                </a:solidFill>
              </a:defRPr>
            </a:lvl1pPr>
            <a:lvl5pPr>
              <a:defRPr/>
            </a:lvl5pPr>
          </a:lstStyle>
          <a:p>
            <a:pPr lvl="0"/>
            <a:r>
              <a:rPr lang="en-US"/>
              <a:t>Click to edit Master text styles</a:t>
            </a:r>
          </a:p>
        </p:txBody>
      </p:sp>
      <p:sp>
        <p:nvSpPr>
          <p:cNvPr id="28" name="Text Placeholder 23">
            <a:extLst>
              <a:ext uri="{FF2B5EF4-FFF2-40B4-BE49-F238E27FC236}">
                <a16:creationId xmlns:a16="http://schemas.microsoft.com/office/drawing/2014/main" id="{B0879879-5627-4B8A-B3D5-1538DF109C44}"/>
              </a:ext>
            </a:extLst>
          </p:cNvPr>
          <p:cNvSpPr>
            <a:spLocks noGrp="1"/>
          </p:cNvSpPr>
          <p:nvPr>
            <p:ph type="body" sz="quarter" idx="27"/>
          </p:nvPr>
        </p:nvSpPr>
        <p:spPr>
          <a:xfrm>
            <a:off x="8136805" y="2423482"/>
            <a:ext cx="3552395" cy="897367"/>
          </a:xfrm>
        </p:spPr>
        <p:txBody>
          <a:bodyPr/>
          <a:lstStyle>
            <a:lvl1pPr marL="0" indent="0">
              <a:spcAft>
                <a:spcPts val="0"/>
              </a:spcAft>
              <a:buNone/>
              <a:defRPr b="0">
                <a:solidFill>
                  <a:srgbClr val="404040"/>
                </a:solidFill>
              </a:defRPr>
            </a:lvl1pPr>
            <a:lvl5pPr>
              <a:defRPr/>
            </a:lvl5pPr>
          </a:lstStyle>
          <a:p>
            <a:pPr lvl="0"/>
            <a:r>
              <a:rPr lang="en-US"/>
              <a:t>Click to edit Master text styles</a:t>
            </a:r>
          </a:p>
        </p:txBody>
      </p:sp>
    </p:spTree>
    <p:extLst>
      <p:ext uri="{BB962C8B-B14F-4D97-AF65-F5344CB8AC3E}">
        <p14:creationId xmlns:p14="http://schemas.microsoft.com/office/powerpoint/2010/main" val="3324852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76797" y="0"/>
            <a:ext cx="7329720" cy="6696000"/>
          </a:xfrm>
          <a:prstGeom prst="rect">
            <a:avLst/>
          </a:prstGeom>
        </p:spPr>
      </p:pic>
      <p:sp>
        <p:nvSpPr>
          <p:cNvPr id="5" name="Holder 2">
            <a:extLst>
              <a:ext uri="{FF2B5EF4-FFF2-40B4-BE49-F238E27FC236}">
                <a16:creationId xmlns:a16="http://schemas.microsoft.com/office/drawing/2014/main" id="{AE43ED38-097D-475E-A859-3DB8CC64EEDC}"/>
              </a:ext>
            </a:extLst>
          </p:cNvPr>
          <p:cNvSpPr>
            <a:spLocks noGrp="1"/>
          </p:cNvSpPr>
          <p:nvPr>
            <p:ph type="title" hasCustomPrompt="1"/>
          </p:nvPr>
        </p:nvSpPr>
        <p:spPr>
          <a:xfrm>
            <a:off x="493199" y="2372406"/>
            <a:ext cx="3600000" cy="430887"/>
          </a:xfrm>
          <a:prstGeom prst="rect">
            <a:avLst/>
          </a:prstGeom>
        </p:spPr>
        <p:txBody>
          <a:bodyPr lIns="0" tIns="0" rIns="0" bIns="0" anchor="t" anchorCtr="0"/>
          <a:lstStyle>
            <a:lvl1pPr>
              <a:defRPr sz="2000" b="0" i="0">
                <a:solidFill>
                  <a:schemeClr val="accent2"/>
                </a:solidFill>
                <a:latin typeface="Calibri"/>
                <a:cs typeface="Calibri"/>
              </a:defRPr>
            </a:lvl1pPr>
          </a:lstStyle>
          <a:p>
            <a:r>
              <a:rPr lang="en-GB" dirty="0"/>
              <a:t>Thank you</a:t>
            </a:r>
            <a:endParaRPr dirty="0"/>
          </a:p>
        </p:txBody>
      </p:sp>
    </p:spTree>
    <p:extLst>
      <p:ext uri="{BB962C8B-B14F-4D97-AF65-F5344CB8AC3E}">
        <p14:creationId xmlns:p14="http://schemas.microsoft.com/office/powerpoint/2010/main" val="1841727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Holder 2"/>
          <p:cNvSpPr>
            <a:spLocks noGrp="1"/>
          </p:cNvSpPr>
          <p:nvPr>
            <p:ph type="title"/>
          </p:nvPr>
        </p:nvSpPr>
        <p:spPr>
          <a:xfrm>
            <a:off x="493198" y="2372406"/>
            <a:ext cx="5506791" cy="430887"/>
          </a:xfrm>
          <a:prstGeom prst="rect">
            <a:avLst/>
          </a:prstGeom>
        </p:spPr>
        <p:txBody>
          <a:bodyPr lIns="0" tIns="0" rIns="0" bIns="0" anchor="t" anchorCtr="0"/>
          <a:lstStyle>
            <a:lvl1pPr>
              <a:defRPr sz="2400" b="0" i="0">
                <a:solidFill>
                  <a:schemeClr val="bg1"/>
                </a:solidFill>
                <a:latin typeface="Calibri"/>
                <a:cs typeface="Calibri"/>
              </a:defRPr>
            </a:lvl1pPr>
          </a:lstStyle>
          <a:p>
            <a:r>
              <a:rPr lang="en-US" dirty="0"/>
              <a:t>Click to edit Master title style</a:t>
            </a:r>
            <a:endParaRPr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1600" y="378001"/>
            <a:ext cx="1261913" cy="314696"/>
          </a:xfrm>
          <a:prstGeom prst="rect">
            <a:avLst/>
          </a:prstGeom>
        </p:spPr>
      </p:pic>
    </p:spTree>
    <p:extLst>
      <p:ext uri="{BB962C8B-B14F-4D97-AF65-F5344CB8AC3E}">
        <p14:creationId xmlns:p14="http://schemas.microsoft.com/office/powerpoint/2010/main" val="276114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A1168-8769-834A-B4EC-77FC11654690}"/>
              </a:ext>
            </a:extLst>
          </p:cNvPr>
          <p:cNvSpPr>
            <a:spLocks noGrp="1"/>
          </p:cNvSpPr>
          <p:nvPr>
            <p:ph type="title"/>
          </p:nvPr>
        </p:nvSpPr>
        <p:spPr>
          <a:xfrm>
            <a:off x="831851" y="1709742"/>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3184092-F115-4448-9C51-41CCC37DD508}"/>
              </a:ext>
            </a:extLst>
          </p:cNvPr>
          <p:cNvSpPr>
            <a:spLocks noGrp="1"/>
          </p:cNvSpPr>
          <p:nvPr>
            <p:ph type="body" idx="1"/>
          </p:nvPr>
        </p:nvSpPr>
        <p:spPr>
          <a:xfrm>
            <a:off x="831851" y="4589467"/>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47293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760AA330-0001-4594-8E55-DD9801DE4D73}"/>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637" y="1556"/>
            <a:ext cx="12196638" cy="6856444"/>
          </a:xfrm>
          <a:prstGeom prst="rect">
            <a:avLst/>
          </a:prstGeom>
        </p:spPr>
      </p:pic>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27223" y="383032"/>
            <a:ext cx="1276290" cy="310713"/>
          </a:xfrm>
          <a:prstGeom prst="rect">
            <a:avLst/>
          </a:prstGeom>
        </p:spPr>
      </p:pic>
      <p:sp>
        <p:nvSpPr>
          <p:cNvPr id="10" name="Title Placeholder 9">
            <a:extLst>
              <a:ext uri="{FF2B5EF4-FFF2-40B4-BE49-F238E27FC236}">
                <a16:creationId xmlns:a16="http://schemas.microsoft.com/office/drawing/2014/main" id="{5D8A41FE-83CA-48B9-90AA-7F514B485991}"/>
              </a:ext>
            </a:extLst>
          </p:cNvPr>
          <p:cNvSpPr>
            <a:spLocks noGrp="1"/>
          </p:cNvSpPr>
          <p:nvPr>
            <p:ph type="title"/>
          </p:nvPr>
        </p:nvSpPr>
        <p:spPr>
          <a:xfrm>
            <a:off x="493200" y="1243563"/>
            <a:ext cx="11196000" cy="432000"/>
          </a:xfrm>
          <a:prstGeom prst="rect">
            <a:avLst/>
          </a:prstGeom>
        </p:spPr>
        <p:txBody>
          <a:bodyPr vert="horz" lIns="0" tIns="45720" rIns="0" bIns="45720" rtlCol="0" anchor="t" anchorCtr="0">
            <a:noAutofit/>
          </a:bodyPr>
          <a:lstStyle/>
          <a:p>
            <a:r>
              <a:rPr lang="en-US"/>
              <a:t>Click to edit Master title style</a:t>
            </a:r>
            <a:endParaRPr lang="en-GB" dirty="0"/>
          </a:p>
        </p:txBody>
      </p:sp>
      <p:sp>
        <p:nvSpPr>
          <p:cNvPr id="15" name="Text Placeholder 14">
            <a:extLst>
              <a:ext uri="{FF2B5EF4-FFF2-40B4-BE49-F238E27FC236}">
                <a16:creationId xmlns:a16="http://schemas.microsoft.com/office/drawing/2014/main" id="{2D446E25-A6BB-4C61-96A6-066D150D97C8}"/>
              </a:ext>
            </a:extLst>
          </p:cNvPr>
          <p:cNvSpPr>
            <a:spLocks noGrp="1"/>
          </p:cNvSpPr>
          <p:nvPr>
            <p:ph type="body" idx="1"/>
          </p:nvPr>
        </p:nvSpPr>
        <p:spPr>
          <a:xfrm>
            <a:off x="493200" y="2047036"/>
            <a:ext cx="11196000" cy="4262284"/>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92554514"/>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Lst>
  <p:hf sldNum="0" hdr="0" ftr="0" dt="0"/>
  <p:txStyles>
    <p:titleStyle>
      <a:lvl1pPr eaLnBrk="1" hangingPunct="1">
        <a:defRPr sz="2000">
          <a:solidFill>
            <a:schemeClr val="accent2"/>
          </a:solidFill>
          <a:latin typeface="+mj-lt"/>
          <a:ea typeface="+mj-ea"/>
          <a:cs typeface="+mj-cs"/>
        </a:defRPr>
      </a:lvl1pPr>
    </p:titleStyle>
    <p:bodyStyle>
      <a:lvl1pPr marL="135728" indent="-135728" eaLnBrk="1" hangingPunct="1">
        <a:spcAft>
          <a:spcPts val="450"/>
        </a:spcAft>
        <a:buClr>
          <a:srgbClr val="ED8D2C"/>
        </a:buClr>
        <a:buFont typeface="Arial" panose="020B0604020202020204" pitchFamily="34" charset="0"/>
        <a:buChar char="•"/>
        <a:defRPr sz="1400">
          <a:solidFill>
            <a:schemeClr val="tx1"/>
          </a:solidFill>
          <a:latin typeface="+mn-lt"/>
          <a:ea typeface="+mn-ea"/>
          <a:cs typeface="+mn-cs"/>
        </a:defRPr>
      </a:lvl1pPr>
      <a:lvl2pPr marL="407184" indent="-136919" eaLnBrk="1" hangingPunct="1">
        <a:spcAft>
          <a:spcPts val="450"/>
        </a:spcAft>
        <a:buClr>
          <a:srgbClr val="ED8D2C"/>
        </a:buClr>
        <a:buFont typeface="Calibri" panose="020F0502020204030204" pitchFamily="34" charset="0"/>
        <a:buChar char="‒"/>
        <a:defRPr sz="1400">
          <a:solidFill>
            <a:schemeClr val="tx1"/>
          </a:solidFill>
          <a:latin typeface="+mn-lt"/>
          <a:ea typeface="+mn-ea"/>
          <a:cs typeface="+mn-cs"/>
        </a:defRPr>
      </a:lvl2pPr>
      <a:lvl3pPr marL="671496" indent="-135728" eaLnBrk="1" hangingPunct="1">
        <a:spcAft>
          <a:spcPts val="450"/>
        </a:spcAft>
        <a:buClr>
          <a:srgbClr val="404040"/>
        </a:buClr>
        <a:buFont typeface="Arial" panose="020B0604020202020204" pitchFamily="34" charset="0"/>
        <a:buChar char="•"/>
        <a:defRPr lang="en-US" sz="1400" dirty="0" smtClean="0">
          <a:solidFill>
            <a:schemeClr val="tx1"/>
          </a:solidFill>
          <a:latin typeface="+mn-lt"/>
          <a:ea typeface="+mn-ea"/>
          <a:cs typeface="+mn-cs"/>
        </a:defRPr>
      </a:lvl3pPr>
      <a:lvl4pPr marL="942952" indent="-135728" defTabSz="807224" eaLnBrk="1" hangingPunct="1">
        <a:spcAft>
          <a:spcPts val="450"/>
        </a:spcAft>
        <a:buFont typeface="Courier New" panose="02070309020205020404" pitchFamily="49" charset="0"/>
        <a:buChar char="o"/>
        <a:defRPr lang="en-US" sz="1400" dirty="0" smtClean="0">
          <a:solidFill>
            <a:schemeClr val="tx1"/>
          </a:solidFill>
          <a:latin typeface="+mn-lt"/>
          <a:ea typeface="+mn-ea"/>
          <a:cs typeface="+mn-cs"/>
        </a:defRPr>
      </a:lvl4pPr>
      <a:lvl5pPr marL="1210836" indent="-134538" eaLnBrk="1" hangingPunct="1">
        <a:spcAft>
          <a:spcPts val="450"/>
        </a:spcAft>
        <a:buFont typeface="Courier New" panose="02070309020205020404" pitchFamily="49" charset="0"/>
        <a:buChar char="o"/>
        <a:defRPr sz="1400">
          <a:solidFill>
            <a:schemeClr val="tx1"/>
          </a:solidFill>
          <a:latin typeface="+mn-lt"/>
          <a:ea typeface="+mn-ea"/>
          <a:cs typeface="+mn-cs"/>
        </a:defRPr>
      </a:lvl5pPr>
      <a:lvl6pPr marL="1714457" eaLnBrk="1" hangingPunct="1">
        <a:defRPr>
          <a:latin typeface="+mn-lt"/>
          <a:ea typeface="+mn-ea"/>
          <a:cs typeface="+mn-cs"/>
        </a:defRPr>
      </a:lvl6pPr>
      <a:lvl7pPr marL="2057348" eaLnBrk="1" hangingPunct="1">
        <a:defRPr>
          <a:latin typeface="+mn-lt"/>
          <a:ea typeface="+mn-ea"/>
          <a:cs typeface="+mn-cs"/>
        </a:defRPr>
      </a:lvl7pPr>
      <a:lvl8pPr marL="2400240" eaLnBrk="1" hangingPunct="1">
        <a:defRPr>
          <a:latin typeface="+mn-lt"/>
          <a:ea typeface="+mn-ea"/>
          <a:cs typeface="+mn-cs"/>
        </a:defRPr>
      </a:lvl8pPr>
      <a:lvl9pPr marL="2743132" eaLnBrk="1" hangingPunct="1">
        <a:defRPr>
          <a:latin typeface="+mn-lt"/>
          <a:ea typeface="+mn-ea"/>
          <a:cs typeface="+mn-cs"/>
        </a:defRPr>
      </a:lvl9pPr>
    </p:bodyStyle>
    <p:otherStyle>
      <a:lvl1pPr marL="0" eaLnBrk="1" hangingPunct="1">
        <a:defRPr>
          <a:latin typeface="+mn-lt"/>
          <a:ea typeface="+mn-ea"/>
          <a:cs typeface="+mn-cs"/>
        </a:defRPr>
      </a:lvl1pPr>
      <a:lvl2pPr marL="342892" eaLnBrk="1" hangingPunct="1">
        <a:defRPr>
          <a:latin typeface="+mn-lt"/>
          <a:ea typeface="+mn-ea"/>
          <a:cs typeface="+mn-cs"/>
        </a:defRPr>
      </a:lvl2pPr>
      <a:lvl3pPr marL="685783" eaLnBrk="1" hangingPunct="1">
        <a:defRPr>
          <a:latin typeface="+mn-lt"/>
          <a:ea typeface="+mn-ea"/>
          <a:cs typeface="+mn-cs"/>
        </a:defRPr>
      </a:lvl3pPr>
      <a:lvl4pPr marL="1028675" eaLnBrk="1" hangingPunct="1">
        <a:defRPr>
          <a:latin typeface="+mn-lt"/>
          <a:ea typeface="+mn-ea"/>
          <a:cs typeface="+mn-cs"/>
        </a:defRPr>
      </a:lvl4pPr>
      <a:lvl5pPr marL="1371566" eaLnBrk="1" hangingPunct="1">
        <a:defRPr>
          <a:latin typeface="+mn-lt"/>
          <a:ea typeface="+mn-ea"/>
          <a:cs typeface="+mn-cs"/>
        </a:defRPr>
      </a:lvl5pPr>
      <a:lvl6pPr marL="1714457" eaLnBrk="1" hangingPunct="1">
        <a:defRPr>
          <a:latin typeface="+mn-lt"/>
          <a:ea typeface="+mn-ea"/>
          <a:cs typeface="+mn-cs"/>
        </a:defRPr>
      </a:lvl6pPr>
      <a:lvl7pPr marL="2057348" eaLnBrk="1" hangingPunct="1">
        <a:defRPr>
          <a:latin typeface="+mn-lt"/>
          <a:ea typeface="+mn-ea"/>
          <a:cs typeface="+mn-cs"/>
        </a:defRPr>
      </a:lvl7pPr>
      <a:lvl8pPr marL="2400240" eaLnBrk="1" hangingPunct="1">
        <a:defRPr>
          <a:latin typeface="+mn-lt"/>
          <a:ea typeface="+mn-ea"/>
          <a:cs typeface="+mn-cs"/>
        </a:defRPr>
      </a:lvl8pPr>
      <a:lvl9pPr marL="2743132" eaLnBrk="1" hangingPunct="1">
        <a:defRPr>
          <a:latin typeface="+mn-lt"/>
          <a:ea typeface="+mn-ea"/>
          <a:cs typeface="+mn-cs"/>
        </a:defRPr>
      </a:lvl9pPr>
    </p:otherStyle>
  </p:txStyles>
  <p:extLst>
    <p:ext uri="{27BBF7A9-308A-43DC-89C8-2F10F3537804}">
      <p15:sldGuideLst xmlns:p15="http://schemas.microsoft.com/office/powerpoint/2012/main">
        <p15:guide id="1" pos="307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hyperlink" Target="https://assets-eu-01.kc-usercontent.com/220a4c02-94bf-019b-9bac-51cdc7bf0d99/8f95d14e-27dd-4e94-aec4-e1cec4c69478/OTM%20Final%20Email%20-%20OTM000598.pdf"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hyperlink" Target="https://www.gov.uk/guidance/vat-guide-notice-70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hmrc-internal-manuals/vat-business-non-business"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mailto:socratouss@buzzacott.co.uk" TargetMode="External"/><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hyperlink" Target="mailto:enquiries@buzzacott.co.uk" TargetMode="External"/><Relationship Id="rId5" Type="http://schemas.openxmlformats.org/officeDocument/2006/relationships/hyperlink" Target="http://www.buzzacott.co.uk/" TargetMode="External"/><Relationship Id="rId4" Type="http://schemas.openxmlformats.org/officeDocument/2006/relationships/hyperlink" Target="https://marketing.buzzacott.co.uk/7/73/may-2025/invite.as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3712" y="2371724"/>
            <a:ext cx="3874095" cy="1633340"/>
          </a:xfrm>
        </p:spPr>
        <p:txBody>
          <a:bodyPr>
            <a:noAutofit/>
          </a:bodyPr>
          <a:lstStyle/>
          <a:p>
            <a:r>
              <a:rPr lang="en-GB" sz="2400" b="1" dirty="0">
                <a:latin typeface="Buzzacott Sans d 65" pitchFamily="50" charset="0"/>
                <a:ea typeface="Buzzacott Sans d 65" pitchFamily="50" charset="0"/>
              </a:rPr>
              <a:t>Charity Tax Group</a:t>
            </a:r>
            <a:br>
              <a:rPr lang="en-GB" sz="2400" dirty="0">
                <a:latin typeface="Buzzacott Sans d 65" pitchFamily="50" charset="0"/>
                <a:ea typeface="Buzzacott Sans d 65" pitchFamily="50" charset="0"/>
              </a:rPr>
            </a:br>
            <a:br>
              <a:rPr lang="en-GB" sz="2400" dirty="0">
                <a:latin typeface="Buzzacott Sans d 65" pitchFamily="50" charset="0"/>
                <a:ea typeface="Buzzacott Sans d 65" pitchFamily="50" charset="0"/>
              </a:rPr>
            </a:br>
            <a:r>
              <a:rPr lang="en-GB" sz="2400" b="1" dirty="0">
                <a:latin typeface="Buzzacott Sans d 65" pitchFamily="50" charset="0"/>
                <a:ea typeface="Buzzacott Sans d 65" pitchFamily="50" charset="0"/>
              </a:rPr>
              <a:t>VAT – Non-business activities</a:t>
            </a:r>
            <a:br>
              <a:rPr lang="en-GB" sz="2800" dirty="0">
                <a:latin typeface="Buzzacott Sans d 65" pitchFamily="50" charset="0"/>
                <a:ea typeface="Buzzacott Sans d 65" pitchFamily="50" charset="0"/>
              </a:rPr>
            </a:br>
            <a:br>
              <a:rPr lang="en-GB" sz="2800" dirty="0">
                <a:latin typeface="Buzzacott Sans d 65" pitchFamily="50" charset="0"/>
                <a:ea typeface="Buzzacott Sans d 65" pitchFamily="50" charset="0"/>
              </a:rPr>
            </a:br>
            <a:br>
              <a:rPr lang="en-GB" sz="2800" dirty="0">
                <a:latin typeface="Buzzacott Sans d 65" pitchFamily="50" charset="0"/>
                <a:ea typeface="Buzzacott Sans d 65" pitchFamily="50" charset="0"/>
              </a:rPr>
            </a:br>
            <a:endParaRPr lang="en-GB" sz="2800" dirty="0">
              <a:latin typeface="Buzzacott Sans d 65" pitchFamily="50" charset="0"/>
              <a:ea typeface="Buzzacott Sans d 65" pitchFamily="50" charset="0"/>
            </a:endParaRPr>
          </a:p>
        </p:txBody>
      </p:sp>
      <p:sp>
        <p:nvSpPr>
          <p:cNvPr id="5" name="Text Placeholder 4"/>
          <p:cNvSpPr>
            <a:spLocks noGrp="1"/>
          </p:cNvSpPr>
          <p:nvPr>
            <p:ph type="body" sz="quarter" idx="11"/>
          </p:nvPr>
        </p:nvSpPr>
        <p:spPr>
          <a:xfrm>
            <a:off x="493713" y="4439319"/>
            <a:ext cx="3598862" cy="1077913"/>
          </a:xfrm>
        </p:spPr>
        <p:txBody>
          <a:bodyPr/>
          <a:lstStyle/>
          <a:p>
            <a:r>
              <a:rPr lang="en-GB" sz="1800" b="1" dirty="0">
                <a:latin typeface="Buzzacott Sans 55" pitchFamily="50" charset="0"/>
                <a:ea typeface="Buzzacott Sans 55" pitchFamily="50" charset="0"/>
              </a:rPr>
              <a:t>Socrates Socratous </a:t>
            </a:r>
          </a:p>
          <a:p>
            <a:r>
              <a:rPr lang="en-GB" sz="1800" dirty="0">
                <a:latin typeface="Buzzacott Sans 55" pitchFamily="50" charset="0"/>
                <a:ea typeface="Buzzacott Sans 55" pitchFamily="50" charset="0"/>
              </a:rPr>
              <a:t>10 June 2025</a:t>
            </a:r>
          </a:p>
          <a:p>
            <a:endParaRPr lang="en-GB" dirty="0"/>
          </a:p>
        </p:txBody>
      </p:sp>
    </p:spTree>
    <p:extLst>
      <p:ext uri="{BB962C8B-B14F-4D97-AF65-F5344CB8AC3E}">
        <p14:creationId xmlns:p14="http://schemas.microsoft.com/office/powerpoint/2010/main" val="2984078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55BFEFE-BB4D-FB2B-B42F-45AAA6B8B032}"/>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59B62DC5-6DF8-0893-059A-6B04924EE61A}"/>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The Towards Zero Foundation</a:t>
            </a:r>
          </a:p>
        </p:txBody>
      </p:sp>
      <p:sp>
        <p:nvSpPr>
          <p:cNvPr id="228354" name="Rectangle 3">
            <a:extLst>
              <a:ext uri="{FF2B5EF4-FFF2-40B4-BE49-F238E27FC236}">
                <a16:creationId xmlns:a16="http://schemas.microsoft.com/office/drawing/2014/main" id="{F5A538C6-61CB-D610-D4D2-29EE560103C2}"/>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1800" dirty="0">
                <a:latin typeface="Buzzacott Sans 55" pitchFamily="50" charset="0"/>
                <a:ea typeface="Buzzacott Sans 55" pitchFamily="50" charset="0"/>
              </a:rPr>
              <a:t>It is clear that manufacturers would not proactively seek to have vehicles tested without an initial unfavourable baseline assessment.</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Tribunal concluded that the provision of free testing is an inherent and integral part of the Appellant's business activity giving rise and as such there is no basis on which to restrict input tax</a:t>
            </a:r>
          </a:p>
          <a:p>
            <a:endParaRPr lang="en-GB" sz="1800" dirty="0">
              <a:latin typeface="Buzzacott Sans 55" pitchFamily="50" charset="0"/>
              <a:ea typeface="Buzzacott Sans 55" pitchFamily="50" charset="0"/>
            </a:endParaRPr>
          </a:p>
          <a:p>
            <a:pPr marL="0" indent="0">
              <a:buNone/>
            </a:pPr>
            <a:r>
              <a:rPr lang="en-GB" sz="1800" dirty="0">
                <a:latin typeface="Buzzacott Sans 55" pitchFamily="50" charset="0"/>
                <a:ea typeface="Buzzacott Sans 55" pitchFamily="50" charset="0"/>
              </a:rPr>
              <a:t>Point to note </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Tribunal conclusion is not affected by the restriction in the Appellant's articles of association precluding it from engaging in a trading activity. That is a standard article for a charity and concerns its direct tax status. Charities are not precluded from being engaged in a business activity for VAT purposes by reference to such a clause.</a:t>
            </a:r>
          </a:p>
        </p:txBody>
      </p:sp>
    </p:spTree>
    <p:extLst>
      <p:ext uri="{BB962C8B-B14F-4D97-AF65-F5344CB8AC3E}">
        <p14:creationId xmlns:p14="http://schemas.microsoft.com/office/powerpoint/2010/main" val="2670257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Current HMRC action – highlighting Non-Business activity</a:t>
            </a:r>
          </a:p>
        </p:txBody>
      </p:sp>
      <p:sp>
        <p:nvSpPr>
          <p:cNvPr id="228354" name="Rectangle 3"/>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1800" dirty="0">
                <a:latin typeface="Buzzacott Sans 55" pitchFamily="50" charset="0"/>
                <a:ea typeface="Buzzacott Sans 55" pitchFamily="50" charset="0"/>
              </a:rPr>
              <a:t>Letter being sent to targeted charities with turnover up to £2m.</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Copy of letter here </a:t>
            </a:r>
            <a:r>
              <a:rPr lang="en-GB" sz="2000" dirty="0">
                <a:hlinkClick r:id="rId3"/>
              </a:rPr>
              <a:t>OTM Final Email - OTM000598.pdf</a:t>
            </a:r>
            <a:endParaRPr lang="en-GB" sz="2000" dirty="0"/>
          </a:p>
          <a:p>
            <a:endParaRPr lang="en-GB" sz="2000" dirty="0"/>
          </a:p>
          <a:p>
            <a:r>
              <a:rPr lang="en-GB" sz="1800" dirty="0"/>
              <a:t>If you carry out non-business activities, it could affect the amount of VAT you can treat as input tax. So, it’s important that you understand what business and non-business activities are. </a:t>
            </a:r>
          </a:p>
          <a:p>
            <a:r>
              <a:rPr lang="en-GB" sz="1800" dirty="0"/>
              <a:t>For VAT purposes, ‘business’ means any activity which is mainly concerned with making supplies for a consideration</a:t>
            </a:r>
          </a:p>
          <a:p>
            <a:r>
              <a:rPr lang="en-GB" sz="1800" dirty="0"/>
              <a:t>Please review </a:t>
            </a:r>
            <a:r>
              <a:rPr lang="en-GB" sz="2000" dirty="0">
                <a:hlinkClick r:id="rId4"/>
              </a:rPr>
              <a:t>VAT guide (VAT Notice 700) - GOV.UK</a:t>
            </a:r>
            <a:r>
              <a:rPr lang="en-GB" sz="2000" dirty="0"/>
              <a:t> </a:t>
            </a:r>
            <a:r>
              <a:rPr lang="en-GB" sz="1800" dirty="0"/>
              <a:t>to decide whether your activities are ‘business’ for VAT purposes.</a:t>
            </a:r>
          </a:p>
          <a:p>
            <a:r>
              <a:rPr lang="en-GB" sz="1800" dirty="0"/>
              <a:t> Section 4.6 details the difference between business and non-business activities and provides examples of non-business activities. </a:t>
            </a:r>
          </a:p>
          <a:p>
            <a:r>
              <a:rPr lang="en-GB" sz="1800" dirty="0"/>
              <a:t>Section 32 details how to apportion tax between business and non-business activities. </a:t>
            </a:r>
            <a:endParaRPr lang="en-GB" sz="1800" dirty="0">
              <a:latin typeface="Buzzacott Sans 55" pitchFamily="50" charset="0"/>
              <a:ea typeface="Buzzacott Sans 55" pitchFamily="50" charset="0"/>
            </a:endParaRPr>
          </a:p>
        </p:txBody>
      </p:sp>
    </p:spTree>
    <p:extLst>
      <p:ext uri="{BB962C8B-B14F-4D97-AF65-F5344CB8AC3E}">
        <p14:creationId xmlns:p14="http://schemas.microsoft.com/office/powerpoint/2010/main" val="81909627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220B8C1-DECD-616F-3100-A05B9CAB0D8B}"/>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53DD6D1D-BCE1-F8B8-58EF-2650AD11CA7F}"/>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Current HMRC action </a:t>
            </a:r>
          </a:p>
        </p:txBody>
      </p:sp>
      <p:sp>
        <p:nvSpPr>
          <p:cNvPr id="228354" name="Rectangle 3">
            <a:extLst>
              <a:ext uri="{FF2B5EF4-FFF2-40B4-BE49-F238E27FC236}">
                <a16:creationId xmlns:a16="http://schemas.microsoft.com/office/drawing/2014/main" id="{5260240A-27BE-64A1-1FBD-067400E88D56}"/>
              </a:ext>
            </a:extLst>
          </p:cNvPr>
          <p:cNvSpPr>
            <a:spLocks noGrp="1" noChangeArrowheads="1"/>
          </p:cNvSpPr>
          <p:nvPr>
            <p:ph idx="1"/>
          </p:nvPr>
        </p:nvSpPr>
        <p:spPr>
          <a:xfrm>
            <a:off x="493200" y="2047036"/>
            <a:ext cx="11196000" cy="4262284"/>
          </a:xfrm>
        </p:spPr>
        <p:txBody>
          <a:bodyPr vert="horz" lIns="91440" tIns="45720" rIns="91440" bIns="45720" rtlCol="0" anchor="t">
            <a:normAutofit fontScale="92500" lnSpcReduction="10000"/>
          </a:bodyPr>
          <a:lstStyle/>
          <a:p>
            <a:r>
              <a:rPr lang="en-GB" sz="1900" dirty="0">
                <a:latin typeface="Buzzacott Sans 55" pitchFamily="50" charset="0"/>
                <a:ea typeface="Buzzacott Sans 55" pitchFamily="50" charset="0"/>
              </a:rPr>
              <a:t>Review guidance in HMRC VAT Manuals </a:t>
            </a:r>
            <a:r>
              <a:rPr lang="en-GB" sz="1800" dirty="0">
                <a:latin typeface="Buzzacott Sans 55" pitchFamily="50" charset="0"/>
                <a:ea typeface="Buzzacott Sans 55" pitchFamily="50" charset="0"/>
              </a:rPr>
              <a:t>- </a:t>
            </a:r>
            <a:r>
              <a:rPr lang="en-GB" sz="2000" dirty="0">
                <a:hlinkClick r:id="rId3"/>
              </a:rPr>
              <a:t>VAT Business/Non-Business Manual - HMRC internal manual - GOV.UK</a:t>
            </a:r>
            <a:endParaRPr lang="en-GB" sz="2000" dirty="0"/>
          </a:p>
          <a:p>
            <a:endParaRPr lang="en-GB" sz="2000" dirty="0">
              <a:latin typeface="Buzzacott Sans 55" pitchFamily="50" charset="0"/>
              <a:ea typeface="Buzzacott Sans 55" pitchFamily="50" charset="0"/>
            </a:endParaRPr>
          </a:p>
          <a:p>
            <a:r>
              <a:rPr lang="en-GB" sz="1900" dirty="0">
                <a:latin typeface="Buzzacott Sans 55" pitchFamily="50" charset="0"/>
                <a:ea typeface="Buzzacott Sans 55" pitchFamily="50" charset="0"/>
              </a:rPr>
              <a:t>Important fact – the receipt of income which is outside the scope of VAT does not automatically mean there is non business activity.</a:t>
            </a:r>
          </a:p>
          <a:p>
            <a:endParaRPr lang="en-GB" sz="1900" dirty="0">
              <a:latin typeface="Buzzacott Sans 55" pitchFamily="50" charset="0"/>
              <a:ea typeface="Buzzacott Sans 55" pitchFamily="50" charset="0"/>
            </a:endParaRPr>
          </a:p>
          <a:p>
            <a:r>
              <a:rPr lang="en-GB" sz="1900" dirty="0">
                <a:latin typeface="Buzzacott Sans 55" pitchFamily="50" charset="0"/>
                <a:ea typeface="Buzzacott Sans 55" pitchFamily="50" charset="0"/>
              </a:rPr>
              <a:t>VAT officers don’t always appreciate this – However see HMRC Manuals VBN33000, includes apportionment methods</a:t>
            </a:r>
          </a:p>
          <a:p>
            <a:endParaRPr lang="en-GB" sz="1900" dirty="0">
              <a:latin typeface="Buzzacott Sans 55" pitchFamily="50" charset="0"/>
              <a:ea typeface="Buzzacott Sans 55" pitchFamily="50" charset="0"/>
            </a:endParaRPr>
          </a:p>
          <a:p>
            <a:r>
              <a:rPr lang="en-GB" sz="1900" dirty="0">
                <a:latin typeface="Buzzacott Sans 55" pitchFamily="50" charset="0"/>
                <a:ea typeface="Buzzacott Sans 55" pitchFamily="50" charset="0"/>
              </a:rPr>
              <a:t>What is the funding used for?</a:t>
            </a:r>
          </a:p>
          <a:p>
            <a:endParaRPr lang="en-GB" sz="1900" dirty="0">
              <a:latin typeface="Buzzacott Sans 55" pitchFamily="50" charset="0"/>
              <a:ea typeface="Buzzacott Sans 55" pitchFamily="50" charset="0"/>
            </a:endParaRPr>
          </a:p>
          <a:p>
            <a:r>
              <a:rPr lang="en-GB" sz="1900" dirty="0">
                <a:latin typeface="Buzzacott Sans 55" pitchFamily="50" charset="0"/>
                <a:ea typeface="Buzzacott Sans 55" pitchFamily="50" charset="0"/>
              </a:rPr>
              <a:t>Charity shop receiving grants or donations</a:t>
            </a:r>
          </a:p>
          <a:p>
            <a:endParaRPr lang="en-GB" sz="1900" dirty="0">
              <a:latin typeface="Buzzacott Sans 55" pitchFamily="50" charset="0"/>
              <a:ea typeface="Buzzacott Sans 55" pitchFamily="50" charset="0"/>
            </a:endParaRPr>
          </a:p>
          <a:p>
            <a:r>
              <a:rPr lang="en-GB" sz="1900" dirty="0">
                <a:latin typeface="Buzzacott Sans 55" pitchFamily="50" charset="0"/>
                <a:ea typeface="Buzzacott Sans 55" pitchFamily="50" charset="0"/>
              </a:rPr>
              <a:t>Free admission to Museum and Gallery – goods for sale/ exhibition is sponsored</a:t>
            </a:r>
          </a:p>
        </p:txBody>
      </p:sp>
    </p:spTree>
    <p:extLst>
      <p:ext uri="{BB962C8B-B14F-4D97-AF65-F5344CB8AC3E}">
        <p14:creationId xmlns:p14="http://schemas.microsoft.com/office/powerpoint/2010/main" val="16562512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839F420-87D7-F083-7D23-8760F5B1C194}"/>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6A4FF83B-90B7-A111-1189-592BF31B4A25}"/>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Current HMRC action </a:t>
            </a:r>
          </a:p>
        </p:txBody>
      </p:sp>
      <p:sp>
        <p:nvSpPr>
          <p:cNvPr id="228354" name="Rectangle 3">
            <a:extLst>
              <a:ext uri="{FF2B5EF4-FFF2-40B4-BE49-F238E27FC236}">
                <a16:creationId xmlns:a16="http://schemas.microsoft.com/office/drawing/2014/main" id="{0DA6F60F-2DF8-B836-A7D8-7BE31453F7FF}"/>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2000" dirty="0">
                <a:latin typeface="Buzzacott Sans 55" pitchFamily="50" charset="0"/>
                <a:ea typeface="Buzzacott Sans 55" pitchFamily="50" charset="0"/>
              </a:rPr>
              <a:t>Supermarket – no charge for to park car</a:t>
            </a:r>
          </a:p>
          <a:p>
            <a:endParaRPr lang="en-GB" sz="2000" dirty="0">
              <a:latin typeface="Buzzacott Sans 55" pitchFamily="50" charset="0"/>
              <a:ea typeface="Buzzacott Sans 55" pitchFamily="50" charset="0"/>
            </a:endParaRPr>
          </a:p>
          <a:p>
            <a:r>
              <a:rPr lang="en-GB" sz="2000" dirty="0">
                <a:latin typeface="Buzzacott Sans 55" pitchFamily="50" charset="0"/>
                <a:ea typeface="Buzzacott Sans 55" pitchFamily="50" charset="0"/>
              </a:rPr>
              <a:t>Retail units – No fee to enter shop</a:t>
            </a:r>
          </a:p>
          <a:p>
            <a:endParaRPr lang="en-GB" sz="2000" dirty="0">
              <a:latin typeface="Buzzacott Sans 55" pitchFamily="50" charset="0"/>
              <a:ea typeface="Buzzacott Sans 55" pitchFamily="50" charset="0"/>
            </a:endParaRPr>
          </a:p>
          <a:p>
            <a:r>
              <a:rPr lang="en-GB" sz="2000" dirty="0">
                <a:latin typeface="+mj-lt"/>
                <a:ea typeface="Buzzacott Sans 55" pitchFamily="50" charset="0"/>
              </a:rPr>
              <a:t>Imperial War Museum – free admission 1 day per week. Tribunal found no separate non-business activity. </a:t>
            </a:r>
            <a:r>
              <a:rPr lang="en-GB" sz="1800" b="0" i="0" dirty="0">
                <a:solidFill>
                  <a:schemeClr val="tx1">
                    <a:lumMod val="50000"/>
                  </a:schemeClr>
                </a:solidFill>
                <a:effectLst/>
                <a:latin typeface="+mj-lt"/>
              </a:rPr>
              <a:t>HMRC does not accept that this case provides precedent for automatically treating all of a museum’s activities as being business. Even charging museums are likely to undertake free, non-business activities such as research, library facilities and treasure trove work</a:t>
            </a:r>
            <a:r>
              <a:rPr lang="en-GB" sz="2000" b="0" i="0" dirty="0">
                <a:solidFill>
                  <a:schemeClr val="tx1">
                    <a:lumMod val="50000"/>
                  </a:schemeClr>
                </a:solidFill>
                <a:effectLst/>
                <a:latin typeface="+mj-lt"/>
              </a:rPr>
              <a:t>.</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Colchester College litigation &amp; grant funding – HMRC ignoring UT decision!</a:t>
            </a:r>
            <a:endParaRPr lang="en-GB" sz="1800" dirty="0">
              <a:solidFill>
                <a:schemeClr val="tx1">
                  <a:lumMod val="50000"/>
                </a:schemeClr>
              </a:solidFill>
              <a:latin typeface="+mj-lt"/>
              <a:ea typeface="Buzzacott Sans 55" pitchFamily="50" charset="0"/>
            </a:endParaRPr>
          </a:p>
        </p:txBody>
      </p:sp>
    </p:spTree>
    <p:extLst>
      <p:ext uri="{BB962C8B-B14F-4D97-AF65-F5344CB8AC3E}">
        <p14:creationId xmlns:p14="http://schemas.microsoft.com/office/powerpoint/2010/main" val="24239093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9311C30-EDCB-5E33-66D1-CBB144588E0F}"/>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CFC65808-3F7D-31AC-0CBD-7FC3EC8F4A6A}"/>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VAT apportionment for non business activity</a:t>
            </a:r>
          </a:p>
        </p:txBody>
      </p:sp>
      <p:sp>
        <p:nvSpPr>
          <p:cNvPr id="228354" name="Rectangle 3">
            <a:extLst>
              <a:ext uri="{FF2B5EF4-FFF2-40B4-BE49-F238E27FC236}">
                <a16:creationId xmlns:a16="http://schemas.microsoft.com/office/drawing/2014/main" id="{1909305C-69F1-DF6A-9B54-DCBDDED41828}"/>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2000" dirty="0">
                <a:latin typeface="Buzzacott Sans 55" pitchFamily="50" charset="0"/>
                <a:ea typeface="Buzzacott Sans 55" pitchFamily="50" charset="0"/>
              </a:rPr>
              <a:t>Unlike PE, no prescribed standard method</a:t>
            </a:r>
          </a:p>
          <a:p>
            <a:endParaRPr lang="en-GB" sz="2000" dirty="0">
              <a:latin typeface="Buzzacott Sans 55" pitchFamily="50" charset="0"/>
              <a:ea typeface="Buzzacott Sans 55" pitchFamily="50" charset="0"/>
            </a:endParaRPr>
          </a:p>
          <a:p>
            <a:r>
              <a:rPr lang="en-GB" sz="2000" dirty="0">
                <a:latin typeface="Buzzacott Sans 55" pitchFamily="50" charset="0"/>
                <a:ea typeface="Buzzacott Sans 55" pitchFamily="50" charset="0"/>
              </a:rPr>
              <a:t>Any method which produces fair &amp; reasonable result</a:t>
            </a:r>
          </a:p>
          <a:p>
            <a:endParaRPr lang="en-GB" sz="2000" dirty="0">
              <a:latin typeface="Buzzacott Sans 55" pitchFamily="50" charset="0"/>
              <a:ea typeface="Buzzacott Sans 55" pitchFamily="50" charset="0"/>
            </a:endParaRPr>
          </a:p>
          <a:p>
            <a:r>
              <a:rPr lang="en-GB" sz="2000" dirty="0">
                <a:latin typeface="+mj-lt"/>
                <a:ea typeface="Buzzacott Sans 55" pitchFamily="50" charset="0"/>
              </a:rPr>
              <a:t>Turnover unlikely to produce fair result – distorted by size of grant, donation or legacy</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What happens if free services? No turnover in any event</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ADR for gallery with free admission – turnover, VAT costs, floor space. Ended up with fixed % as it ‘felt right’!</a:t>
            </a:r>
            <a:endParaRPr lang="en-GB" sz="1800" dirty="0">
              <a:solidFill>
                <a:schemeClr val="tx1">
                  <a:lumMod val="50000"/>
                </a:schemeClr>
              </a:solidFill>
              <a:latin typeface="+mj-lt"/>
              <a:ea typeface="Buzzacott Sans 55" pitchFamily="50" charset="0"/>
            </a:endParaRPr>
          </a:p>
        </p:txBody>
      </p:sp>
    </p:spTree>
    <p:extLst>
      <p:ext uri="{BB962C8B-B14F-4D97-AF65-F5344CB8AC3E}">
        <p14:creationId xmlns:p14="http://schemas.microsoft.com/office/powerpoint/2010/main" val="70279367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E4C3F98-A7D0-E14B-F752-D88CA9745B56}"/>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EA1DF770-3D15-B601-631C-13E50D15A99D}"/>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Action points</a:t>
            </a:r>
          </a:p>
        </p:txBody>
      </p:sp>
      <p:sp>
        <p:nvSpPr>
          <p:cNvPr id="228354" name="Rectangle 3">
            <a:extLst>
              <a:ext uri="{FF2B5EF4-FFF2-40B4-BE49-F238E27FC236}">
                <a16:creationId xmlns:a16="http://schemas.microsoft.com/office/drawing/2014/main" id="{D89225C6-C28A-E43D-3381-E2582E3D3105}"/>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2000" dirty="0">
                <a:latin typeface="Buzzacott Sans 55" pitchFamily="50" charset="0"/>
                <a:ea typeface="Buzzacott Sans 55" pitchFamily="50" charset="0"/>
              </a:rPr>
              <a:t>If challenged by HMRC, don’t automatically accept restriction or proposed method -  turnover?</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Identify specifically what the non business activity is</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In most cases likely to be free provision of services which are grant funded</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HMRC cannot impose a method, be ready to challenge</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Don’t forget Business/Non-Business apportionment is separate from partial exemption</a:t>
            </a:r>
          </a:p>
          <a:p>
            <a:endParaRPr lang="en-GB" sz="2000" dirty="0">
              <a:solidFill>
                <a:schemeClr val="tx1">
                  <a:lumMod val="50000"/>
                </a:schemeClr>
              </a:solidFill>
              <a:latin typeface="+mj-lt"/>
              <a:ea typeface="Buzzacott Sans 55" pitchFamily="50" charset="0"/>
            </a:endParaRPr>
          </a:p>
          <a:p>
            <a:endParaRPr lang="en-GB" sz="1800" dirty="0">
              <a:solidFill>
                <a:schemeClr val="tx1">
                  <a:lumMod val="50000"/>
                </a:schemeClr>
              </a:solidFill>
              <a:latin typeface="+mj-lt"/>
              <a:ea typeface="Buzzacott Sans 55" pitchFamily="50" charset="0"/>
            </a:endParaRPr>
          </a:p>
        </p:txBody>
      </p:sp>
    </p:spTree>
    <p:extLst>
      <p:ext uri="{BB962C8B-B14F-4D97-AF65-F5344CB8AC3E}">
        <p14:creationId xmlns:p14="http://schemas.microsoft.com/office/powerpoint/2010/main" val="20091642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F7B9C6E-AFF9-49EA-9253-ACBC70DF21C5}"/>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4504CE8F-4FE8-3C7F-B06D-531D04BB2E14}"/>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Action points</a:t>
            </a:r>
          </a:p>
        </p:txBody>
      </p:sp>
      <p:sp>
        <p:nvSpPr>
          <p:cNvPr id="228354" name="Rectangle 3">
            <a:extLst>
              <a:ext uri="{FF2B5EF4-FFF2-40B4-BE49-F238E27FC236}">
                <a16:creationId xmlns:a16="http://schemas.microsoft.com/office/drawing/2014/main" id="{96C1C261-1B33-17EB-0604-A1C0FC04C439}"/>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2000" dirty="0">
                <a:solidFill>
                  <a:schemeClr val="tx1">
                    <a:lumMod val="50000"/>
                  </a:schemeClr>
                </a:solidFill>
                <a:latin typeface="+mj-lt"/>
                <a:ea typeface="Buzzacott Sans 55" pitchFamily="50" charset="0"/>
              </a:rPr>
              <a:t>If certainty required, can seek approval for a combined method</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Long process with obstacles!</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Risk based approach – may be best preparing arguments, with supporting records in the event of challenge. Staff time with supporting timesheets- floor space can be difficult</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HMRC focusing on this area, sometimes best to have some element of restriction rather than none</a:t>
            </a:r>
          </a:p>
          <a:p>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Consider as part of annual adjustment</a:t>
            </a:r>
          </a:p>
          <a:p>
            <a:endParaRPr lang="en-GB" sz="2000" dirty="0">
              <a:solidFill>
                <a:schemeClr val="tx1">
                  <a:lumMod val="50000"/>
                </a:schemeClr>
              </a:solidFill>
              <a:latin typeface="+mj-lt"/>
              <a:ea typeface="Buzzacott Sans 55" pitchFamily="50" charset="0"/>
            </a:endParaRPr>
          </a:p>
          <a:p>
            <a:endParaRPr lang="en-GB" sz="1800" dirty="0">
              <a:solidFill>
                <a:schemeClr val="tx1">
                  <a:lumMod val="50000"/>
                </a:schemeClr>
              </a:solidFill>
              <a:latin typeface="+mj-lt"/>
              <a:ea typeface="Buzzacott Sans 55" pitchFamily="50" charset="0"/>
            </a:endParaRPr>
          </a:p>
        </p:txBody>
      </p:sp>
    </p:spTree>
    <p:extLst>
      <p:ext uri="{BB962C8B-B14F-4D97-AF65-F5344CB8AC3E}">
        <p14:creationId xmlns:p14="http://schemas.microsoft.com/office/powerpoint/2010/main" val="32689811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305D52D-B646-BFEE-DB5D-C978E84EEC25}"/>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8A86D855-DB7A-FF33-AFCB-A4E682D95E0E}"/>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Additional areas of concern</a:t>
            </a:r>
          </a:p>
        </p:txBody>
      </p:sp>
      <p:sp>
        <p:nvSpPr>
          <p:cNvPr id="228354" name="Rectangle 3">
            <a:extLst>
              <a:ext uri="{FF2B5EF4-FFF2-40B4-BE49-F238E27FC236}">
                <a16:creationId xmlns:a16="http://schemas.microsoft.com/office/drawing/2014/main" id="{4014179D-DFB8-3A58-E976-0CC91A390C4F}"/>
              </a:ext>
            </a:extLst>
          </p:cNvPr>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2000" dirty="0">
                <a:solidFill>
                  <a:schemeClr val="tx1">
                    <a:lumMod val="50000"/>
                  </a:schemeClr>
                </a:solidFill>
                <a:latin typeface="+mj-lt"/>
                <a:ea typeface="Buzzacott Sans 55" pitchFamily="50" charset="0"/>
              </a:rPr>
              <a:t>HMRC asking about Bank interest and whether it is ‘incidental’ so that it can be excluded from PE calculations</a:t>
            </a:r>
          </a:p>
          <a:p>
            <a:pPr lvl="1"/>
            <a:r>
              <a:rPr lang="en-GB" sz="2000" dirty="0">
                <a:solidFill>
                  <a:schemeClr val="tx1">
                    <a:lumMod val="50000"/>
                  </a:schemeClr>
                </a:solidFill>
                <a:latin typeface="+mj-lt"/>
                <a:ea typeface="Buzzacott Sans 55" pitchFamily="50" charset="0"/>
              </a:rPr>
              <a:t>No legal definition </a:t>
            </a:r>
          </a:p>
          <a:p>
            <a:pPr lvl="1"/>
            <a:r>
              <a:rPr lang="en-GB" sz="2000" dirty="0">
                <a:solidFill>
                  <a:schemeClr val="tx1">
                    <a:lumMod val="50000"/>
                  </a:schemeClr>
                </a:solidFill>
                <a:latin typeface="+mj-lt"/>
                <a:ea typeface="Buzzacott Sans 55" pitchFamily="50" charset="0"/>
              </a:rPr>
              <a:t> is it passive or are funds actively invested by treasury</a:t>
            </a:r>
          </a:p>
          <a:p>
            <a:pPr lvl="1"/>
            <a:endParaRPr lang="en-GB" sz="2000" dirty="0">
              <a:solidFill>
                <a:schemeClr val="tx1">
                  <a:lumMod val="50000"/>
                </a:schemeClr>
              </a:solidFill>
              <a:latin typeface="+mj-lt"/>
              <a:ea typeface="Buzzacott Sans 55" pitchFamily="50" charset="0"/>
            </a:endParaRPr>
          </a:p>
          <a:p>
            <a:r>
              <a:rPr lang="en-GB" sz="2000" dirty="0">
                <a:solidFill>
                  <a:schemeClr val="tx1">
                    <a:lumMod val="50000"/>
                  </a:schemeClr>
                </a:solidFill>
                <a:latin typeface="+mj-lt"/>
                <a:ea typeface="Buzzacott Sans 55" pitchFamily="50" charset="0"/>
              </a:rPr>
              <a:t>Investment income – is it non business, again HMRC asking how funds are generated?</a:t>
            </a:r>
          </a:p>
          <a:p>
            <a:pPr lvl="1"/>
            <a:r>
              <a:rPr lang="en-GB" sz="2000" dirty="0">
                <a:solidFill>
                  <a:schemeClr val="tx1">
                    <a:lumMod val="50000"/>
                  </a:schemeClr>
                </a:solidFill>
                <a:latin typeface="+mj-lt"/>
                <a:ea typeface="Buzzacott Sans 55" pitchFamily="50" charset="0"/>
              </a:rPr>
              <a:t> Wellcome trust and Cambridge University cases</a:t>
            </a:r>
          </a:p>
          <a:p>
            <a:pPr lvl="1"/>
            <a:endParaRPr lang="en-GB" sz="2000" dirty="0">
              <a:solidFill>
                <a:schemeClr val="tx1">
                  <a:lumMod val="50000"/>
                </a:schemeClr>
              </a:solidFill>
              <a:latin typeface="+mj-lt"/>
              <a:ea typeface="Buzzacott Sans 55" pitchFamily="50" charset="0"/>
            </a:endParaRPr>
          </a:p>
          <a:p>
            <a:r>
              <a:rPr lang="en-GB" sz="1800" dirty="0">
                <a:solidFill>
                  <a:schemeClr val="tx1">
                    <a:lumMod val="50000"/>
                  </a:schemeClr>
                </a:solidFill>
                <a:latin typeface="+mj-lt"/>
                <a:ea typeface="Buzzacott Sans 55" pitchFamily="50" charset="0"/>
              </a:rPr>
              <a:t>HMRC looking to argue that as this is a non business activity, should be restriction of overhead VAT</a:t>
            </a:r>
          </a:p>
          <a:p>
            <a:endParaRPr lang="en-GB" sz="1800" dirty="0">
              <a:solidFill>
                <a:schemeClr val="tx1">
                  <a:lumMod val="50000"/>
                </a:schemeClr>
              </a:solidFill>
              <a:latin typeface="+mj-lt"/>
              <a:ea typeface="Buzzacott Sans 55" pitchFamily="50" charset="0"/>
            </a:endParaRPr>
          </a:p>
        </p:txBody>
      </p:sp>
    </p:spTree>
    <p:extLst>
      <p:ext uri="{BB962C8B-B14F-4D97-AF65-F5344CB8AC3E}">
        <p14:creationId xmlns:p14="http://schemas.microsoft.com/office/powerpoint/2010/main" val="20893622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3"/>
          <p:cNvSpPr>
            <a:spLocks noGrp="1" noChangeArrowheads="1"/>
          </p:cNvSpPr>
          <p:nvPr>
            <p:ph type="body" sz="quarter" idx="21"/>
          </p:nvPr>
        </p:nvSpPr>
        <p:spPr>
          <a:xfrm>
            <a:off x="1851538" y="2319746"/>
            <a:ext cx="3552395" cy="367065"/>
          </a:xfrm>
        </p:spPr>
        <p:txBody>
          <a:bodyPr vert="horz" lIns="91440" tIns="45720" rIns="91440" bIns="45720" rtlCol="0" anchor="t">
            <a:normAutofit/>
          </a:bodyPr>
          <a:lstStyle/>
          <a:p>
            <a:pPr marL="0" indent="0">
              <a:buNone/>
            </a:pPr>
            <a:r>
              <a:rPr lang="en-GB" sz="1800" dirty="0"/>
              <a:t>Socrates Socratous</a:t>
            </a:r>
          </a:p>
          <a:p>
            <a:pPr marL="0" indent="0">
              <a:buNone/>
            </a:pPr>
            <a:endParaRPr lang="en-GB" sz="1800" dirty="0">
              <a:latin typeface="Buzzacott Sans 55" pitchFamily="50" charset="0"/>
              <a:ea typeface="Buzzacott Sans 55" pitchFamily="50" charset="0"/>
            </a:endParaRPr>
          </a:p>
          <a:p>
            <a:pPr marL="0" indent="0">
              <a:buNone/>
            </a:pPr>
            <a:endParaRPr lang="en-GB" sz="1800" dirty="0">
              <a:latin typeface="Buzzacott Sans 55" pitchFamily="50" charset="0"/>
              <a:ea typeface="Buzzacott Sans 55" pitchFamily="50" charset="0"/>
            </a:endParaRPr>
          </a:p>
          <a:p>
            <a:pPr marL="2607404" lvl="8"/>
            <a:endParaRPr lang="en-GB" sz="2000" dirty="0"/>
          </a:p>
        </p:txBody>
      </p:sp>
      <p:sp>
        <p:nvSpPr>
          <p:cNvPr id="13" name="Text Placeholder 12">
            <a:extLst>
              <a:ext uri="{FF2B5EF4-FFF2-40B4-BE49-F238E27FC236}">
                <a16:creationId xmlns:a16="http://schemas.microsoft.com/office/drawing/2014/main" id="{ACA9CCA9-BAAB-EF03-51D9-950CB83ACC9F}"/>
              </a:ext>
            </a:extLst>
          </p:cNvPr>
          <p:cNvSpPr>
            <a:spLocks noGrp="1"/>
          </p:cNvSpPr>
          <p:nvPr>
            <p:ph type="body" sz="quarter" idx="22"/>
          </p:nvPr>
        </p:nvSpPr>
        <p:spPr>
          <a:xfrm>
            <a:off x="1942927" y="2797730"/>
            <a:ext cx="3552395" cy="758655"/>
          </a:xfrm>
        </p:spPr>
        <p:txBody>
          <a:bodyPr>
            <a:normAutofit/>
          </a:bodyPr>
          <a:lstStyle/>
          <a:p>
            <a:pPr algn="l"/>
            <a:r>
              <a:rPr lang="en-GB" dirty="0"/>
              <a:t>Charity VAT Partner</a:t>
            </a:r>
          </a:p>
          <a:p>
            <a:pPr algn="l"/>
            <a:r>
              <a:rPr lang="en-GB" dirty="0">
                <a:hlinkClick r:id="rId3"/>
              </a:rPr>
              <a:t>socratouss@buzzacott.co.uk</a:t>
            </a:r>
            <a:endParaRPr lang="en-GB" dirty="0"/>
          </a:p>
          <a:p>
            <a:pPr algn="l"/>
            <a:endParaRPr lang="en-GB" dirty="0"/>
          </a:p>
        </p:txBody>
      </p:sp>
      <p:sp>
        <p:nvSpPr>
          <p:cNvPr id="228353" name="Rectangle 2"/>
          <p:cNvSpPr>
            <a:spLocks noGrp="1" noChangeArrowheads="1"/>
          </p:cNvSpPr>
          <p:nvPr>
            <p:ph type="title"/>
          </p:nvPr>
        </p:nvSpPr>
        <p:spPr/>
        <p:txBody>
          <a:bodyPr>
            <a:normAutofit/>
          </a:bodyPr>
          <a:lstStyle/>
          <a:p>
            <a:r>
              <a:rPr lang="en-GB" dirty="0">
                <a:latin typeface="Buzzacott Sans d 65" pitchFamily="50" charset="0"/>
                <a:ea typeface="Buzzacott Sans d 65" pitchFamily="50" charset="0"/>
              </a:rPr>
              <a:t>Get in Touch  - In person event 19 June </a:t>
            </a:r>
            <a:r>
              <a:rPr lang="en-GB" sz="2000" u="sng" dirty="0">
                <a:solidFill>
                  <a:srgbClr val="467886"/>
                </a:solidFill>
                <a:effectLst/>
                <a:latin typeface="Calibri" panose="020F0502020204030204" pitchFamily="34" charset="0"/>
                <a:ea typeface="Aptos" panose="020B0004020202020204" pitchFamily="34" charset="0"/>
                <a:hlinkClick r:id="rId4"/>
              </a:rPr>
              <a:t>VAT update for charities event | Invite</a:t>
            </a:r>
            <a:endParaRPr lang="en-US" dirty="0">
              <a:latin typeface="Buzzacott Sans d 65" pitchFamily="50" charset="0"/>
              <a:ea typeface="Buzzacott Sans d 65" pitchFamily="50" charset="0"/>
            </a:endParaRPr>
          </a:p>
        </p:txBody>
      </p:sp>
      <p:sp>
        <p:nvSpPr>
          <p:cNvPr id="15" name="Text Placeholder 14">
            <a:extLst>
              <a:ext uri="{FF2B5EF4-FFF2-40B4-BE49-F238E27FC236}">
                <a16:creationId xmlns:a16="http://schemas.microsoft.com/office/drawing/2014/main" id="{33C67EC4-737D-1D1A-78BE-516DF2E5D5AF}"/>
              </a:ext>
            </a:extLst>
          </p:cNvPr>
          <p:cNvSpPr>
            <a:spLocks noGrp="1"/>
          </p:cNvSpPr>
          <p:nvPr>
            <p:ph type="body" sz="quarter" idx="24"/>
          </p:nvPr>
        </p:nvSpPr>
        <p:spPr>
          <a:xfrm>
            <a:off x="6788067" y="2319746"/>
            <a:ext cx="3552395" cy="367065"/>
          </a:xfrm>
        </p:spPr>
        <p:txBody>
          <a:bodyPr>
            <a:normAutofit/>
          </a:bodyPr>
          <a:lstStyle/>
          <a:p>
            <a:r>
              <a:rPr lang="en-GB" sz="1800" dirty="0"/>
              <a:t>Buzzacott LLP</a:t>
            </a:r>
          </a:p>
        </p:txBody>
      </p:sp>
      <p:sp>
        <p:nvSpPr>
          <p:cNvPr id="16" name="Text Placeholder 15">
            <a:extLst>
              <a:ext uri="{FF2B5EF4-FFF2-40B4-BE49-F238E27FC236}">
                <a16:creationId xmlns:a16="http://schemas.microsoft.com/office/drawing/2014/main" id="{9B08750B-1A4E-55AA-732A-011275C1D924}"/>
              </a:ext>
            </a:extLst>
          </p:cNvPr>
          <p:cNvSpPr>
            <a:spLocks noGrp="1"/>
          </p:cNvSpPr>
          <p:nvPr>
            <p:ph type="body" sz="quarter" idx="25"/>
          </p:nvPr>
        </p:nvSpPr>
        <p:spPr>
          <a:xfrm>
            <a:off x="6801282" y="2797730"/>
            <a:ext cx="3552395" cy="758655"/>
          </a:xfrm>
        </p:spPr>
        <p:txBody>
          <a:bodyPr/>
          <a:lstStyle/>
          <a:p>
            <a:r>
              <a:rPr lang="en-GB" dirty="0">
                <a:hlinkClick r:id="rId5"/>
              </a:rPr>
              <a:t>www.Buzzacott.co.uk</a:t>
            </a:r>
            <a:endParaRPr lang="en-GB" dirty="0"/>
          </a:p>
          <a:p>
            <a:r>
              <a:rPr lang="en-GB" dirty="0">
                <a:hlinkClick r:id="rId6"/>
              </a:rPr>
              <a:t>enquiries@buzzacott.co.uk</a:t>
            </a:r>
            <a:r>
              <a:rPr lang="en-GB" dirty="0"/>
              <a:t> </a:t>
            </a:r>
          </a:p>
        </p:txBody>
      </p:sp>
      <p:pic>
        <p:nvPicPr>
          <p:cNvPr id="26" name="Picture Placeholder 25" descr="A person in a suit&#10;&#10;Description automatically generated with medium confidence">
            <a:extLst>
              <a:ext uri="{FF2B5EF4-FFF2-40B4-BE49-F238E27FC236}">
                <a16:creationId xmlns:a16="http://schemas.microsoft.com/office/drawing/2014/main" id="{BB7001B8-80C2-B9CD-FEA9-26C401E690A0}"/>
              </a:ext>
            </a:extLst>
          </p:cNvPr>
          <p:cNvPicPr>
            <a:picLocks noGrp="1" noChangeAspect="1"/>
          </p:cNvPicPr>
          <p:nvPr>
            <p:ph type="pic" sz="quarter" idx="18"/>
          </p:nvPr>
        </p:nvPicPr>
        <p:blipFill>
          <a:blip r:embed="rId7" cstate="print">
            <a:extLst>
              <a:ext uri="{28A0092B-C50C-407E-A947-70E740481C1C}">
                <a14:useLocalDpi xmlns:a14="http://schemas.microsoft.com/office/drawing/2010/main" val="0"/>
              </a:ext>
            </a:extLst>
          </a:blip>
          <a:srcRect l="1379" r="1379"/>
          <a:stretch>
            <a:fillRect/>
          </a:stretch>
        </p:blipFill>
        <p:spPr>
          <a:xfrm>
            <a:off x="263352" y="1786482"/>
            <a:ext cx="1679575" cy="1727200"/>
          </a:xfrm>
        </p:spPr>
      </p:pic>
    </p:spTree>
    <p:extLst>
      <p:ext uri="{BB962C8B-B14F-4D97-AF65-F5344CB8AC3E}">
        <p14:creationId xmlns:p14="http://schemas.microsoft.com/office/powerpoint/2010/main" val="167398137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p:cNvSpPr>
            <a:spLocks noGrp="1" noChangeArrowheads="1"/>
          </p:cNvSpPr>
          <p:nvPr>
            <p:ph idx="1"/>
          </p:nvPr>
        </p:nvSpPr>
        <p:spPr>
          <a:xfrm>
            <a:off x="493200" y="2047036"/>
            <a:ext cx="10931392" cy="4262284"/>
          </a:xfrm>
        </p:spPr>
        <p:txBody>
          <a:bodyPr vert="horz" lIns="91440" tIns="45720" rIns="91440" bIns="45720" rtlCol="0" anchor="t">
            <a:normAutofit/>
          </a:bodyPr>
          <a:lstStyle/>
          <a:p>
            <a:pPr marL="0" indent="0">
              <a:buNone/>
            </a:pPr>
            <a:r>
              <a:rPr lang="en-GB" sz="1800" b="1" dirty="0">
                <a:latin typeface="Buzzacott Sans 55" pitchFamily="50" charset="0"/>
                <a:ea typeface="Buzzacott Sans 55" pitchFamily="50" charset="0"/>
              </a:rPr>
              <a:t>Definition of Business is set out in VATA 1994 section 94 and has a wide meaning </a:t>
            </a:r>
            <a:r>
              <a:rPr lang="en-GB" sz="1800" dirty="0">
                <a:latin typeface="Buzzacott Sans 55" pitchFamily="50" charset="0"/>
                <a:ea typeface="Buzzacott Sans 55" pitchFamily="50" charset="0"/>
              </a:rPr>
              <a:t>- </a:t>
            </a:r>
            <a:r>
              <a:rPr lang="en-GB" sz="1800" b="1" dirty="0">
                <a:latin typeface="Buzzacott Sans 55" pitchFamily="50" charset="0"/>
                <a:ea typeface="Buzzacott Sans 55" pitchFamily="50" charset="0"/>
              </a:rPr>
              <a:t>includes any trade, profession or vocation.</a:t>
            </a:r>
          </a:p>
          <a:p>
            <a:pPr marL="0" indent="0">
              <a:buNone/>
            </a:pPr>
            <a:r>
              <a:rPr lang="en-GB" sz="1800" dirty="0">
                <a:latin typeface="Buzzacott Sans 55" pitchFamily="50" charset="0"/>
                <a:ea typeface="Buzzacott Sans 55" pitchFamily="50" charset="0"/>
              </a:rPr>
              <a:t>An activity will fall within the scope of VAT when all the conditions listed in sections 4(1) and 5(2) of the VAT Act 1994 are met:</a:t>
            </a:r>
          </a:p>
          <a:p>
            <a:pPr marL="0" indent="0">
              <a:buNone/>
            </a:pPr>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it is done for consideration</a:t>
            </a:r>
          </a:p>
          <a:p>
            <a:r>
              <a:rPr lang="en-GB" sz="1800" dirty="0">
                <a:latin typeface="Buzzacott Sans 55" pitchFamily="50" charset="0"/>
                <a:ea typeface="Buzzacott Sans 55" pitchFamily="50" charset="0"/>
              </a:rPr>
              <a:t>it is a supply of goods or services</a:t>
            </a:r>
          </a:p>
          <a:p>
            <a:r>
              <a:rPr lang="en-GB" sz="1800" dirty="0">
                <a:latin typeface="Buzzacott Sans 55" pitchFamily="50" charset="0"/>
                <a:ea typeface="Buzzacott Sans 55" pitchFamily="50" charset="0"/>
              </a:rPr>
              <a:t>the supply is made in the UK</a:t>
            </a:r>
          </a:p>
          <a:p>
            <a:r>
              <a:rPr lang="en-GB" sz="1800" dirty="0">
                <a:latin typeface="Buzzacott Sans 55" pitchFamily="50" charset="0"/>
                <a:ea typeface="Buzzacott Sans 55" pitchFamily="50" charset="0"/>
              </a:rPr>
              <a:t>it is made by a taxable person;</a:t>
            </a:r>
          </a:p>
          <a:p>
            <a:r>
              <a:rPr lang="en-GB" sz="1800" dirty="0">
                <a:latin typeface="Buzzacott Sans 55" pitchFamily="50" charset="0"/>
                <a:ea typeface="Buzzacott Sans 55" pitchFamily="50" charset="0"/>
              </a:rPr>
              <a:t>it is made in the course or furtherance of any business carried on or to be carried on by that person.</a:t>
            </a:r>
          </a:p>
          <a:p>
            <a:endParaRPr lang="en-GB" sz="1800" dirty="0">
              <a:latin typeface="Buzzacott Sans 55" pitchFamily="50" charset="0"/>
              <a:ea typeface="Buzzacott Sans 55" pitchFamily="50" charset="0"/>
            </a:endParaRPr>
          </a:p>
          <a:p>
            <a:pPr marL="0" indent="0">
              <a:buNone/>
            </a:pPr>
            <a:r>
              <a:rPr lang="en-GB" sz="1800" dirty="0">
                <a:latin typeface="Buzzacott Sans 55" pitchFamily="50" charset="0"/>
                <a:ea typeface="Buzzacott Sans 55" pitchFamily="50" charset="0"/>
              </a:rPr>
              <a:t>EU Law refers to an economic activity</a:t>
            </a:r>
          </a:p>
          <a:p>
            <a:endParaRPr lang="en-GB" sz="1800" dirty="0"/>
          </a:p>
          <a:p>
            <a:endParaRPr lang="en-GB" sz="1800" dirty="0"/>
          </a:p>
          <a:p>
            <a:endParaRPr lang="en-US" sz="1800" dirty="0"/>
          </a:p>
        </p:txBody>
      </p:sp>
    </p:spTree>
    <p:extLst>
      <p:ext uri="{BB962C8B-B14F-4D97-AF65-F5344CB8AC3E}">
        <p14:creationId xmlns:p14="http://schemas.microsoft.com/office/powerpoint/2010/main" val="10082005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385EBCC-E8C8-46DB-BCF7-85A913462094}"/>
            </a:ext>
          </a:extLst>
        </p:cNvPr>
        <p:cNvGrpSpPr/>
        <p:nvPr/>
      </p:nvGrpSpPr>
      <p:grpSpPr>
        <a:xfrm>
          <a:off x="0" y="0"/>
          <a:ext cx="0" cy="0"/>
          <a:chOff x="0" y="0"/>
          <a:chExt cx="0" cy="0"/>
        </a:xfrm>
      </p:grpSpPr>
      <p:sp>
        <p:nvSpPr>
          <p:cNvPr id="228353" name="Rectangle 2">
            <a:extLst>
              <a:ext uri="{FF2B5EF4-FFF2-40B4-BE49-F238E27FC236}">
                <a16:creationId xmlns:a16="http://schemas.microsoft.com/office/drawing/2014/main" id="{4AC7310F-B836-A520-972F-4ABACA106E3A}"/>
              </a:ext>
            </a:extLst>
          </p:cNvPr>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a:extLst>
              <a:ext uri="{FF2B5EF4-FFF2-40B4-BE49-F238E27FC236}">
                <a16:creationId xmlns:a16="http://schemas.microsoft.com/office/drawing/2014/main" id="{2A37974B-09F6-1985-D2C8-B7A2B893D799}"/>
              </a:ext>
            </a:extLst>
          </p:cNvPr>
          <p:cNvSpPr>
            <a:spLocks noGrp="1" noChangeArrowheads="1"/>
          </p:cNvSpPr>
          <p:nvPr>
            <p:ph idx="1"/>
          </p:nvPr>
        </p:nvSpPr>
        <p:spPr>
          <a:xfrm>
            <a:off x="493200" y="2047036"/>
            <a:ext cx="10931392" cy="4262284"/>
          </a:xfrm>
        </p:spPr>
        <p:txBody>
          <a:bodyPr vert="horz" lIns="91440" tIns="45720" rIns="91440" bIns="45720" rtlCol="0" anchor="t">
            <a:normAutofit/>
          </a:bodyPr>
          <a:lstStyle/>
          <a:p>
            <a:pPr marL="0" indent="0">
              <a:buNone/>
            </a:pPr>
            <a:r>
              <a:rPr lang="en-GB" sz="1800" b="1" dirty="0">
                <a:latin typeface="Buzzacott Sans 55" pitchFamily="50" charset="0"/>
                <a:ea typeface="Buzzacott Sans 55" pitchFamily="50" charset="0"/>
              </a:rPr>
              <a:t>Revenue &amp; Customs Brief 10 (2022)</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New approach to determining a business activity</a:t>
            </a:r>
          </a:p>
          <a:p>
            <a:r>
              <a:rPr lang="en-GB" sz="1800" dirty="0">
                <a:latin typeface="Buzzacott Sans 55" pitchFamily="50" charset="0"/>
                <a:ea typeface="Buzzacott Sans 55" pitchFamily="50" charset="0"/>
              </a:rPr>
              <a:t>Specific reference to Nursery and Creche facilities</a:t>
            </a:r>
          </a:p>
          <a:p>
            <a:r>
              <a:rPr lang="en-GB" sz="1800" dirty="0">
                <a:latin typeface="Buzzacott Sans 55" pitchFamily="50" charset="0"/>
                <a:ea typeface="Buzzacott Sans 55" pitchFamily="50" charset="0"/>
              </a:rPr>
              <a:t>Court of Appeal in Longridge on the Thames [2016] BVC33  </a:t>
            </a:r>
          </a:p>
          <a:p>
            <a:r>
              <a:rPr lang="en-GB" sz="1800" dirty="0">
                <a:latin typeface="Buzzacott Sans 55" pitchFamily="50" charset="0"/>
                <a:ea typeface="Buzzacott Sans 55" pitchFamily="50" charset="0"/>
              </a:rPr>
              <a:t>Court of Appeal in Wakefield College [2018] BVC 22</a:t>
            </a:r>
          </a:p>
          <a:p>
            <a:r>
              <a:rPr lang="en-GB" sz="1800" dirty="0">
                <a:latin typeface="Buzzacott Sans 55" pitchFamily="50" charset="0"/>
                <a:ea typeface="Buzzacott Sans 55" pitchFamily="50" charset="0"/>
              </a:rPr>
              <a:t>Profit motive irrelevant</a:t>
            </a:r>
          </a:p>
          <a:p>
            <a:r>
              <a:rPr lang="en-GB" sz="1800" dirty="0">
                <a:latin typeface="Buzzacott Sans 55" pitchFamily="50" charset="0"/>
                <a:ea typeface="Buzzacott Sans 55" pitchFamily="50" charset="0"/>
              </a:rPr>
              <a:t>HMRC will no longer apply 6 indicators from earlier case law for business test</a:t>
            </a:r>
          </a:p>
          <a:p>
            <a:r>
              <a:rPr lang="en-GB" sz="1800" dirty="0">
                <a:latin typeface="Buzzacott Sans 55" pitchFamily="50" charset="0"/>
                <a:ea typeface="Buzzacott Sans 55" pitchFamily="50" charset="0"/>
              </a:rPr>
              <a:t>The 2-stage test set out in brief, is the approach that should be taken in determining whether an activity constitutes a business activity</a:t>
            </a:r>
          </a:p>
          <a:p>
            <a:endParaRPr lang="en-GB" sz="1800" dirty="0"/>
          </a:p>
          <a:p>
            <a:endParaRPr lang="en-GB" sz="1800" dirty="0"/>
          </a:p>
          <a:p>
            <a:endParaRPr lang="en-US" sz="1800" dirty="0"/>
          </a:p>
        </p:txBody>
      </p:sp>
    </p:spTree>
    <p:extLst>
      <p:ext uri="{BB962C8B-B14F-4D97-AF65-F5344CB8AC3E}">
        <p14:creationId xmlns:p14="http://schemas.microsoft.com/office/powerpoint/2010/main" val="30947402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p:cNvSpPr>
            <a:spLocks noGrp="1" noChangeArrowheads="1"/>
          </p:cNvSpPr>
          <p:nvPr>
            <p:ph idx="1"/>
          </p:nvPr>
        </p:nvSpPr>
        <p:spPr>
          <a:xfrm>
            <a:off x="493200" y="2047036"/>
            <a:ext cx="11196000" cy="4262284"/>
          </a:xfrm>
        </p:spPr>
        <p:txBody>
          <a:bodyPr vert="horz" lIns="91440" tIns="45720" rIns="91440" bIns="45720" rtlCol="0" anchor="t">
            <a:normAutofit/>
          </a:bodyPr>
          <a:lstStyle/>
          <a:p>
            <a:pPr marL="0" indent="0" algn="l">
              <a:buNone/>
            </a:pPr>
            <a:r>
              <a:rPr lang="en-GB" sz="1800" b="0" i="0" dirty="0">
                <a:solidFill>
                  <a:srgbClr val="0B0C0C"/>
                </a:solidFill>
                <a:effectLst/>
                <a:latin typeface="Buzzacott Sans 55" pitchFamily="50" charset="0"/>
                <a:ea typeface="Buzzacott Sans 55" pitchFamily="50" charset="0"/>
              </a:rPr>
              <a:t>HMRC guidance in Notice 701/1 was that 6 main tests from Lord Fisher [1981] STC 238 and Morrison’s Academy Boarding Houses Association [1978] :</a:t>
            </a:r>
          </a:p>
          <a:p>
            <a:pPr marL="0" indent="0" algn="l">
              <a:buNone/>
            </a:pPr>
            <a:endParaRPr lang="en-GB" sz="1800" b="0" i="0" dirty="0">
              <a:solidFill>
                <a:srgbClr val="0B0C0C"/>
              </a:solidFill>
              <a:effectLst/>
              <a:latin typeface="Buzzacott Sans 55" pitchFamily="50" charset="0"/>
              <a:ea typeface="Buzzacott Sans 55" pitchFamily="50" charset="0"/>
            </a:endParaRP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is the activity a serious undertaking earnestly pursued</a:t>
            </a: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is the activity an occupation or function that is actively pursued with reasonable or recognisable continuity</a:t>
            </a: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is the activity have a certain measure of substance in terms of the quarterly or annual value of taxable supplies made</a:t>
            </a: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is the activity conducted in a regular manner and on sound and recognised business principles</a:t>
            </a: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is the activity predominately concerned with the making of taxable supplies for a consideration</a:t>
            </a:r>
          </a:p>
          <a:p>
            <a:pPr algn="l">
              <a:buFont typeface="Arial" panose="020B0604020202020204" pitchFamily="34" charset="0"/>
              <a:buChar char="•"/>
            </a:pPr>
            <a:r>
              <a:rPr lang="en-GB" sz="1800" b="0" i="0" dirty="0">
                <a:solidFill>
                  <a:srgbClr val="0B0C0C"/>
                </a:solidFill>
                <a:effectLst/>
                <a:latin typeface="Buzzacott Sans 55" pitchFamily="50" charset="0"/>
                <a:ea typeface="Buzzacott Sans 55" pitchFamily="50" charset="0"/>
              </a:rPr>
              <a:t>are the taxable supplies that are being made of a kind which, subject to differences of detail, are commonly made by those who seek to profit from them</a:t>
            </a:r>
          </a:p>
          <a:p>
            <a:endParaRPr lang="en-US" sz="1800" dirty="0"/>
          </a:p>
        </p:txBody>
      </p:sp>
    </p:spTree>
    <p:extLst>
      <p:ext uri="{BB962C8B-B14F-4D97-AF65-F5344CB8AC3E}">
        <p14:creationId xmlns:p14="http://schemas.microsoft.com/office/powerpoint/2010/main" val="11623359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p:cNvSpPr>
            <a:spLocks noGrp="1" noChangeArrowheads="1"/>
          </p:cNvSpPr>
          <p:nvPr>
            <p:ph idx="1"/>
          </p:nvPr>
        </p:nvSpPr>
        <p:spPr>
          <a:xfrm>
            <a:off x="493200" y="2047036"/>
            <a:ext cx="10715368" cy="4262284"/>
          </a:xfrm>
        </p:spPr>
        <p:txBody>
          <a:bodyPr vert="horz" lIns="91440" tIns="45720" rIns="91440" bIns="45720" rtlCol="0" anchor="t">
            <a:normAutofit/>
          </a:bodyPr>
          <a:lstStyle/>
          <a:p>
            <a:pPr marL="0" indent="0">
              <a:buNone/>
            </a:pPr>
            <a:r>
              <a:rPr lang="en-GB" sz="1800" dirty="0">
                <a:latin typeface="Buzzacott Sans 55" pitchFamily="50" charset="0"/>
                <a:ea typeface="Buzzacott Sans 55" pitchFamily="50" charset="0"/>
              </a:rPr>
              <a:t>The 2-stage tests are:</a:t>
            </a:r>
          </a:p>
          <a:p>
            <a:endParaRPr lang="en-GB" sz="1800" dirty="0">
              <a:latin typeface="Buzzacott Sans 55" pitchFamily="50" charset="0"/>
              <a:ea typeface="Buzzacott Sans 55" pitchFamily="50" charset="0"/>
            </a:endParaRPr>
          </a:p>
          <a:p>
            <a:pPr marL="0" indent="0">
              <a:buNone/>
            </a:pPr>
            <a:r>
              <a:rPr lang="en-GB" sz="1800" dirty="0">
                <a:latin typeface="Buzzacott Sans 55" pitchFamily="50" charset="0"/>
                <a:ea typeface="Buzzacott Sans 55" pitchFamily="50" charset="0"/>
              </a:rPr>
              <a:t>Stage 1: The activity results in a supply of goods or services for consideration</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This requires the existence of a legal relationship between the supplier and the recipient. The first step is to consider whether the supply is made for a consideration. An activity that does not involve the making of supplies for consideration cannot be business activity for VAT purposes.</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The Court of Appeal in Wakefield emphasised that a ‘supply for consideration’ is a necessary condition but not a sufficient condition for an ‘economic activity’.</a:t>
            </a:r>
          </a:p>
          <a:p>
            <a:endParaRPr lang="en-GB" sz="1800" dirty="0">
              <a:latin typeface="Buzzacott Sans 55" pitchFamily="50" charset="0"/>
              <a:ea typeface="Buzzacott Sans 55" pitchFamily="50" charset="0"/>
            </a:endParaRPr>
          </a:p>
          <a:p>
            <a:pPr marL="0" indent="0">
              <a:buNone/>
            </a:pPr>
            <a:r>
              <a:rPr lang="en-GB" sz="1800" dirty="0">
                <a:latin typeface="Buzzacott Sans 55" pitchFamily="50" charset="0"/>
                <a:ea typeface="Buzzacott Sans 55" pitchFamily="50" charset="0"/>
              </a:rPr>
              <a:t>Stage 2: The supply is made for the purpose of obtaining income therefrom (remuneration)</a:t>
            </a:r>
            <a:endParaRPr lang="en-US" sz="1800" dirty="0">
              <a:latin typeface="Buzzacott Sans 55" pitchFamily="50" charset="0"/>
              <a:ea typeface="Buzzacott Sans 55" pitchFamily="50" charset="0"/>
            </a:endParaRPr>
          </a:p>
        </p:txBody>
      </p:sp>
    </p:spTree>
    <p:extLst>
      <p:ext uri="{BB962C8B-B14F-4D97-AF65-F5344CB8AC3E}">
        <p14:creationId xmlns:p14="http://schemas.microsoft.com/office/powerpoint/2010/main" val="14535532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p:cNvSpPr>
            <a:spLocks noGrp="1" noChangeArrowheads="1"/>
          </p:cNvSpPr>
          <p:nvPr>
            <p:ph idx="1"/>
          </p:nvPr>
        </p:nvSpPr>
        <p:spPr>
          <a:xfrm>
            <a:off x="493200" y="2047036"/>
            <a:ext cx="11196000" cy="4262284"/>
          </a:xfrm>
        </p:spPr>
        <p:txBody>
          <a:bodyPr vert="horz" lIns="91440" tIns="45720" rIns="91440" bIns="45720" rtlCol="0" anchor="t">
            <a:normAutofit/>
          </a:bodyPr>
          <a:lstStyle/>
          <a:p>
            <a:pPr marL="0" indent="0">
              <a:buNone/>
            </a:pPr>
            <a:r>
              <a:rPr lang="en-GB" sz="1800" dirty="0">
                <a:latin typeface="Buzzacott Sans 55" pitchFamily="50" charset="0"/>
                <a:ea typeface="Buzzacott Sans 55" pitchFamily="50" charset="0"/>
              </a:rPr>
              <a:t>What is happening in practice:</a:t>
            </a:r>
          </a:p>
          <a:p>
            <a:pPr marL="0" indent="0">
              <a:buNone/>
            </a:pPr>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HMRC officers looking at stage 1 and going no further!</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E.g. Client organises annual award ceremony, guests by invitation, free admission – sponsored event</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HMRC say as no consideration, test 1 failed, no business activity – ignoring bigger picture.  </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Principles established in Sveda, Durham Cathedral and more recently The Towards Zero Foundation</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How does this reconcile with Policy following Colchester Institute Corporation case?</a:t>
            </a:r>
          </a:p>
          <a:p>
            <a:pPr marL="284559" indent="-285750"/>
            <a:endParaRPr lang="en-GB" sz="1800" dirty="0"/>
          </a:p>
          <a:p>
            <a:endParaRPr lang="en-GB" sz="1800" dirty="0"/>
          </a:p>
        </p:txBody>
      </p:sp>
    </p:spTree>
    <p:extLst>
      <p:ext uri="{BB962C8B-B14F-4D97-AF65-F5344CB8AC3E}">
        <p14:creationId xmlns:p14="http://schemas.microsoft.com/office/powerpoint/2010/main" val="172998181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Business and non-Business activities</a:t>
            </a:r>
          </a:p>
        </p:txBody>
      </p:sp>
      <p:sp>
        <p:nvSpPr>
          <p:cNvPr id="228354" name="Rectangle 3"/>
          <p:cNvSpPr>
            <a:spLocks noGrp="1" noChangeArrowheads="1"/>
          </p:cNvSpPr>
          <p:nvPr>
            <p:ph idx="1"/>
          </p:nvPr>
        </p:nvSpPr>
        <p:spPr>
          <a:xfrm>
            <a:off x="493200" y="2047036"/>
            <a:ext cx="11196000" cy="4262284"/>
          </a:xfrm>
        </p:spPr>
        <p:txBody>
          <a:bodyPr vert="horz" lIns="91440" tIns="45720" rIns="91440" bIns="45720" rtlCol="0" anchor="t">
            <a:normAutofit/>
          </a:bodyPr>
          <a:lstStyle/>
          <a:p>
            <a:pPr marL="0" indent="0">
              <a:buNone/>
            </a:pPr>
            <a:r>
              <a:rPr lang="en-GB" sz="1800" dirty="0">
                <a:latin typeface="Buzzacott Sans 55" pitchFamily="50" charset="0"/>
                <a:ea typeface="Buzzacott Sans 55" pitchFamily="50" charset="0"/>
              </a:rPr>
              <a:t>Nurseries &amp; Creches</a:t>
            </a:r>
          </a:p>
          <a:p>
            <a:pPr marL="0" indent="0">
              <a:buNone/>
            </a:pPr>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VATEDU 369000 - HMRC has now withdrawn its previous policy as set out in Business Brief 02/2005 that, where a charity supplies nursery and crèche facilities for a consideration that is fixed at a level designed to only cover its costs, this is not a business activity for business purposes.</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Charities who supply nursery and crèche facilities for a consideration are now required to apply the 2-stage test to determine if their services constitute business activities for VAT purpose.</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What about Yeshivas Lubavitch Manchester case, post dated Wakefield?</a:t>
            </a:r>
          </a:p>
          <a:p>
            <a:endParaRPr lang="en-GB" sz="1800" dirty="0">
              <a:latin typeface="Buzzacott Sans 55" pitchFamily="50" charset="0"/>
              <a:ea typeface="Buzzacott Sans 55" pitchFamily="50" charset="0"/>
            </a:endParaRPr>
          </a:p>
          <a:p>
            <a:r>
              <a:rPr lang="en-GB" sz="1800" dirty="0">
                <a:latin typeface="Buzzacott Sans 55" pitchFamily="50" charset="0"/>
                <a:ea typeface="Buzzacott Sans 55" pitchFamily="50" charset="0"/>
              </a:rPr>
              <a:t>Very Likely to be further litigation – HMRC likely to deny zero rating for new nursery buildings</a:t>
            </a:r>
            <a:br>
              <a:rPr lang="en-GB" sz="1800" dirty="0"/>
            </a:br>
            <a:r>
              <a:rPr lang="en-GB" sz="1800" dirty="0"/>
              <a:t> </a:t>
            </a:r>
          </a:p>
          <a:p>
            <a:endParaRPr lang="en-GB" sz="1800" dirty="0"/>
          </a:p>
        </p:txBody>
      </p:sp>
    </p:spTree>
    <p:extLst>
      <p:ext uri="{BB962C8B-B14F-4D97-AF65-F5344CB8AC3E}">
        <p14:creationId xmlns:p14="http://schemas.microsoft.com/office/powerpoint/2010/main" val="18387719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43563"/>
            <a:ext cx="11196000" cy="432000"/>
          </a:xfrm>
        </p:spPr>
        <p:txBody>
          <a:bodyPr>
            <a:normAutofit fontScale="90000"/>
          </a:bodyPr>
          <a:lstStyle/>
          <a:p>
            <a:r>
              <a:rPr lang="en-US" dirty="0">
                <a:latin typeface="Buzzacott Sans d 65" pitchFamily="50" charset="0"/>
                <a:ea typeface="Buzzacott Sans d 65" pitchFamily="50" charset="0"/>
              </a:rPr>
              <a:t>The Towards Zero Foundation</a:t>
            </a:r>
          </a:p>
        </p:txBody>
      </p:sp>
      <p:sp>
        <p:nvSpPr>
          <p:cNvPr id="228354" name="Rectangle 3"/>
          <p:cNvSpPr>
            <a:spLocks noGrp="1" noChangeArrowheads="1"/>
          </p:cNvSpPr>
          <p:nvPr>
            <p:ph idx="1"/>
          </p:nvPr>
        </p:nvSpPr>
        <p:spPr>
          <a:xfrm>
            <a:off x="493200" y="2047036"/>
            <a:ext cx="11196000" cy="4262284"/>
          </a:xfrm>
        </p:spPr>
        <p:txBody>
          <a:bodyPr vert="horz" lIns="91440" tIns="45720" rIns="91440" bIns="45720" rtlCol="0" anchor="t">
            <a:normAutofit/>
          </a:bodyPr>
          <a:lstStyle/>
          <a:p>
            <a:r>
              <a:rPr lang="en-GB" sz="1800" dirty="0">
                <a:latin typeface="Buzzacott Sans 55" pitchFamily="50" charset="0"/>
                <a:ea typeface="Buzzacott Sans 55" pitchFamily="50" charset="0"/>
              </a:rPr>
              <a:t>Registered charity that undertook car crash tests using various models of cars</a:t>
            </a:r>
          </a:p>
          <a:p>
            <a:r>
              <a:rPr lang="en-GB" sz="1800" dirty="0">
                <a:latin typeface="Buzzacott Sans 55" pitchFamily="50" charset="0"/>
                <a:ea typeface="Buzzacott Sans 55" pitchFamily="50" charset="0"/>
              </a:rPr>
              <a:t>Results published in magazines such as Which and What Car so consumers aware of results and hope to influence manufacturers</a:t>
            </a:r>
          </a:p>
          <a:p>
            <a:r>
              <a:rPr lang="en-GB" sz="1800" dirty="0">
                <a:latin typeface="Buzzacott Sans 55" pitchFamily="50" charset="0"/>
                <a:ea typeface="Buzzacott Sans 55" pitchFamily="50" charset="0"/>
              </a:rPr>
              <a:t>Manufacturers pay Charity to undertake further tests</a:t>
            </a:r>
          </a:p>
          <a:p>
            <a:r>
              <a:rPr lang="en-GB" sz="1800" dirty="0">
                <a:latin typeface="Buzzacott Sans 55" pitchFamily="50" charset="0"/>
                <a:ea typeface="Buzzacott Sans 55" pitchFamily="50" charset="0"/>
              </a:rPr>
              <a:t>Charity recovered all of its input tax</a:t>
            </a:r>
          </a:p>
          <a:p>
            <a:r>
              <a:rPr lang="en-GB" sz="1800" dirty="0">
                <a:latin typeface="Buzzacott Sans 55" pitchFamily="50" charset="0"/>
                <a:ea typeface="Buzzacott Sans 55" pitchFamily="50" charset="0"/>
              </a:rPr>
              <a:t>As part of general review HMRC decided that crash tests were not economic activity – no input tax recovery</a:t>
            </a:r>
          </a:p>
          <a:p>
            <a:r>
              <a:rPr lang="en-GB" sz="1800" dirty="0">
                <a:latin typeface="Buzzacott Sans 55" pitchFamily="50" charset="0"/>
                <a:ea typeface="Buzzacott Sans 55" pitchFamily="50" charset="0"/>
              </a:rPr>
              <a:t>Did not receive consideration for the “free”, self-funded tests, it was not making supplies for consideration and therefore, as per the Court of Appeal in Wakefield College was not engaged in economic (or “business”) activity</a:t>
            </a:r>
          </a:p>
          <a:p>
            <a:r>
              <a:rPr lang="en-GB" sz="1800" dirty="0">
                <a:latin typeface="Buzzacott Sans 55" pitchFamily="50" charset="0"/>
                <a:ea typeface="Buzzacott Sans 55" pitchFamily="50" charset="0"/>
              </a:rPr>
              <a:t>Accepted that testing in return for payment was a business activity</a:t>
            </a:r>
          </a:p>
          <a:p>
            <a:r>
              <a:rPr lang="en-GB" sz="1800" dirty="0">
                <a:latin typeface="Buzzacott Sans 55" pitchFamily="50" charset="0"/>
                <a:ea typeface="Buzzacott Sans 55" pitchFamily="50" charset="0"/>
              </a:rPr>
              <a:t>Foundation argued direct link between the self-funded tests and the manufacturer-funded tests</a:t>
            </a:r>
          </a:p>
        </p:txBody>
      </p:sp>
    </p:spTree>
    <p:extLst>
      <p:ext uri="{BB962C8B-B14F-4D97-AF65-F5344CB8AC3E}">
        <p14:creationId xmlns:p14="http://schemas.microsoft.com/office/powerpoint/2010/main" val="101161223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493200" y="1268808"/>
            <a:ext cx="11196000" cy="432000"/>
          </a:xfrm>
        </p:spPr>
        <p:txBody>
          <a:bodyPr>
            <a:normAutofit fontScale="90000"/>
          </a:bodyPr>
          <a:lstStyle/>
          <a:p>
            <a:r>
              <a:rPr lang="en-US" dirty="0">
                <a:latin typeface="Buzzacott Sans d 65" pitchFamily="50" charset="0"/>
                <a:ea typeface="Buzzacott Sans d 65" pitchFamily="50" charset="0"/>
              </a:rPr>
              <a:t>The Towards Zero Foundation</a:t>
            </a:r>
          </a:p>
        </p:txBody>
      </p:sp>
      <p:sp>
        <p:nvSpPr>
          <p:cNvPr id="228354" name="Rectangle 3"/>
          <p:cNvSpPr>
            <a:spLocks noGrp="1" noChangeArrowheads="1"/>
          </p:cNvSpPr>
          <p:nvPr>
            <p:ph idx="1"/>
          </p:nvPr>
        </p:nvSpPr>
        <p:spPr>
          <a:xfrm>
            <a:off x="493200" y="2047036"/>
            <a:ext cx="11003400" cy="4262284"/>
          </a:xfrm>
        </p:spPr>
        <p:txBody>
          <a:bodyPr vert="horz" lIns="91440" tIns="45720" rIns="91440" bIns="45720" rtlCol="0" anchor="t">
            <a:normAutofit/>
          </a:bodyPr>
          <a:lstStyle/>
          <a:p>
            <a:r>
              <a:rPr lang="en-GB" sz="1800" dirty="0">
                <a:latin typeface="Buzzacott Sans 55" pitchFamily="50" charset="0"/>
                <a:ea typeface="Buzzacott Sans 55" pitchFamily="50" charset="0"/>
              </a:rPr>
              <a:t>The Tribunal referred to a number of cases but in particular:</a:t>
            </a:r>
          </a:p>
          <a:p>
            <a:pPr lvl="1"/>
            <a:r>
              <a:rPr lang="en-GB" sz="1800" dirty="0">
                <a:latin typeface="Buzzacott Sans 55" pitchFamily="50" charset="0"/>
                <a:ea typeface="Buzzacott Sans 55" pitchFamily="50" charset="0"/>
              </a:rPr>
              <a:t>Wakefield</a:t>
            </a:r>
          </a:p>
          <a:p>
            <a:pPr lvl="1"/>
            <a:r>
              <a:rPr lang="en-GB" sz="1800" dirty="0">
                <a:latin typeface="Buzzacott Sans 55" pitchFamily="50" charset="0"/>
                <a:ea typeface="Buzzacott Sans 55" pitchFamily="50" charset="0"/>
              </a:rPr>
              <a:t>Ghent Coal</a:t>
            </a:r>
          </a:p>
          <a:p>
            <a:pPr lvl="1"/>
            <a:r>
              <a:rPr lang="en-GB" sz="1800" dirty="0">
                <a:latin typeface="Buzzacott Sans 55" pitchFamily="50" charset="0"/>
                <a:ea typeface="Buzzacott Sans 55" pitchFamily="50" charset="0"/>
              </a:rPr>
              <a:t>Sveda</a:t>
            </a:r>
          </a:p>
          <a:p>
            <a:r>
              <a:rPr lang="en-GB" sz="1800" dirty="0">
                <a:latin typeface="Buzzacott Sans 55" pitchFamily="50" charset="0"/>
                <a:ea typeface="Buzzacott Sans 55" pitchFamily="50" charset="0"/>
              </a:rPr>
              <a:t>Foundation argued engaged exclusively in business activities, namely the provision of manufacturer funded testing and that the testing of vehicles from its own resources represents a necessary investment for the establishment of that business activity</a:t>
            </a:r>
          </a:p>
          <a:p>
            <a:r>
              <a:rPr lang="en-GB" sz="1800" dirty="0">
                <a:latin typeface="Buzzacott Sans 55" pitchFamily="50" charset="0"/>
                <a:ea typeface="Buzzacott Sans 55" pitchFamily="50" charset="0"/>
              </a:rPr>
              <a:t>HMRC contend that the Appellant is engaged in both business and non-business activities</a:t>
            </a:r>
          </a:p>
          <a:p>
            <a:r>
              <a:rPr lang="en-GB" sz="1800" dirty="0">
                <a:latin typeface="Buzzacott Sans 55" pitchFamily="50" charset="0"/>
                <a:ea typeface="Buzzacott Sans 55" pitchFamily="50" charset="0"/>
              </a:rPr>
              <a:t>Tribunal  said the critical question is whether the “free” testing represents an independent activity at all and if they do represent an independent activity whether the input tax incurred in connection with general overhead expenditure should be attributed to that activity.</a:t>
            </a:r>
          </a:p>
        </p:txBody>
      </p:sp>
    </p:spTree>
    <p:extLst>
      <p:ext uri="{BB962C8B-B14F-4D97-AF65-F5344CB8AC3E}">
        <p14:creationId xmlns:p14="http://schemas.microsoft.com/office/powerpoint/2010/main" val="547879611"/>
      </p:ext>
    </p:extLst>
  </p:cSld>
  <p:clrMapOvr>
    <a:masterClrMapping/>
  </p:clrMapOvr>
  <p:transition/>
</p:sld>
</file>

<file path=ppt/theme/theme1.xml><?xml version="1.0" encoding="utf-8"?>
<a:theme xmlns:a="http://schemas.openxmlformats.org/drawingml/2006/main" name="Purple to orange">
  <a:themeElements>
    <a:clrScheme name="Buzzacott">
      <a:dk1>
        <a:srgbClr val="404040"/>
      </a:dk1>
      <a:lt1>
        <a:srgbClr val="FFFFFF"/>
      </a:lt1>
      <a:dk2>
        <a:srgbClr val="778792"/>
      </a:dk2>
      <a:lt2>
        <a:srgbClr val="FFFFFF"/>
      </a:lt2>
      <a:accent1>
        <a:srgbClr val="0086C8"/>
      </a:accent1>
      <a:accent2>
        <a:srgbClr val="773970"/>
      </a:accent2>
      <a:accent3>
        <a:srgbClr val="C43760"/>
      </a:accent3>
      <a:accent4>
        <a:srgbClr val="555A8B"/>
      </a:accent4>
      <a:accent5>
        <a:srgbClr val="ED8D2C"/>
      </a:accent5>
      <a:accent6>
        <a:srgbClr val="778792"/>
      </a:accent6>
      <a:hlink>
        <a:srgbClr val="8F95C7"/>
      </a:hlink>
      <a:folHlink>
        <a:srgbClr val="ED8D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uzzacott - grey background - P-O.pptx" id="{FA708913-A31F-4A08-9AAC-31D8BBFAE07A}" vid="{B2328AE8-A12E-47BF-A198-A65D4F7A39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6238A6E3353B040B46AAE879484342B" ma:contentTypeVersion="11" ma:contentTypeDescription="Create a new document." ma:contentTypeScope="" ma:versionID="46e9bd3eec9f53a19e4cd2d4ec4a9023">
  <xsd:schema xmlns:xsd="http://www.w3.org/2001/XMLSchema" xmlns:xs="http://www.w3.org/2001/XMLSchema" xmlns:p="http://schemas.microsoft.com/office/2006/metadata/properties" xmlns:ns2="d28a1b45-5393-4e74-a0f8-c3ff67be46b4" xmlns:ns3="340018fd-2bff-449e-859a-57cd4484ef84" targetNamespace="http://schemas.microsoft.com/office/2006/metadata/properties" ma:root="true" ma:fieldsID="adedf91db14e52ef6d05b3917370de4e" ns2:_="" ns3:_="">
    <xsd:import namespace="d28a1b45-5393-4e74-a0f8-c3ff67be46b4"/>
    <xsd:import namespace="340018fd-2bff-449e-859a-57cd4484ef8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8a1b45-5393-4e74-a0f8-c3ff67be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b3deae5-b890-47e3-a5fe-9a7f1be1d10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0018fd-2bff-449e-859a-57cd4484ef8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02a88b2-909d-4168-bec8-e45484cd9158}" ma:internalName="TaxCatchAll" ma:showField="CatchAllData" ma:web="340018fd-2bff-449e-859a-57cd4484ef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40018fd-2bff-449e-859a-57cd4484ef84" xsi:nil="true"/>
    <lcf76f155ced4ddcb4097134ff3c332f xmlns="d28a1b45-5393-4e74-a0f8-c3ff67be46b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7DDE0A2-8F52-4777-AB89-8D09CA0C11F6}">
  <ds:schemaRefs>
    <ds:schemaRef ds:uri="http://schemas.microsoft.com/sharepoint/v3/contenttype/forms"/>
  </ds:schemaRefs>
</ds:datastoreItem>
</file>

<file path=customXml/itemProps2.xml><?xml version="1.0" encoding="utf-8"?>
<ds:datastoreItem xmlns:ds="http://schemas.openxmlformats.org/officeDocument/2006/customXml" ds:itemID="{94D771C5-2F56-4B9C-892C-3E1520ED3016}"/>
</file>

<file path=customXml/itemProps3.xml><?xml version="1.0" encoding="utf-8"?>
<ds:datastoreItem xmlns:ds="http://schemas.openxmlformats.org/officeDocument/2006/customXml" ds:itemID="{1B36B4DB-A4C2-4F28-A064-BFCFF3137C27}">
  <ds:schemaRefs>
    <ds:schemaRef ds:uri="d3e0d0b4-2d89-4a56-917a-308b4b6746e6"/>
    <ds:schemaRef ds:uri="http://purl.org/dc/dcmitype/"/>
    <ds:schemaRef ds:uri="http://schemas.openxmlformats.org/package/2006/metadata/core-properties"/>
    <ds:schemaRef ds:uri="http://www.w3.org/XML/1998/namespace"/>
    <ds:schemaRef ds:uri="b9cf7caf-f799-43d9-bd00-bc66e0b6599c"/>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Buzzacott - grey background - P-O</Template>
  <TotalTime>981</TotalTime>
  <Words>1703</Words>
  <Application>Microsoft Office PowerPoint</Application>
  <PresentationFormat>Widescreen</PresentationFormat>
  <Paragraphs>169</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Buzzacott Sans 55</vt:lpstr>
      <vt:lpstr>Buzzacott Sans d 65</vt:lpstr>
      <vt:lpstr>Calibri</vt:lpstr>
      <vt:lpstr>Courier New</vt:lpstr>
      <vt:lpstr>Purple to orange</vt:lpstr>
      <vt:lpstr>Charity Tax Group  VAT – Non-business activities   </vt:lpstr>
      <vt:lpstr>Business and non-Business activities</vt:lpstr>
      <vt:lpstr>Business and non-Business activities</vt:lpstr>
      <vt:lpstr>Business and non-Business activities</vt:lpstr>
      <vt:lpstr>Business and non-Business activities</vt:lpstr>
      <vt:lpstr>Business and non-Business activities</vt:lpstr>
      <vt:lpstr>Business and non-Business activities</vt:lpstr>
      <vt:lpstr>The Towards Zero Foundation</vt:lpstr>
      <vt:lpstr>The Towards Zero Foundation</vt:lpstr>
      <vt:lpstr>The Towards Zero Foundation</vt:lpstr>
      <vt:lpstr>Current HMRC action – highlighting Non-Business activity</vt:lpstr>
      <vt:lpstr>Current HMRC action </vt:lpstr>
      <vt:lpstr>Current HMRC action </vt:lpstr>
      <vt:lpstr>VAT apportionment for non business activity</vt:lpstr>
      <vt:lpstr>Action points</vt:lpstr>
      <vt:lpstr>Action points</vt:lpstr>
      <vt:lpstr>Additional areas of concern</vt:lpstr>
      <vt:lpstr>Get in Touch  - In person event 19 June VAT update for charities event | Invite</vt:lpstr>
    </vt:vector>
  </TitlesOfParts>
  <Company>Buzzacott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 update –  issues affecting the charity sector</dc:title>
  <dc:creator>Rebecca Mixter</dc:creator>
  <cp:lastModifiedBy>Admin</cp:lastModifiedBy>
  <cp:revision>42</cp:revision>
  <cp:lastPrinted>2021-11-22T21:12:35Z</cp:lastPrinted>
  <dcterms:created xsi:type="dcterms:W3CDTF">2021-11-22T19:43:59Z</dcterms:created>
  <dcterms:modified xsi:type="dcterms:W3CDTF">2025-06-09T08:27:18Z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2018-10-18T00:00:00Z</vt:filetime>
  </property>
  <property fmtid="{D5CDD505-2E9C-101B-9397-08002B2CF9AE}" pid="3" name="Creator">
    <vt:lpwstr>Microsoft® PowerPoint® 2016</vt:lpwstr>
  </property>
  <property fmtid="{D5CDD505-2E9C-101B-9397-08002B2CF9AE}" pid="4" name="LastSaved">
    <vt:filetime>2018-11-29T00:00:00Z</vt:filetime>
  </property>
  <property fmtid="{D5CDD505-2E9C-101B-9397-08002B2CF9AE}" pid="5" name="ContentTypeId">
    <vt:lpwstr>0x01010096238A6E3353B040B46AAE879484342B</vt:lpwstr>
  </property>
  <property fmtid="{D5CDD505-2E9C-101B-9397-08002B2CF9AE}" pid="6" name="MediaServiceImageTags">
    <vt:lpwstr/>
  </property>
</Properties>
</file>