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8" r:id="rId1"/>
    <p:sldMasterId id="2147484143" r:id="rId2"/>
    <p:sldMasterId id="2147484144" r:id="rId3"/>
    <p:sldMasterId id="2147484145" r:id="rId4"/>
    <p:sldMasterId id="2147484146" r:id="rId5"/>
    <p:sldMasterId id="2147484147" r:id="rId6"/>
    <p:sldMasterId id="2147484148" r:id="rId7"/>
    <p:sldMasterId id="2147484226" r:id="rId8"/>
  </p:sldMasterIdLst>
  <p:notesMasterIdLst>
    <p:notesMasterId r:id="rId38"/>
  </p:notesMasterIdLst>
  <p:handoutMasterIdLst>
    <p:handoutMasterId r:id="rId39"/>
  </p:handoutMasterIdLst>
  <p:sldIdLst>
    <p:sldId id="484" r:id="rId9"/>
    <p:sldId id="525" r:id="rId10"/>
    <p:sldId id="497" r:id="rId11"/>
    <p:sldId id="498" r:id="rId12"/>
    <p:sldId id="499" r:id="rId13"/>
    <p:sldId id="500" r:id="rId14"/>
    <p:sldId id="501" r:id="rId15"/>
    <p:sldId id="502" r:id="rId16"/>
    <p:sldId id="503" r:id="rId17"/>
    <p:sldId id="504" r:id="rId18"/>
    <p:sldId id="517" r:id="rId19"/>
    <p:sldId id="505" r:id="rId20"/>
    <p:sldId id="506" r:id="rId21"/>
    <p:sldId id="507" r:id="rId22"/>
    <p:sldId id="508" r:id="rId23"/>
    <p:sldId id="518" r:id="rId24"/>
    <p:sldId id="509" r:id="rId25"/>
    <p:sldId id="519" r:id="rId26"/>
    <p:sldId id="510" r:id="rId27"/>
    <p:sldId id="520" r:id="rId28"/>
    <p:sldId id="511" r:id="rId29"/>
    <p:sldId id="521" r:id="rId30"/>
    <p:sldId id="512" r:id="rId31"/>
    <p:sldId id="522" r:id="rId32"/>
    <p:sldId id="513" r:id="rId33"/>
    <p:sldId id="514" r:id="rId34"/>
    <p:sldId id="516" r:id="rId35"/>
    <p:sldId id="523" r:id="rId36"/>
    <p:sldId id="524" r:id="rId37"/>
  </p:sldIdLst>
  <p:sldSz cx="9144000" cy="6858000" type="screen4x3"/>
  <p:notesSz cx="6797675" cy="9926638"/>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FF0F0"/>
    <a:srgbClr val="E2E2E2"/>
    <a:srgbClr val="2C2E2E"/>
    <a:srgbClr val="3399FF"/>
    <a:srgbClr val="66CCFF"/>
    <a:srgbClr val="FF9900"/>
    <a:srgbClr val="0080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5110" autoAdjust="0"/>
  </p:normalViewPr>
  <p:slideViewPr>
    <p:cSldViewPr>
      <p:cViewPr varScale="1">
        <p:scale>
          <a:sx n="88" d="100"/>
          <a:sy n="88" d="100"/>
        </p:scale>
        <p:origin x="1104" y="6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pPr>
              <a:defRPr/>
            </a:pPr>
            <a:fld id="{E445C248-081D-44FA-BEE2-75D6BD39489A}" type="datetimeFigureOut">
              <a:rPr lang="en-GB"/>
              <a:pPr>
                <a:defRPr/>
              </a:pPr>
              <a:t>06/03/2018</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pPr>
              <a:defRPr/>
            </a:pPr>
            <a:fld id="{7D650279-992F-40BD-9014-20E9FF556B6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14339"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1331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679450" y="4714875"/>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4342" name="Rectangle 6"/>
          <p:cNvSpPr>
            <a:spLocks noGrp="1" noChangeArrowheads="1"/>
          </p:cNvSpPr>
          <p:nvPr>
            <p:ph type="ftr" sz="quarter" idx="4"/>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14343" name="Rectangle 7"/>
          <p:cNvSpPr>
            <a:spLocks noGrp="1" noChangeArrowheads="1"/>
          </p:cNvSpPr>
          <p:nvPr>
            <p:ph type="sldNum" sz="quarter" idx="5"/>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AE522F09-F0DA-4042-9BFC-276D6166EC6A}"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FAEF49F8-427B-495D-9815-6ECDF69DF7DB}" type="datetimeFigureOut">
              <a:rPr lang="en-GB" altLang="en-US"/>
              <a:pPr/>
              <a:t>06/03/2018</a:t>
            </a:fld>
            <a:r>
              <a:rPr lang="en-GB" altLang="en-US"/>
              <a:t> - </a:t>
            </a:r>
            <a:fld id="{C54DA7BB-B2E2-47A3-BA08-5A15899235A8}" type="slidenum">
              <a:rPr lang="en-GB" altLang="en-US"/>
              <a:pPr/>
              <a:t>‹#›</a:t>
            </a:fld>
            <a:endParaRPr lang="en-GB" altLang="en-US"/>
          </a:p>
        </p:txBody>
      </p:sp>
    </p:spTree>
    <p:extLst>
      <p:ext uri="{BB962C8B-B14F-4D97-AF65-F5344CB8AC3E}">
        <p14:creationId xmlns:p14="http://schemas.microsoft.com/office/powerpoint/2010/main" val="3071141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61997B2D-E9C9-42E5-8EBB-DF1CF1EFE89E}" type="datetimeFigureOut">
              <a:rPr lang="en-GB" altLang="en-US"/>
              <a:pPr/>
              <a:t>06/03/2018</a:t>
            </a:fld>
            <a:r>
              <a:rPr lang="en-GB" altLang="en-US"/>
              <a:t> - </a:t>
            </a:r>
            <a:fld id="{D4ED68F2-C56C-403F-ADAD-B114F0422940}" type="slidenum">
              <a:rPr lang="en-GB" altLang="en-US"/>
              <a:pPr/>
              <a:t>‹#›</a:t>
            </a:fld>
            <a:endParaRPr lang="en-GB" altLang="en-US"/>
          </a:p>
        </p:txBody>
      </p:sp>
    </p:spTree>
    <p:extLst>
      <p:ext uri="{BB962C8B-B14F-4D97-AF65-F5344CB8AC3E}">
        <p14:creationId xmlns:p14="http://schemas.microsoft.com/office/powerpoint/2010/main" val="3547891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46C3D795-DD83-4296-83EF-68D647F4D783}" type="datetimeFigureOut">
              <a:rPr lang="en-GB" altLang="en-US"/>
              <a:pPr/>
              <a:t>06/03/2018</a:t>
            </a:fld>
            <a:r>
              <a:rPr lang="en-GB" altLang="en-US"/>
              <a:t> - </a:t>
            </a:r>
            <a:fld id="{EF3111F8-22E6-44ED-9EE3-676BD5F39BC1}" type="slidenum">
              <a:rPr lang="en-GB" altLang="en-US"/>
              <a:pPr/>
              <a:t>‹#›</a:t>
            </a:fld>
            <a:endParaRPr lang="en-GB" altLang="en-US"/>
          </a:p>
        </p:txBody>
      </p:sp>
    </p:spTree>
    <p:extLst>
      <p:ext uri="{BB962C8B-B14F-4D97-AF65-F5344CB8AC3E}">
        <p14:creationId xmlns:p14="http://schemas.microsoft.com/office/powerpoint/2010/main" val="577136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5490215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91710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5616027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71600" y="1368425"/>
            <a:ext cx="3594100" cy="47148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18100" y="1368425"/>
            <a:ext cx="3595688" cy="47148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75982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03158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704755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40391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99011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3523D93B-B382-480D-ADA2-E4F76006B189}" type="datetimeFigureOut">
              <a:rPr lang="en-GB" altLang="en-US"/>
              <a:pPr/>
              <a:t>06/03/2018</a:t>
            </a:fld>
            <a:r>
              <a:rPr lang="en-GB" altLang="en-US"/>
              <a:t> - </a:t>
            </a:r>
            <a:fld id="{07B68D39-A553-40E0-8A0B-655AD89279BD}" type="slidenum">
              <a:rPr lang="en-GB" altLang="en-US"/>
              <a:pPr/>
              <a:t>‹#›</a:t>
            </a:fld>
            <a:endParaRPr lang="en-GB" altLang="en-US"/>
          </a:p>
        </p:txBody>
      </p:sp>
    </p:spTree>
    <p:extLst>
      <p:ext uri="{BB962C8B-B14F-4D97-AF65-F5344CB8AC3E}">
        <p14:creationId xmlns:p14="http://schemas.microsoft.com/office/powerpoint/2010/main" val="285796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9441184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83186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638" y="431800"/>
            <a:ext cx="1835150" cy="56515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68425" y="431800"/>
            <a:ext cx="5357813" cy="56515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803266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8938377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332769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202954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71600" y="1368425"/>
            <a:ext cx="3594100" cy="47148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18100" y="1368425"/>
            <a:ext cx="3595688" cy="47148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776402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359015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137080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2305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fld id="{6D597A83-9649-49F0-957B-C1027F41CA11}" type="datetimeFigureOut">
              <a:rPr lang="en-GB" altLang="en-US"/>
              <a:pPr/>
              <a:t>06/03/2018</a:t>
            </a:fld>
            <a:r>
              <a:rPr lang="en-GB" altLang="en-US"/>
              <a:t> - </a:t>
            </a:r>
            <a:fld id="{74690100-4EA1-4C75-B51E-A54224D0CF89}" type="slidenum">
              <a:rPr lang="en-GB" altLang="en-US"/>
              <a:pPr/>
              <a:t>‹#›</a:t>
            </a:fld>
            <a:endParaRPr lang="en-GB" altLang="en-US"/>
          </a:p>
        </p:txBody>
      </p:sp>
    </p:spTree>
    <p:extLst>
      <p:ext uri="{BB962C8B-B14F-4D97-AF65-F5344CB8AC3E}">
        <p14:creationId xmlns:p14="http://schemas.microsoft.com/office/powerpoint/2010/main" val="11753610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8356827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65758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988054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638" y="431800"/>
            <a:ext cx="1835150" cy="56515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68425" y="431800"/>
            <a:ext cx="5357813" cy="56515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87434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71175325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39450082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83343747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71600" y="1368425"/>
            <a:ext cx="3594100" cy="47148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18100" y="1368425"/>
            <a:ext cx="3595688" cy="47148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2523388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1252436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57678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5EC6154F-B83A-478E-B4BC-46F7A4BBFFAE}" type="datetimeFigureOut">
              <a:rPr lang="en-GB" altLang="en-US"/>
              <a:pPr/>
              <a:t>06/03/2018</a:t>
            </a:fld>
            <a:r>
              <a:rPr lang="en-GB" altLang="en-US"/>
              <a:t> - </a:t>
            </a:r>
            <a:fld id="{4F20124A-0474-478F-990C-A6476D05ED36}" type="slidenum">
              <a:rPr lang="en-GB" altLang="en-US"/>
              <a:pPr/>
              <a:t>‹#›</a:t>
            </a:fld>
            <a:endParaRPr lang="en-GB" altLang="en-US"/>
          </a:p>
        </p:txBody>
      </p:sp>
    </p:spTree>
    <p:extLst>
      <p:ext uri="{BB962C8B-B14F-4D97-AF65-F5344CB8AC3E}">
        <p14:creationId xmlns:p14="http://schemas.microsoft.com/office/powerpoint/2010/main" val="8181119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437142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4890401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215547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741787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638" y="431800"/>
            <a:ext cx="1835150" cy="56515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68425" y="431800"/>
            <a:ext cx="5357813" cy="56515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465973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smtClean="0"/>
            </a:lvl1pPr>
          </a:lstStyle>
          <a:p>
            <a:pPr>
              <a:defRPr/>
            </a:pPr>
            <a:fld id="{35152FD1-6DE7-4D7E-AF88-6FC4651372C8}" type="datetimeFigureOut">
              <a:rPr lang="en-GB"/>
              <a:pPr>
                <a:defRPr/>
              </a:pPr>
              <a:t>06/03/2018</a:t>
            </a:fld>
            <a:endParaRPr lang="en-GB" dirty="0"/>
          </a:p>
        </p:txBody>
      </p:sp>
      <p:sp>
        <p:nvSpPr>
          <p:cNvPr id="5" name="Footer Placeholder 4"/>
          <p:cNvSpPr>
            <a:spLocks noGrp="1"/>
          </p:cNvSpPr>
          <p:nvPr>
            <p:ph type="ftr" sz="quarter" idx="11"/>
          </p:nvPr>
        </p:nvSpPr>
        <p:spPr/>
        <p:txBody>
          <a:bodyPr/>
          <a:lstStyle>
            <a:lvl1pPr>
              <a:defRPr smtClean="0"/>
            </a:lvl1pPr>
          </a:lstStyle>
          <a:p>
            <a:pPr>
              <a:defRPr/>
            </a:pPr>
            <a:r>
              <a:rPr lang="en-GB"/>
              <a:t>UNCLASSIFIED</a:t>
            </a:r>
          </a:p>
        </p:txBody>
      </p:sp>
      <p:sp>
        <p:nvSpPr>
          <p:cNvPr id="6" name="Slide Number Placeholder 5"/>
          <p:cNvSpPr>
            <a:spLocks noGrp="1"/>
          </p:cNvSpPr>
          <p:nvPr>
            <p:ph type="sldNum" sz="quarter" idx="12"/>
          </p:nvPr>
        </p:nvSpPr>
        <p:spPr/>
        <p:txBody>
          <a:bodyPr/>
          <a:lstStyle>
            <a:lvl1pPr>
              <a:defRPr/>
            </a:lvl1pPr>
          </a:lstStyle>
          <a:p>
            <a:fld id="{A8BD0AE0-88D0-4DBA-914D-A4D86086C7FF}" type="slidenum">
              <a:rPr lang="en-GB" altLang="en-US"/>
              <a:pPr/>
              <a:t>‹#›</a:t>
            </a:fld>
            <a:endParaRPr lang="en-GB" altLang="en-US"/>
          </a:p>
        </p:txBody>
      </p:sp>
    </p:spTree>
    <p:extLst>
      <p:ext uri="{BB962C8B-B14F-4D97-AF65-F5344CB8AC3E}">
        <p14:creationId xmlns:p14="http://schemas.microsoft.com/office/powerpoint/2010/main" val="358156291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mtClean="0"/>
            </a:lvl1pPr>
          </a:lstStyle>
          <a:p>
            <a:pPr>
              <a:defRPr/>
            </a:pPr>
            <a:fld id="{015B7459-50D1-4A0D-9E2F-ACE405BCC4E3}" type="datetimeFigureOut">
              <a:rPr lang="en-GB"/>
              <a:pPr>
                <a:defRPr/>
              </a:pPr>
              <a:t>06/03/2018</a:t>
            </a:fld>
            <a:endParaRPr lang="en-GB" dirty="0"/>
          </a:p>
        </p:txBody>
      </p:sp>
      <p:sp>
        <p:nvSpPr>
          <p:cNvPr id="5" name="Footer Placeholder 4"/>
          <p:cNvSpPr>
            <a:spLocks noGrp="1"/>
          </p:cNvSpPr>
          <p:nvPr>
            <p:ph type="ftr" sz="quarter" idx="11"/>
          </p:nvPr>
        </p:nvSpPr>
        <p:spPr/>
        <p:txBody>
          <a:bodyPr/>
          <a:lstStyle>
            <a:lvl1pPr>
              <a:defRPr smtClean="0"/>
            </a:lvl1pPr>
          </a:lstStyle>
          <a:p>
            <a:pPr>
              <a:defRPr/>
            </a:pPr>
            <a:r>
              <a:rPr lang="en-GB"/>
              <a:t>UNCLASSIFIED</a:t>
            </a:r>
          </a:p>
        </p:txBody>
      </p:sp>
      <p:sp>
        <p:nvSpPr>
          <p:cNvPr id="6" name="Slide Number Placeholder 5"/>
          <p:cNvSpPr>
            <a:spLocks noGrp="1"/>
          </p:cNvSpPr>
          <p:nvPr>
            <p:ph type="sldNum" sz="quarter" idx="12"/>
          </p:nvPr>
        </p:nvSpPr>
        <p:spPr/>
        <p:txBody>
          <a:bodyPr/>
          <a:lstStyle>
            <a:lvl1pPr>
              <a:defRPr/>
            </a:lvl1pPr>
          </a:lstStyle>
          <a:p>
            <a:fld id="{3258CA41-F9B4-4E56-850E-2297E8F7363A}" type="slidenum">
              <a:rPr lang="en-GB" altLang="en-US"/>
              <a:pPr/>
              <a:t>‹#›</a:t>
            </a:fld>
            <a:endParaRPr lang="en-GB" altLang="en-US"/>
          </a:p>
        </p:txBody>
      </p:sp>
    </p:spTree>
    <p:extLst>
      <p:ext uri="{BB962C8B-B14F-4D97-AF65-F5344CB8AC3E}">
        <p14:creationId xmlns:p14="http://schemas.microsoft.com/office/powerpoint/2010/main" val="308268380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smtClean="0"/>
            </a:lvl1pPr>
          </a:lstStyle>
          <a:p>
            <a:pPr>
              <a:defRPr/>
            </a:pPr>
            <a:fld id="{0723792E-5D8F-40B2-ABEF-A74CEE80D301}" type="datetimeFigureOut">
              <a:rPr lang="en-GB"/>
              <a:pPr>
                <a:defRPr/>
              </a:pPr>
              <a:t>06/03/2018</a:t>
            </a:fld>
            <a:endParaRPr lang="en-GB" dirty="0"/>
          </a:p>
        </p:txBody>
      </p:sp>
      <p:sp>
        <p:nvSpPr>
          <p:cNvPr id="5" name="Footer Placeholder 4"/>
          <p:cNvSpPr>
            <a:spLocks noGrp="1"/>
          </p:cNvSpPr>
          <p:nvPr>
            <p:ph type="ftr" sz="quarter" idx="11"/>
          </p:nvPr>
        </p:nvSpPr>
        <p:spPr/>
        <p:txBody>
          <a:bodyPr/>
          <a:lstStyle>
            <a:lvl1pPr>
              <a:defRPr smtClean="0"/>
            </a:lvl1pPr>
          </a:lstStyle>
          <a:p>
            <a:pPr>
              <a:defRPr/>
            </a:pPr>
            <a:r>
              <a:rPr lang="en-GB"/>
              <a:t>UNCLASSIFIED</a:t>
            </a:r>
          </a:p>
        </p:txBody>
      </p:sp>
      <p:sp>
        <p:nvSpPr>
          <p:cNvPr id="6" name="Slide Number Placeholder 5"/>
          <p:cNvSpPr>
            <a:spLocks noGrp="1"/>
          </p:cNvSpPr>
          <p:nvPr>
            <p:ph type="sldNum" sz="quarter" idx="12"/>
          </p:nvPr>
        </p:nvSpPr>
        <p:spPr/>
        <p:txBody>
          <a:bodyPr/>
          <a:lstStyle>
            <a:lvl1pPr>
              <a:defRPr/>
            </a:lvl1pPr>
          </a:lstStyle>
          <a:p>
            <a:fld id="{720873D5-B81A-4055-99EE-7620BD292C62}" type="slidenum">
              <a:rPr lang="en-GB" altLang="en-US"/>
              <a:pPr/>
              <a:t>‹#›</a:t>
            </a:fld>
            <a:endParaRPr lang="en-GB" altLang="en-US"/>
          </a:p>
        </p:txBody>
      </p:sp>
    </p:spTree>
    <p:extLst>
      <p:ext uri="{BB962C8B-B14F-4D97-AF65-F5344CB8AC3E}">
        <p14:creationId xmlns:p14="http://schemas.microsoft.com/office/powerpoint/2010/main" val="309558206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3400" y="1268413"/>
            <a:ext cx="3962400" cy="48974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268413"/>
            <a:ext cx="3962400" cy="48974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smtClean="0"/>
            </a:lvl1pPr>
          </a:lstStyle>
          <a:p>
            <a:pPr>
              <a:defRPr/>
            </a:pPr>
            <a:fld id="{5E288368-C907-4BDB-9DE4-74DA6561F950}" type="datetimeFigureOut">
              <a:rPr lang="en-GB"/>
              <a:pPr>
                <a:defRPr/>
              </a:pPr>
              <a:t>06/03/2018</a:t>
            </a:fld>
            <a:endParaRPr lang="en-GB" dirty="0"/>
          </a:p>
        </p:txBody>
      </p:sp>
      <p:sp>
        <p:nvSpPr>
          <p:cNvPr id="6" name="Footer Placeholder 5"/>
          <p:cNvSpPr>
            <a:spLocks noGrp="1"/>
          </p:cNvSpPr>
          <p:nvPr>
            <p:ph type="ftr" sz="quarter" idx="11"/>
          </p:nvPr>
        </p:nvSpPr>
        <p:spPr/>
        <p:txBody>
          <a:bodyPr/>
          <a:lstStyle>
            <a:lvl1pPr>
              <a:defRPr smtClean="0"/>
            </a:lvl1pPr>
          </a:lstStyle>
          <a:p>
            <a:pPr>
              <a:defRPr/>
            </a:pPr>
            <a:r>
              <a:rPr lang="en-GB"/>
              <a:t>UNCLASSIFIED</a:t>
            </a:r>
          </a:p>
        </p:txBody>
      </p:sp>
      <p:sp>
        <p:nvSpPr>
          <p:cNvPr id="7" name="Slide Number Placeholder 6"/>
          <p:cNvSpPr>
            <a:spLocks noGrp="1"/>
          </p:cNvSpPr>
          <p:nvPr>
            <p:ph type="sldNum" sz="quarter" idx="12"/>
          </p:nvPr>
        </p:nvSpPr>
        <p:spPr/>
        <p:txBody>
          <a:bodyPr/>
          <a:lstStyle>
            <a:lvl1pPr>
              <a:defRPr/>
            </a:lvl1pPr>
          </a:lstStyle>
          <a:p>
            <a:fld id="{C7FC6FAC-1398-42E4-8466-3ECC517BC6B2}" type="slidenum">
              <a:rPr lang="en-GB" altLang="en-US"/>
              <a:pPr/>
              <a:t>‹#›</a:t>
            </a:fld>
            <a:endParaRPr lang="en-GB" altLang="en-US"/>
          </a:p>
        </p:txBody>
      </p:sp>
    </p:spTree>
    <p:extLst>
      <p:ext uri="{BB962C8B-B14F-4D97-AF65-F5344CB8AC3E}">
        <p14:creationId xmlns:p14="http://schemas.microsoft.com/office/powerpoint/2010/main" val="22660650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smtClean="0"/>
            </a:lvl1pPr>
          </a:lstStyle>
          <a:p>
            <a:pPr>
              <a:defRPr/>
            </a:pPr>
            <a:fld id="{F7F8B6C4-6011-408B-A132-104074223282}" type="datetimeFigureOut">
              <a:rPr lang="en-GB"/>
              <a:pPr>
                <a:defRPr/>
              </a:pPr>
              <a:t>06/03/2018</a:t>
            </a:fld>
            <a:endParaRPr lang="en-GB" dirty="0"/>
          </a:p>
        </p:txBody>
      </p:sp>
      <p:sp>
        <p:nvSpPr>
          <p:cNvPr id="8" name="Footer Placeholder 7"/>
          <p:cNvSpPr>
            <a:spLocks noGrp="1"/>
          </p:cNvSpPr>
          <p:nvPr>
            <p:ph type="ftr" sz="quarter" idx="11"/>
          </p:nvPr>
        </p:nvSpPr>
        <p:spPr/>
        <p:txBody>
          <a:bodyPr/>
          <a:lstStyle>
            <a:lvl1pPr>
              <a:defRPr smtClean="0"/>
            </a:lvl1pPr>
          </a:lstStyle>
          <a:p>
            <a:pPr>
              <a:defRPr/>
            </a:pPr>
            <a:r>
              <a:rPr lang="en-GB"/>
              <a:t>UNCLASSIFIED</a:t>
            </a:r>
          </a:p>
        </p:txBody>
      </p:sp>
      <p:sp>
        <p:nvSpPr>
          <p:cNvPr id="9" name="Slide Number Placeholder 8"/>
          <p:cNvSpPr>
            <a:spLocks noGrp="1"/>
          </p:cNvSpPr>
          <p:nvPr>
            <p:ph type="sldNum" sz="quarter" idx="12"/>
          </p:nvPr>
        </p:nvSpPr>
        <p:spPr/>
        <p:txBody>
          <a:bodyPr/>
          <a:lstStyle>
            <a:lvl1pPr>
              <a:defRPr/>
            </a:lvl1pPr>
          </a:lstStyle>
          <a:p>
            <a:fld id="{77CE852F-FBB2-4DB7-9A2C-703841279255}" type="slidenum">
              <a:rPr lang="en-GB" altLang="en-US"/>
              <a:pPr/>
              <a:t>‹#›</a:t>
            </a:fld>
            <a:endParaRPr lang="en-GB" altLang="en-US"/>
          </a:p>
        </p:txBody>
      </p:sp>
    </p:spTree>
    <p:extLst>
      <p:ext uri="{BB962C8B-B14F-4D97-AF65-F5344CB8AC3E}">
        <p14:creationId xmlns:p14="http://schemas.microsoft.com/office/powerpoint/2010/main" val="2792083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81AE5D42-2146-4913-AC90-A8E22CAF92F1}" type="datetimeFigureOut">
              <a:rPr lang="en-GB" altLang="en-US"/>
              <a:pPr/>
              <a:t>06/03/2018</a:t>
            </a:fld>
            <a:r>
              <a:rPr lang="en-GB" altLang="en-US"/>
              <a:t> - </a:t>
            </a:r>
            <a:fld id="{BDC998A9-678D-4D92-B13E-EDAD571C3BED}" type="slidenum">
              <a:rPr lang="en-GB" altLang="en-US"/>
              <a:pPr/>
              <a:t>‹#›</a:t>
            </a:fld>
            <a:endParaRPr lang="en-GB" altLang="en-US"/>
          </a:p>
        </p:txBody>
      </p:sp>
    </p:spTree>
    <p:extLst>
      <p:ext uri="{BB962C8B-B14F-4D97-AF65-F5344CB8AC3E}">
        <p14:creationId xmlns:p14="http://schemas.microsoft.com/office/powerpoint/2010/main" val="422166714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smtClean="0"/>
            </a:lvl1pPr>
          </a:lstStyle>
          <a:p>
            <a:pPr>
              <a:defRPr/>
            </a:pPr>
            <a:fld id="{16FACA90-3AD3-404C-97AA-A446EFC0E4B1}" type="datetimeFigureOut">
              <a:rPr lang="en-GB"/>
              <a:pPr>
                <a:defRPr/>
              </a:pPr>
              <a:t>06/03/2018</a:t>
            </a:fld>
            <a:endParaRPr lang="en-GB" dirty="0"/>
          </a:p>
        </p:txBody>
      </p:sp>
      <p:sp>
        <p:nvSpPr>
          <p:cNvPr id="4" name="Footer Placeholder 3"/>
          <p:cNvSpPr>
            <a:spLocks noGrp="1"/>
          </p:cNvSpPr>
          <p:nvPr>
            <p:ph type="ftr" sz="quarter" idx="11"/>
          </p:nvPr>
        </p:nvSpPr>
        <p:spPr/>
        <p:txBody>
          <a:bodyPr/>
          <a:lstStyle>
            <a:lvl1pPr>
              <a:defRPr smtClean="0"/>
            </a:lvl1pPr>
          </a:lstStyle>
          <a:p>
            <a:pPr>
              <a:defRPr/>
            </a:pPr>
            <a:r>
              <a:rPr lang="en-GB"/>
              <a:t>UNCLASSIFIED</a:t>
            </a:r>
          </a:p>
        </p:txBody>
      </p:sp>
      <p:sp>
        <p:nvSpPr>
          <p:cNvPr id="5" name="Slide Number Placeholder 4"/>
          <p:cNvSpPr>
            <a:spLocks noGrp="1"/>
          </p:cNvSpPr>
          <p:nvPr>
            <p:ph type="sldNum" sz="quarter" idx="12"/>
          </p:nvPr>
        </p:nvSpPr>
        <p:spPr/>
        <p:txBody>
          <a:bodyPr/>
          <a:lstStyle>
            <a:lvl1pPr>
              <a:defRPr/>
            </a:lvl1pPr>
          </a:lstStyle>
          <a:p>
            <a:fld id="{2E64081F-72DE-4E3E-B8EE-7753FDA98B93}" type="slidenum">
              <a:rPr lang="en-GB" altLang="en-US"/>
              <a:pPr/>
              <a:t>‹#›</a:t>
            </a:fld>
            <a:endParaRPr lang="en-GB" altLang="en-US"/>
          </a:p>
        </p:txBody>
      </p:sp>
    </p:spTree>
    <p:extLst>
      <p:ext uri="{BB962C8B-B14F-4D97-AF65-F5344CB8AC3E}">
        <p14:creationId xmlns:p14="http://schemas.microsoft.com/office/powerpoint/2010/main" val="268215290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F2300AFB-19CC-4D76-84BB-104729EFE2B4}" type="datetimeFigureOut">
              <a:rPr lang="en-GB"/>
              <a:pPr>
                <a:defRPr/>
              </a:pPr>
              <a:t>06/03/2018</a:t>
            </a:fld>
            <a:endParaRPr lang="en-GB" dirty="0"/>
          </a:p>
        </p:txBody>
      </p:sp>
      <p:sp>
        <p:nvSpPr>
          <p:cNvPr id="3" name="Footer Placeholder 2"/>
          <p:cNvSpPr>
            <a:spLocks noGrp="1"/>
          </p:cNvSpPr>
          <p:nvPr>
            <p:ph type="ftr" sz="quarter" idx="11"/>
          </p:nvPr>
        </p:nvSpPr>
        <p:spPr/>
        <p:txBody>
          <a:bodyPr/>
          <a:lstStyle>
            <a:lvl1pPr>
              <a:defRPr smtClean="0"/>
            </a:lvl1pPr>
          </a:lstStyle>
          <a:p>
            <a:pPr>
              <a:defRPr/>
            </a:pPr>
            <a:r>
              <a:rPr lang="en-GB"/>
              <a:t>UNCLASSIFIED</a:t>
            </a:r>
          </a:p>
        </p:txBody>
      </p:sp>
      <p:sp>
        <p:nvSpPr>
          <p:cNvPr id="4" name="Slide Number Placeholder 3"/>
          <p:cNvSpPr>
            <a:spLocks noGrp="1"/>
          </p:cNvSpPr>
          <p:nvPr>
            <p:ph type="sldNum" sz="quarter" idx="12"/>
          </p:nvPr>
        </p:nvSpPr>
        <p:spPr/>
        <p:txBody>
          <a:bodyPr/>
          <a:lstStyle>
            <a:lvl1pPr>
              <a:defRPr/>
            </a:lvl1pPr>
          </a:lstStyle>
          <a:p>
            <a:fld id="{613682F8-B9B7-4732-A623-1BD0D484E0D1}" type="slidenum">
              <a:rPr lang="en-GB" altLang="en-US"/>
              <a:pPr/>
              <a:t>‹#›</a:t>
            </a:fld>
            <a:endParaRPr lang="en-GB" altLang="en-US"/>
          </a:p>
        </p:txBody>
      </p:sp>
    </p:spTree>
    <p:extLst>
      <p:ext uri="{BB962C8B-B14F-4D97-AF65-F5344CB8AC3E}">
        <p14:creationId xmlns:p14="http://schemas.microsoft.com/office/powerpoint/2010/main" val="385128222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smtClean="0"/>
            </a:lvl1pPr>
          </a:lstStyle>
          <a:p>
            <a:pPr>
              <a:defRPr/>
            </a:pPr>
            <a:fld id="{5E2C6E89-782B-4807-8E73-C26A41DF74BC}" type="datetimeFigureOut">
              <a:rPr lang="en-GB"/>
              <a:pPr>
                <a:defRPr/>
              </a:pPr>
              <a:t>06/03/2018</a:t>
            </a:fld>
            <a:endParaRPr lang="en-GB" dirty="0"/>
          </a:p>
        </p:txBody>
      </p:sp>
      <p:sp>
        <p:nvSpPr>
          <p:cNvPr id="6" name="Footer Placeholder 5"/>
          <p:cNvSpPr>
            <a:spLocks noGrp="1"/>
          </p:cNvSpPr>
          <p:nvPr>
            <p:ph type="ftr" sz="quarter" idx="11"/>
          </p:nvPr>
        </p:nvSpPr>
        <p:spPr/>
        <p:txBody>
          <a:bodyPr/>
          <a:lstStyle>
            <a:lvl1pPr>
              <a:defRPr smtClean="0"/>
            </a:lvl1pPr>
          </a:lstStyle>
          <a:p>
            <a:pPr>
              <a:defRPr/>
            </a:pPr>
            <a:r>
              <a:rPr lang="en-GB"/>
              <a:t>UNCLASSIFIED</a:t>
            </a:r>
          </a:p>
        </p:txBody>
      </p:sp>
      <p:sp>
        <p:nvSpPr>
          <p:cNvPr id="7" name="Slide Number Placeholder 6"/>
          <p:cNvSpPr>
            <a:spLocks noGrp="1"/>
          </p:cNvSpPr>
          <p:nvPr>
            <p:ph type="sldNum" sz="quarter" idx="12"/>
          </p:nvPr>
        </p:nvSpPr>
        <p:spPr/>
        <p:txBody>
          <a:bodyPr/>
          <a:lstStyle>
            <a:lvl1pPr>
              <a:defRPr/>
            </a:lvl1pPr>
          </a:lstStyle>
          <a:p>
            <a:fld id="{C5A345E2-C024-4908-A95A-C1730F05A5C1}" type="slidenum">
              <a:rPr lang="en-GB" altLang="en-US"/>
              <a:pPr/>
              <a:t>‹#›</a:t>
            </a:fld>
            <a:endParaRPr lang="en-GB" altLang="en-US"/>
          </a:p>
        </p:txBody>
      </p:sp>
    </p:spTree>
    <p:extLst>
      <p:ext uri="{BB962C8B-B14F-4D97-AF65-F5344CB8AC3E}">
        <p14:creationId xmlns:p14="http://schemas.microsoft.com/office/powerpoint/2010/main" val="166510097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smtClean="0"/>
            </a:lvl1pPr>
          </a:lstStyle>
          <a:p>
            <a:pPr>
              <a:defRPr/>
            </a:pPr>
            <a:fld id="{B3EC6FD9-B0B1-4A8D-B4C5-896CA33E9540}" type="datetimeFigureOut">
              <a:rPr lang="en-GB"/>
              <a:pPr>
                <a:defRPr/>
              </a:pPr>
              <a:t>06/03/2018</a:t>
            </a:fld>
            <a:endParaRPr lang="en-GB" dirty="0"/>
          </a:p>
        </p:txBody>
      </p:sp>
      <p:sp>
        <p:nvSpPr>
          <p:cNvPr id="6" name="Footer Placeholder 5"/>
          <p:cNvSpPr>
            <a:spLocks noGrp="1"/>
          </p:cNvSpPr>
          <p:nvPr>
            <p:ph type="ftr" sz="quarter" idx="11"/>
          </p:nvPr>
        </p:nvSpPr>
        <p:spPr/>
        <p:txBody>
          <a:bodyPr/>
          <a:lstStyle>
            <a:lvl1pPr>
              <a:defRPr smtClean="0"/>
            </a:lvl1pPr>
          </a:lstStyle>
          <a:p>
            <a:pPr>
              <a:defRPr/>
            </a:pPr>
            <a:r>
              <a:rPr lang="en-GB"/>
              <a:t>UNCLASSIFIED</a:t>
            </a:r>
          </a:p>
        </p:txBody>
      </p:sp>
      <p:sp>
        <p:nvSpPr>
          <p:cNvPr id="7" name="Slide Number Placeholder 6"/>
          <p:cNvSpPr>
            <a:spLocks noGrp="1"/>
          </p:cNvSpPr>
          <p:nvPr>
            <p:ph type="sldNum" sz="quarter" idx="12"/>
          </p:nvPr>
        </p:nvSpPr>
        <p:spPr/>
        <p:txBody>
          <a:bodyPr/>
          <a:lstStyle>
            <a:lvl1pPr>
              <a:defRPr/>
            </a:lvl1pPr>
          </a:lstStyle>
          <a:p>
            <a:fld id="{7EF4DBC4-3C80-4D6C-B861-E0B6B7058F9F}" type="slidenum">
              <a:rPr lang="en-GB" altLang="en-US"/>
              <a:pPr/>
              <a:t>‹#›</a:t>
            </a:fld>
            <a:endParaRPr lang="en-GB" altLang="en-US"/>
          </a:p>
        </p:txBody>
      </p:sp>
    </p:spTree>
    <p:extLst>
      <p:ext uri="{BB962C8B-B14F-4D97-AF65-F5344CB8AC3E}">
        <p14:creationId xmlns:p14="http://schemas.microsoft.com/office/powerpoint/2010/main" val="362282397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mtClean="0"/>
            </a:lvl1pPr>
          </a:lstStyle>
          <a:p>
            <a:pPr>
              <a:defRPr/>
            </a:pPr>
            <a:fld id="{29EAA9ED-D0B2-49EA-AE71-2A90844B3007}" type="datetimeFigureOut">
              <a:rPr lang="en-GB"/>
              <a:pPr>
                <a:defRPr/>
              </a:pPr>
              <a:t>06/03/2018</a:t>
            </a:fld>
            <a:endParaRPr lang="en-GB" dirty="0"/>
          </a:p>
        </p:txBody>
      </p:sp>
      <p:sp>
        <p:nvSpPr>
          <p:cNvPr id="5" name="Footer Placeholder 4"/>
          <p:cNvSpPr>
            <a:spLocks noGrp="1"/>
          </p:cNvSpPr>
          <p:nvPr>
            <p:ph type="ftr" sz="quarter" idx="11"/>
          </p:nvPr>
        </p:nvSpPr>
        <p:spPr/>
        <p:txBody>
          <a:bodyPr/>
          <a:lstStyle>
            <a:lvl1pPr>
              <a:defRPr smtClean="0"/>
            </a:lvl1pPr>
          </a:lstStyle>
          <a:p>
            <a:pPr>
              <a:defRPr/>
            </a:pPr>
            <a:r>
              <a:rPr lang="en-GB"/>
              <a:t>UNCLASSIFIED</a:t>
            </a:r>
          </a:p>
        </p:txBody>
      </p:sp>
      <p:sp>
        <p:nvSpPr>
          <p:cNvPr id="6" name="Slide Number Placeholder 5"/>
          <p:cNvSpPr>
            <a:spLocks noGrp="1"/>
          </p:cNvSpPr>
          <p:nvPr>
            <p:ph type="sldNum" sz="quarter" idx="12"/>
          </p:nvPr>
        </p:nvSpPr>
        <p:spPr/>
        <p:txBody>
          <a:bodyPr/>
          <a:lstStyle>
            <a:lvl1pPr>
              <a:defRPr/>
            </a:lvl1pPr>
          </a:lstStyle>
          <a:p>
            <a:fld id="{1AC7AD1B-446C-48BD-950A-8924758AC4BE}" type="slidenum">
              <a:rPr lang="en-GB" altLang="en-US"/>
              <a:pPr/>
              <a:t>‹#›</a:t>
            </a:fld>
            <a:endParaRPr lang="en-GB" altLang="en-US"/>
          </a:p>
        </p:txBody>
      </p:sp>
    </p:spTree>
    <p:extLst>
      <p:ext uri="{BB962C8B-B14F-4D97-AF65-F5344CB8AC3E}">
        <p14:creationId xmlns:p14="http://schemas.microsoft.com/office/powerpoint/2010/main" val="13802807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260350"/>
            <a:ext cx="2019300" cy="59055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3400" y="260350"/>
            <a:ext cx="5905500" cy="59055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smtClean="0"/>
            </a:lvl1pPr>
          </a:lstStyle>
          <a:p>
            <a:pPr>
              <a:defRPr/>
            </a:pPr>
            <a:fld id="{2E2EE8E4-21C8-481D-96CB-5698F39F5437}" type="datetimeFigureOut">
              <a:rPr lang="en-GB"/>
              <a:pPr>
                <a:defRPr/>
              </a:pPr>
              <a:t>06/03/2018</a:t>
            </a:fld>
            <a:endParaRPr lang="en-GB" dirty="0"/>
          </a:p>
        </p:txBody>
      </p:sp>
      <p:sp>
        <p:nvSpPr>
          <p:cNvPr id="5" name="Footer Placeholder 4"/>
          <p:cNvSpPr>
            <a:spLocks noGrp="1"/>
          </p:cNvSpPr>
          <p:nvPr>
            <p:ph type="ftr" sz="quarter" idx="11"/>
          </p:nvPr>
        </p:nvSpPr>
        <p:spPr/>
        <p:txBody>
          <a:bodyPr/>
          <a:lstStyle>
            <a:lvl1pPr>
              <a:defRPr smtClean="0"/>
            </a:lvl1pPr>
          </a:lstStyle>
          <a:p>
            <a:pPr>
              <a:defRPr/>
            </a:pPr>
            <a:r>
              <a:rPr lang="en-GB"/>
              <a:t>UNCLASSIFIED</a:t>
            </a:r>
          </a:p>
        </p:txBody>
      </p:sp>
      <p:sp>
        <p:nvSpPr>
          <p:cNvPr id="6" name="Slide Number Placeholder 5"/>
          <p:cNvSpPr>
            <a:spLocks noGrp="1"/>
          </p:cNvSpPr>
          <p:nvPr>
            <p:ph type="sldNum" sz="quarter" idx="12"/>
          </p:nvPr>
        </p:nvSpPr>
        <p:spPr/>
        <p:txBody>
          <a:bodyPr/>
          <a:lstStyle>
            <a:lvl1pPr>
              <a:defRPr/>
            </a:lvl1pPr>
          </a:lstStyle>
          <a:p>
            <a:fld id="{7DFBFEE3-2A39-42AC-A651-81D7AD2D6065}" type="slidenum">
              <a:rPr lang="en-GB" altLang="en-US"/>
              <a:pPr/>
              <a:t>‹#›</a:t>
            </a:fld>
            <a:endParaRPr lang="en-GB" altLang="en-US"/>
          </a:p>
        </p:txBody>
      </p:sp>
    </p:spTree>
    <p:extLst>
      <p:ext uri="{BB962C8B-B14F-4D97-AF65-F5344CB8AC3E}">
        <p14:creationId xmlns:p14="http://schemas.microsoft.com/office/powerpoint/2010/main" val="419630088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30656086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7223121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18358025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77880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E8F4577B-7F04-479C-8282-3843DC54A146}" type="datetimeFigureOut">
              <a:rPr lang="en-GB" altLang="en-US"/>
              <a:pPr/>
              <a:t>06/03/2018</a:t>
            </a:fld>
            <a:r>
              <a:rPr lang="en-GB" altLang="en-US"/>
              <a:t> - </a:t>
            </a:r>
            <a:fld id="{DF78FE00-5015-4414-A47C-4B704FCD26CF}" type="slidenum">
              <a:rPr lang="en-GB" altLang="en-US"/>
              <a:pPr/>
              <a:t>‹#›</a:t>
            </a:fld>
            <a:endParaRPr lang="en-GB" altLang="en-US"/>
          </a:p>
        </p:txBody>
      </p:sp>
    </p:spTree>
    <p:extLst>
      <p:ext uri="{BB962C8B-B14F-4D97-AF65-F5344CB8AC3E}">
        <p14:creationId xmlns:p14="http://schemas.microsoft.com/office/powerpoint/2010/main" val="13077348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5640082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403915573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26234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61433914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19731401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9419225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864367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Tree>
    <p:extLst>
      <p:ext uri="{BB962C8B-B14F-4D97-AF65-F5344CB8AC3E}">
        <p14:creationId xmlns:p14="http://schemas.microsoft.com/office/powerpoint/2010/main" val="156674855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0995324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66642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A0395A8-4FF9-461F-AF73-0A8EAD4A124D}" type="datetimeFigureOut">
              <a:rPr lang="en-GB" altLang="en-US"/>
              <a:pPr/>
              <a:t>06/03/2018</a:t>
            </a:fld>
            <a:r>
              <a:rPr lang="en-GB" altLang="en-US"/>
              <a:t> - </a:t>
            </a:r>
            <a:fld id="{51746191-F6C5-47E7-A845-B7782376BFDB}" type="slidenum">
              <a:rPr lang="en-GB" altLang="en-US"/>
              <a:pPr/>
              <a:t>‹#›</a:t>
            </a:fld>
            <a:endParaRPr lang="en-GB" altLang="en-US"/>
          </a:p>
        </p:txBody>
      </p:sp>
    </p:spTree>
    <p:extLst>
      <p:ext uri="{BB962C8B-B14F-4D97-AF65-F5344CB8AC3E}">
        <p14:creationId xmlns:p14="http://schemas.microsoft.com/office/powerpoint/2010/main" val="119498753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3000263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906819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30008217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919097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7653124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50173359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5606934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1112802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092825"/>
            <a:ext cx="9144000" cy="765175"/>
          </a:xfrm>
          <a:prstGeom prst="rect">
            <a:avLst/>
          </a:prstGeom>
          <a:solidFill>
            <a:srgbClr val="EFF0F0"/>
          </a:solidFill>
          <a:ln>
            <a:noFill/>
          </a:ln>
          <a:extLst/>
        </p:spPr>
        <p:txBody>
          <a:bodyPr/>
          <a:lstStyle>
            <a:lvl1pPr marL="895350" indent="-8953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Tx/>
              <a:buChar char="•"/>
              <a:defRPr/>
            </a:pPr>
            <a:endParaRPr lang="en-US" altLang="en-US"/>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69250" y="398463"/>
            <a:ext cx="704850"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a:cxnSpLocks noChangeShapeType="1"/>
          </p:cNvCxnSpPr>
          <p:nvPr/>
        </p:nvCxnSpPr>
        <p:spPr bwMode="auto">
          <a:xfrm>
            <a:off x="576263" y="1412875"/>
            <a:ext cx="8097837" cy="0"/>
          </a:xfrm>
          <a:prstGeom prst="line">
            <a:avLst/>
          </a:prstGeom>
          <a:noFill/>
          <a:ln w="19050" algn="ctr">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p:cNvSpPr>
            <a:spLocks noChangeArrowheads="1"/>
          </p:cNvSpPr>
          <p:nvPr/>
        </p:nvSpPr>
        <p:spPr bwMode="auto">
          <a:xfrm>
            <a:off x="0" y="6092825"/>
            <a:ext cx="9144000" cy="765175"/>
          </a:xfrm>
          <a:prstGeom prst="rect">
            <a:avLst/>
          </a:prstGeom>
          <a:solidFill>
            <a:srgbClr val="EFF0F0"/>
          </a:solidFill>
          <a:ln>
            <a:noFill/>
          </a:ln>
          <a:extLst/>
        </p:spPr>
        <p:txBody>
          <a:bodyPr/>
          <a:lstStyle>
            <a:lvl1pPr marL="895350" indent="-8953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Tx/>
              <a:buChar char="•"/>
              <a:defRPr/>
            </a:pPr>
            <a:endParaRPr lang="en-US" altLang="en-US"/>
          </a:p>
        </p:txBody>
      </p:sp>
      <p:sp>
        <p:nvSpPr>
          <p:cNvPr id="3" name="Subtitle 2"/>
          <p:cNvSpPr>
            <a:spLocks noGrp="1"/>
          </p:cNvSpPr>
          <p:nvPr>
            <p:ph type="subTitle" idx="1"/>
          </p:nvPr>
        </p:nvSpPr>
        <p:spPr>
          <a:xfrm>
            <a:off x="482972" y="1843040"/>
            <a:ext cx="7185372" cy="1801984"/>
          </a:xfrm>
        </p:spPr>
        <p:txBody>
          <a:bodyPr anchor="b"/>
          <a:lstStyle>
            <a:lvl1pPr marL="0" indent="0" algn="l">
              <a:lnSpc>
                <a:spcPts val="7000"/>
              </a:lnSpc>
              <a:buNone/>
              <a:defRPr sz="6000" b="0" i="0">
                <a:solidFill>
                  <a:schemeClr val="tx2"/>
                </a:solidFill>
                <a:latin typeface="Lato" charset="0"/>
                <a:ea typeface="Lato" charset="0"/>
                <a:cs typeface="Lato"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dirty="0"/>
              <a:t>Click to edit Master subtitle style</a:t>
            </a:r>
          </a:p>
        </p:txBody>
      </p:sp>
      <p:sp>
        <p:nvSpPr>
          <p:cNvPr id="9" name="Text Placeholder 8"/>
          <p:cNvSpPr>
            <a:spLocks noGrp="1"/>
          </p:cNvSpPr>
          <p:nvPr>
            <p:ph type="body" sz="quarter" idx="13"/>
          </p:nvPr>
        </p:nvSpPr>
        <p:spPr>
          <a:xfrm>
            <a:off x="503064" y="3574800"/>
            <a:ext cx="7165280" cy="431825"/>
          </a:xfrm>
        </p:spPr>
        <p:txBody>
          <a:bodyPr/>
          <a:lstStyle>
            <a:lvl1pPr marL="0" indent="0">
              <a:buNone/>
              <a:defRPr sz="2800">
                <a:solidFill>
                  <a:schemeClr val="tx1"/>
                </a:solidFill>
              </a:defRPr>
            </a:lvl1pPr>
          </a:lstStyle>
          <a:p>
            <a:pPr lvl="0"/>
            <a:r>
              <a:rPr lang="en-GB" dirty="0"/>
              <a:t>Click to edit Master text styles</a:t>
            </a:r>
            <a:endParaRPr lang="en-US" dirty="0"/>
          </a:p>
        </p:txBody>
      </p:sp>
      <p:sp>
        <p:nvSpPr>
          <p:cNvPr id="8" name="Date Placeholder 1"/>
          <p:cNvSpPr>
            <a:spLocks noGrp="1"/>
          </p:cNvSpPr>
          <p:nvPr>
            <p:ph type="dt" sz="half" idx="14"/>
          </p:nvPr>
        </p:nvSpPr>
        <p:spPr/>
        <p:txBody>
          <a:bodyPr/>
          <a:lstStyle>
            <a:lvl1pPr>
              <a:defRPr>
                <a:solidFill>
                  <a:schemeClr val="tx1"/>
                </a:solidFill>
              </a:defRPr>
            </a:lvl1pPr>
          </a:lstStyle>
          <a:p>
            <a:pPr>
              <a:defRPr/>
            </a:pPr>
            <a:endParaRPr lang="en-US" altLang="en-US"/>
          </a:p>
        </p:txBody>
      </p:sp>
      <p:sp>
        <p:nvSpPr>
          <p:cNvPr id="10" name="Footer Placeholder 7"/>
          <p:cNvSpPr>
            <a:spLocks noGrp="1"/>
          </p:cNvSpPr>
          <p:nvPr>
            <p:ph type="ftr" sz="quarter" idx="15"/>
          </p:nvPr>
        </p:nvSpPr>
        <p:spPr/>
        <p:txBody>
          <a:bodyPr/>
          <a:lstStyle>
            <a:lvl1pPr>
              <a:defRPr>
                <a:solidFill>
                  <a:schemeClr val="accent2"/>
                </a:solidFill>
              </a:defRPr>
            </a:lvl1pPr>
          </a:lstStyle>
          <a:p>
            <a:pPr>
              <a:defRPr/>
            </a:pPr>
            <a:r>
              <a:rPr lang="en-US" altLang="en-US"/>
              <a:t>The voice of charities on Tax</a:t>
            </a:r>
          </a:p>
          <a:p>
            <a:pPr>
              <a:defRPr/>
            </a:pPr>
            <a:endParaRPr lang="en-GB" altLang="en-US"/>
          </a:p>
        </p:txBody>
      </p:sp>
      <p:sp>
        <p:nvSpPr>
          <p:cNvPr id="11" name="Slide Number Placeholder 9"/>
          <p:cNvSpPr>
            <a:spLocks noGrp="1"/>
          </p:cNvSpPr>
          <p:nvPr>
            <p:ph type="sldNum" sz="quarter" idx="16"/>
          </p:nvPr>
        </p:nvSpPr>
        <p:spPr/>
        <p:txBody>
          <a:bodyPr/>
          <a:lstStyle>
            <a:lvl1pPr>
              <a:defRPr>
                <a:solidFill>
                  <a:schemeClr val="tx1"/>
                </a:solidFill>
              </a:defRPr>
            </a:lvl1pPr>
          </a:lstStyle>
          <a:p>
            <a:pPr>
              <a:defRPr/>
            </a:pPr>
            <a:fld id="{51C587BC-1121-48A9-91C0-8DBC4F206E5E}" type="slidenum">
              <a:rPr lang="en-GB" altLang="en-US"/>
              <a:pPr>
                <a:defRPr/>
              </a:pPr>
              <a:t>‹#›</a:t>
            </a:fld>
            <a:endParaRPr lang="en-GB" altLang="en-US" dirty="0"/>
          </a:p>
        </p:txBody>
      </p:sp>
    </p:spTree>
    <p:extLst>
      <p:ext uri="{BB962C8B-B14F-4D97-AF65-F5344CB8AC3E}">
        <p14:creationId xmlns:p14="http://schemas.microsoft.com/office/powerpoint/2010/main" val="91497587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a:spLocks noChangeArrowheads="1"/>
          </p:cNvSpPr>
          <p:nvPr/>
        </p:nvSpPr>
        <p:spPr bwMode="auto">
          <a:xfrm>
            <a:off x="0" y="6092825"/>
            <a:ext cx="9144000" cy="765175"/>
          </a:xfrm>
          <a:prstGeom prst="rect">
            <a:avLst/>
          </a:prstGeom>
          <a:solidFill>
            <a:srgbClr val="EFF0F0"/>
          </a:solidFill>
          <a:ln>
            <a:noFill/>
          </a:ln>
          <a:extLst/>
        </p:spPr>
        <p:txBody>
          <a:bodyPr/>
          <a:lstStyle>
            <a:lvl1pPr marL="895350" indent="-8953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Tx/>
              <a:buChar char="•"/>
              <a:defRPr/>
            </a:pPr>
            <a:endParaRPr lang="en-US" altLang="en-US"/>
          </a:p>
        </p:txBody>
      </p:sp>
      <p:pic>
        <p:nvPicPr>
          <p:cNvPr id="5"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69250" y="398463"/>
            <a:ext cx="704850" cy="80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a:cxnSpLocks noChangeShapeType="1"/>
          </p:cNvCxnSpPr>
          <p:nvPr/>
        </p:nvCxnSpPr>
        <p:spPr bwMode="auto">
          <a:xfrm>
            <a:off x="576263" y="1412875"/>
            <a:ext cx="8097837" cy="0"/>
          </a:xfrm>
          <a:prstGeom prst="line">
            <a:avLst/>
          </a:prstGeom>
          <a:noFill/>
          <a:ln w="19050" algn="ctr">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p:cNvSpPr>
            <a:spLocks noChangeArrowheads="1"/>
          </p:cNvSpPr>
          <p:nvPr/>
        </p:nvSpPr>
        <p:spPr bwMode="auto">
          <a:xfrm>
            <a:off x="0" y="6092825"/>
            <a:ext cx="9144000" cy="765175"/>
          </a:xfrm>
          <a:prstGeom prst="rect">
            <a:avLst/>
          </a:prstGeom>
          <a:solidFill>
            <a:srgbClr val="EFF0F0"/>
          </a:solidFill>
          <a:ln>
            <a:noFill/>
          </a:ln>
          <a:extLst/>
        </p:spPr>
        <p:txBody>
          <a:bodyPr/>
          <a:lstStyle>
            <a:lvl1pPr marL="895350" indent="-895350">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20000"/>
              </a:spcBef>
              <a:buFontTx/>
              <a:buChar char="•"/>
              <a:defRPr/>
            </a:pPr>
            <a:endParaRPr lang="en-US" altLang="en-US"/>
          </a:p>
        </p:txBody>
      </p:sp>
      <p:sp>
        <p:nvSpPr>
          <p:cNvPr id="2" name="Title 1"/>
          <p:cNvSpPr>
            <a:spLocks noGrp="1"/>
          </p:cNvSpPr>
          <p:nvPr>
            <p:ph type="title"/>
          </p:nvPr>
        </p:nvSpPr>
        <p:spPr/>
        <p:txBody>
          <a:bodyPr/>
          <a:lstStyle>
            <a:lvl1pPr>
              <a:defRPr sz="28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lnSpc>
                <a:spcPct val="100000"/>
              </a:lnSpc>
              <a:spcBef>
                <a:spcPts val="2000"/>
              </a:spcBef>
              <a:defRPr/>
            </a:lvl1pPr>
            <a:lvl2pPr>
              <a:lnSpc>
                <a:spcPct val="100000"/>
              </a:lnSpc>
              <a:spcBef>
                <a:spcPts val="1800"/>
              </a:spcBef>
              <a:defRPr/>
            </a:lvl2pPr>
            <a:lvl3pPr>
              <a:lnSpc>
                <a:spcPct val="100000"/>
              </a:lnSpc>
              <a:spcBef>
                <a:spcPts val="1600"/>
              </a:spcBef>
              <a:defRPr/>
            </a:lvl3pPr>
            <a:lvl4pPr>
              <a:lnSpc>
                <a:spcPct val="100000"/>
              </a:lnSpc>
              <a:spcBef>
                <a:spcPts val="1400"/>
              </a:spcBef>
              <a:defRPr/>
            </a:lvl4pPr>
            <a:lvl5pPr marL="1979613" indent="-150813">
              <a:lnSpc>
                <a:spcPct val="100000"/>
              </a:lnSpc>
              <a:spcBef>
                <a:spcPts val="1200"/>
              </a:spcBef>
              <a:defRPr sz="1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Date Placeholder 6"/>
          <p:cNvSpPr>
            <a:spLocks noGrp="1"/>
          </p:cNvSpPr>
          <p:nvPr>
            <p:ph type="dt" sz="half" idx="10"/>
          </p:nvPr>
        </p:nvSpPr>
        <p:spPr/>
        <p:txBody>
          <a:bodyPr/>
          <a:lstStyle>
            <a:lvl1pPr>
              <a:defRPr>
                <a:solidFill>
                  <a:schemeClr val="tx1"/>
                </a:solidFill>
              </a:defRPr>
            </a:lvl1pPr>
          </a:lstStyle>
          <a:p>
            <a:pPr>
              <a:defRPr/>
            </a:pPr>
            <a:endParaRPr lang="en-US" altLang="en-US"/>
          </a:p>
        </p:txBody>
      </p:sp>
      <p:sp>
        <p:nvSpPr>
          <p:cNvPr id="9" name="Footer Placeholder 7"/>
          <p:cNvSpPr>
            <a:spLocks noGrp="1"/>
          </p:cNvSpPr>
          <p:nvPr>
            <p:ph type="ftr" sz="quarter" idx="11"/>
          </p:nvPr>
        </p:nvSpPr>
        <p:spPr/>
        <p:txBody>
          <a:bodyPr/>
          <a:lstStyle>
            <a:lvl1pPr>
              <a:defRPr>
                <a:solidFill>
                  <a:schemeClr val="accent2"/>
                </a:solidFill>
              </a:defRPr>
            </a:lvl1pPr>
          </a:lstStyle>
          <a:p>
            <a:pPr>
              <a:defRPr/>
            </a:pPr>
            <a:r>
              <a:rPr lang="en-US" altLang="en-US"/>
              <a:t>The voice of charities on Tax</a:t>
            </a:r>
          </a:p>
          <a:p>
            <a:pPr>
              <a:defRPr/>
            </a:pPr>
            <a:endParaRPr lang="en-GB" altLang="en-US"/>
          </a:p>
        </p:txBody>
      </p:sp>
      <p:sp>
        <p:nvSpPr>
          <p:cNvPr id="10" name="Slide Number Placeholder 8"/>
          <p:cNvSpPr>
            <a:spLocks noGrp="1"/>
          </p:cNvSpPr>
          <p:nvPr>
            <p:ph type="sldNum" sz="quarter" idx="12"/>
          </p:nvPr>
        </p:nvSpPr>
        <p:spPr/>
        <p:txBody>
          <a:bodyPr/>
          <a:lstStyle>
            <a:lvl1pPr>
              <a:defRPr>
                <a:solidFill>
                  <a:schemeClr val="tx1"/>
                </a:solidFill>
              </a:defRPr>
            </a:lvl1pPr>
          </a:lstStyle>
          <a:p>
            <a:pPr>
              <a:defRPr/>
            </a:pPr>
            <a:fld id="{CEB5A496-4737-4F48-9AFF-36D37D2C14CF}" type="slidenum">
              <a:rPr lang="en-GB" altLang="en-US"/>
              <a:pPr>
                <a:defRPr/>
              </a:pPr>
              <a:t>‹#›</a:t>
            </a:fld>
            <a:endParaRPr lang="en-GB" altLang="en-US" dirty="0"/>
          </a:p>
        </p:txBody>
      </p:sp>
    </p:spTree>
    <p:extLst>
      <p:ext uri="{BB962C8B-B14F-4D97-AF65-F5344CB8AC3E}">
        <p14:creationId xmlns:p14="http://schemas.microsoft.com/office/powerpoint/2010/main" val="2636429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8C034FB7-4654-4575-BB1F-DDF833DADC02}" type="datetimeFigureOut">
              <a:rPr lang="en-GB" altLang="en-US"/>
              <a:pPr/>
              <a:t>06/03/2018</a:t>
            </a:fld>
            <a:r>
              <a:rPr lang="en-GB" altLang="en-US"/>
              <a:t> - </a:t>
            </a:r>
            <a:fld id="{6DE6B416-2125-4EB6-B548-D75BC286C725}" type="slidenum">
              <a:rPr lang="en-GB" altLang="en-US"/>
              <a:pPr/>
              <a:t>‹#›</a:t>
            </a:fld>
            <a:endParaRPr lang="en-GB" altLang="en-US"/>
          </a:p>
        </p:txBody>
      </p:sp>
    </p:spTree>
    <p:extLst>
      <p:ext uri="{BB962C8B-B14F-4D97-AF65-F5344CB8AC3E}">
        <p14:creationId xmlns:p14="http://schemas.microsoft.com/office/powerpoint/2010/main" val="3551497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fld id="{A659009B-94E9-4F45-9B49-81749D18D886}" type="datetimeFigureOut">
              <a:rPr lang="en-GB" altLang="en-US"/>
              <a:pPr/>
              <a:t>06/03/2018</a:t>
            </a:fld>
            <a:r>
              <a:rPr lang="en-GB" altLang="en-US"/>
              <a:t> - </a:t>
            </a:r>
            <a:fld id="{CA99ECAD-E2B0-4E6A-B6FD-C240EC6AE056}" type="slidenum">
              <a:rPr lang="en-GB" altLang="en-US"/>
              <a:pPr/>
              <a:t>‹#›</a:t>
            </a:fld>
            <a:endParaRPr lang="en-GB" altLang="en-US"/>
          </a:p>
        </p:txBody>
      </p:sp>
    </p:spTree>
    <p:extLst>
      <p:ext uri="{BB962C8B-B14F-4D97-AF65-F5344CB8AC3E}">
        <p14:creationId xmlns:p14="http://schemas.microsoft.com/office/powerpoint/2010/main" val="3600930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1.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2.emf"/><Relationship Id="rId2" Type="http://schemas.openxmlformats.org/officeDocument/2006/relationships/slideLayout" Target="../slideLayouts/slideLayout13.xml"/><Relationship Id="rId16" Type="http://schemas.openxmlformats.org/officeDocument/2006/relationships/oleObject" Target="../embeddings/oleObject1.bin"/><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vmlDrawing" Target="../drawings/vmlDrawing2.v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2.emf"/><Relationship Id="rId2" Type="http://schemas.openxmlformats.org/officeDocument/2006/relationships/slideLayout" Target="../slideLayouts/slideLayout24.xml"/><Relationship Id="rId16" Type="http://schemas.openxmlformats.org/officeDocument/2006/relationships/oleObject" Target="../embeddings/oleObject2.bin"/><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6.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5.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7.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8.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 Id="rId14" Type="http://schemas.openxmlformats.org/officeDocument/2006/relationships/image" Target="../media/image9.emf"/></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10.pn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p:cNvCxnSpPr/>
          <p:nvPr/>
        </p:nvCxnSpPr>
        <p:spPr>
          <a:xfrm>
            <a:off x="441325" y="6451600"/>
            <a:ext cx="8385175" cy="1588"/>
          </a:xfrm>
          <a:prstGeom prst="line">
            <a:avLst/>
          </a:prstGeom>
          <a:ln w="6350">
            <a:solidFill>
              <a:schemeClr val="tx1">
                <a:lumMod val="75000"/>
                <a:lumOff val="25000"/>
              </a:schemeClr>
            </a:solidFill>
          </a:ln>
          <a:effectLst/>
        </p:spPr>
        <p:style>
          <a:lnRef idx="2">
            <a:schemeClr val="accent1"/>
          </a:lnRef>
          <a:fillRef idx="0">
            <a:schemeClr val="accent1"/>
          </a:fillRef>
          <a:effectRef idx="1">
            <a:schemeClr val="accent1"/>
          </a:effectRef>
          <a:fontRef idx="minor">
            <a:schemeClr val="tx1"/>
          </a:fontRef>
        </p:style>
      </p:cxnSp>
      <p:pic>
        <p:nvPicPr>
          <p:cNvPr id="113667" name="Picture 14" descr="master panda.jpg"/>
          <p:cNvPicPr>
            <a:picLocks noChangeAspect="1"/>
          </p:cNvPicPr>
          <p:nvPr/>
        </p:nvPicPr>
        <p:blipFill>
          <a:blip r:embed="rId13">
            <a:clrChange>
              <a:clrFrom>
                <a:srgbClr val="F1F1E7"/>
              </a:clrFrom>
              <a:clrTo>
                <a:srgbClr val="F1F1E7">
                  <a:alpha val="0"/>
                </a:srgbClr>
              </a:clrTo>
            </a:clrChange>
            <a:extLst>
              <a:ext uri="{28A0092B-C50C-407E-A947-70E740481C1C}">
                <a14:useLocalDpi xmlns:a14="http://schemas.microsoft.com/office/drawing/2010/main" val="0"/>
              </a:ext>
            </a:extLst>
          </a:blip>
          <a:srcRect/>
          <a:stretch>
            <a:fillRect/>
          </a:stretch>
        </p:blipFill>
        <p:spPr bwMode="auto">
          <a:xfrm>
            <a:off x="171450" y="114300"/>
            <a:ext cx="527050"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0" y="0"/>
            <a:ext cx="107950" cy="6858000"/>
          </a:xfrm>
          <a:prstGeom prst="rect">
            <a:avLst/>
          </a:prstGeom>
          <a:solidFill>
            <a:srgbClr val="7CC8E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dirty="0"/>
          </a:p>
        </p:txBody>
      </p:sp>
      <p:sp>
        <p:nvSpPr>
          <p:cNvPr id="123922" name="Rectangle 18"/>
          <p:cNvSpPr>
            <a:spLocks noGrp="1" noChangeArrowheads="1"/>
          </p:cNvSpPr>
          <p:nvPr>
            <p:ph type="dt" sz="half" idx="2"/>
          </p:nvPr>
        </p:nvSpPr>
        <p:spPr bwMode="auto">
          <a:xfrm>
            <a:off x="7524750" y="6453188"/>
            <a:ext cx="1439863" cy="288925"/>
          </a:xfrm>
          <a:prstGeom prst="rect">
            <a:avLst/>
          </a:prstGeom>
          <a:noFill/>
          <a:ln>
            <a:noFill/>
          </a:ln>
          <a:effectLst/>
          <a:extLst/>
        </p:spPr>
        <p:txBody>
          <a:bodyPr vert="horz" wrap="square" lIns="91440" tIns="45720" rIns="91440" bIns="0" numCol="1" anchor="b" anchorCtr="0" compatLnSpc="1">
            <a:prstTxWarp prst="textNoShape">
              <a:avLst/>
            </a:prstTxWarp>
          </a:bodyPr>
          <a:lstStyle>
            <a:lvl1pPr algn="r" eaLnBrk="1" hangingPunct="1">
              <a:defRPr sz="800">
                <a:latin typeface="+mn-lt"/>
              </a:defRPr>
            </a:lvl1pPr>
          </a:lstStyle>
          <a:p>
            <a:fld id="{6CDC4A3A-6692-450E-A5A5-3510B14FCA48}" type="datetimeFigureOut">
              <a:rPr lang="en-GB" altLang="en-US"/>
              <a:pPr/>
              <a:t>06/03/2018</a:t>
            </a:fld>
            <a:r>
              <a:rPr lang="en-GB" altLang="en-US"/>
              <a:t> - </a:t>
            </a:r>
            <a:fld id="{D64660C3-AD35-4353-930A-9CD6C292A2EA}"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149" r:id="rId1"/>
    <p:sldLayoutId id="2147484150" r:id="rId2"/>
    <p:sldLayoutId id="2147484151" r:id="rId3"/>
    <p:sldLayoutId id="2147484152" r:id="rId4"/>
    <p:sldLayoutId id="2147484153" r:id="rId5"/>
    <p:sldLayoutId id="2147484154" r:id="rId6"/>
    <p:sldLayoutId id="2147484155" r:id="rId7"/>
    <p:sldLayoutId id="2147484156" r:id="rId8"/>
    <p:sldLayoutId id="2147484157" r:id="rId9"/>
    <p:sldLayoutId id="2147484158" r:id="rId10"/>
    <p:sldLayoutId id="2147484159" r:id="rId11"/>
  </p:sldLayoutIdLst>
  <p:hf sldNum="0" hdr="0" ftr="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2754" name="Picture 5"/>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457200" y="396875"/>
            <a:ext cx="68580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12"/>
          <p:cNvSpPr/>
          <p:nvPr/>
        </p:nvSpPr>
        <p:spPr>
          <a:xfrm>
            <a:off x="1371600" y="3816350"/>
            <a:ext cx="7342188" cy="2374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2756" name="Picture 3"/>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6400800" y="609600"/>
            <a:ext cx="2311400"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2757" name="Object 5"/>
          <p:cNvGraphicFramePr>
            <a:graphicFrameLocks/>
          </p:cNvGraphicFramePr>
          <p:nvPr/>
        </p:nvGraphicFramePr>
        <p:xfrm>
          <a:off x="1385888" y="5334000"/>
          <a:ext cx="7343775" cy="952500"/>
        </p:xfrm>
        <a:graphic>
          <a:graphicData uri="http://schemas.openxmlformats.org/presentationml/2006/ole">
            <mc:AlternateContent xmlns:mc="http://schemas.openxmlformats.org/markup-compatibility/2006">
              <mc:Choice xmlns:v="urn:schemas-microsoft-com:vml" Requires="v">
                <p:oleObj spid="_x0000_s202769" name="Document" r:id="rId16" imgW="6656999" imgH="866955" progId="">
                  <p:embed/>
                </p:oleObj>
              </mc:Choice>
              <mc:Fallback>
                <p:oleObj name="Document" r:id="rId16" imgW="6656999" imgH="866955" progId="">
                  <p:embed/>
                  <p:pic>
                    <p:nvPicPr>
                      <p:cNvPr id="0" name="Object 5"/>
                      <p:cNvPicPr>
                        <a:picLocks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85888" y="5334000"/>
                        <a:ext cx="734377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2758" name="Title Placeholder 1"/>
          <p:cNvSpPr>
            <a:spLocks noGrp="1"/>
          </p:cNvSpPr>
          <p:nvPr>
            <p:ph type="title"/>
          </p:nvPr>
        </p:nvSpPr>
        <p:spPr bwMode="auto">
          <a:xfrm>
            <a:off x="1368425" y="431800"/>
            <a:ext cx="73437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a:xfrm>
            <a:off x="1371600" y="1368425"/>
            <a:ext cx="7342188" cy="47148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Sld>
  <p:clrMap bg1="lt1" tx1="dk1" bg2="lt2" tx2="dk2" accent1="accent1" accent2="accent2" accent3="accent3" accent4="accent4" accent5="accent5" accent6="accent6" hlink="hlink" folHlink="folHlink"/>
  <p:sldLayoutIdLst>
    <p:sldLayoutId id="2147484160" r:id="rId1"/>
    <p:sldLayoutId id="2147484161" r:id="rId2"/>
    <p:sldLayoutId id="2147484162" r:id="rId3"/>
    <p:sldLayoutId id="2147484163" r:id="rId4"/>
    <p:sldLayoutId id="2147484164" r:id="rId5"/>
    <p:sldLayoutId id="2147484165" r:id="rId6"/>
    <p:sldLayoutId id="2147484166" r:id="rId7"/>
    <p:sldLayoutId id="2147484167" r:id="rId8"/>
    <p:sldLayoutId id="2147484168" r:id="rId9"/>
    <p:sldLayoutId id="2147484169" r:id="rId10"/>
    <p:sldLayoutId id="2147484170" r:id="rId11"/>
  </p:sldLayoutIdLst>
  <p:txStyles>
    <p:titleStyle>
      <a:lvl1pPr algn="l" rtl="0" fontAlgn="base">
        <a:spcBef>
          <a:spcPct val="0"/>
        </a:spcBef>
        <a:spcAft>
          <a:spcPct val="0"/>
        </a:spcAft>
        <a:defRPr sz="2800" b="1" kern="1200">
          <a:solidFill>
            <a:schemeClr val="tx1"/>
          </a:solidFill>
          <a:latin typeface="+mj-lt"/>
          <a:ea typeface="+mj-ea"/>
          <a:cs typeface="+mj-cs"/>
        </a:defRPr>
      </a:lvl1pPr>
      <a:lvl2pPr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2pPr>
      <a:lvl3pPr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3pPr>
      <a:lvl4pPr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4pPr>
      <a:lvl5pPr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2800" b="1">
          <a:solidFill>
            <a:schemeClr val="tx1"/>
          </a:solidFill>
          <a:latin typeface="Arial" panose="020B0604020202020204" pitchFamily="34" charset="0"/>
          <a:cs typeface="Arial" panose="020B0604020202020204" pitchFamily="34" charset="0"/>
        </a:defRPr>
      </a:lvl9pPr>
    </p:titleStyle>
    <p:bodyStyle>
      <a:lvl1pPr marL="2857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1pPr>
      <a:lvl2pPr marL="7429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2pPr>
      <a:lvl3pPr marL="12001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3pPr>
      <a:lvl4pPr marL="16573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4pPr>
      <a:lvl5pPr marL="21145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1368425" y="1371600"/>
            <a:ext cx="7343775" cy="48244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b"/>
          <a:lstStyle/>
          <a:p>
            <a:pPr algn="ctr" eaLnBrk="1" fontAlgn="auto" hangingPunct="1">
              <a:spcBef>
                <a:spcPts val="0"/>
              </a:spcBef>
              <a:spcAft>
                <a:spcPts val="0"/>
              </a:spcAft>
              <a:defRPr/>
            </a:pPr>
            <a:endParaRPr lang="en-US"/>
          </a:p>
        </p:txBody>
      </p:sp>
      <p:pic>
        <p:nvPicPr>
          <p:cNvPr id="204803" name="Picture 9"/>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467600" y="6419850"/>
            <a:ext cx="1244600"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04" name="Picture 10"/>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381000" y="6200775"/>
            <a:ext cx="477838"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04805" name="Object 5"/>
          <p:cNvGraphicFramePr>
            <a:graphicFrameLocks/>
          </p:cNvGraphicFramePr>
          <p:nvPr/>
        </p:nvGraphicFramePr>
        <p:xfrm>
          <a:off x="1385888" y="5334000"/>
          <a:ext cx="7343775" cy="952500"/>
        </p:xfrm>
        <a:graphic>
          <a:graphicData uri="http://schemas.openxmlformats.org/presentationml/2006/ole">
            <mc:AlternateContent xmlns:mc="http://schemas.openxmlformats.org/markup-compatibility/2006">
              <mc:Choice xmlns:v="urn:schemas-microsoft-com:vml" Requires="v">
                <p:oleObj spid="_x0000_s204817" name="Document" r:id="rId16" imgW="6656999" imgH="866955" progId="">
                  <p:embed/>
                </p:oleObj>
              </mc:Choice>
              <mc:Fallback>
                <p:oleObj name="Document" r:id="rId16" imgW="6656999" imgH="866955" progId="">
                  <p:embed/>
                  <p:pic>
                    <p:nvPicPr>
                      <p:cNvPr id="0" name="Object 5"/>
                      <p:cNvPicPr>
                        <a:picLocks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85888" y="5334000"/>
                        <a:ext cx="734377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4806" name="Title Placeholder 1"/>
          <p:cNvSpPr>
            <a:spLocks noGrp="1"/>
          </p:cNvSpPr>
          <p:nvPr>
            <p:ph type="title"/>
          </p:nvPr>
        </p:nvSpPr>
        <p:spPr bwMode="auto">
          <a:xfrm>
            <a:off x="1368425" y="431800"/>
            <a:ext cx="73437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a:xfrm>
            <a:off x="1371600" y="1368425"/>
            <a:ext cx="7342188" cy="47148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Sld>
  <p:clrMap bg1="lt1" tx1="dk1" bg2="lt2" tx2="dk2" accent1="accent1" accent2="accent2" accent3="accent3" accent4="accent4" accent5="accent5" accent6="accent6" hlink="hlink" folHlink="folHlink"/>
  <p:sldLayoutIdLst>
    <p:sldLayoutId id="2147484171" r:id="rId1"/>
    <p:sldLayoutId id="2147484172" r:id="rId2"/>
    <p:sldLayoutId id="2147484173" r:id="rId3"/>
    <p:sldLayoutId id="2147484174" r:id="rId4"/>
    <p:sldLayoutId id="2147484175" r:id="rId5"/>
    <p:sldLayoutId id="2147484176" r:id="rId6"/>
    <p:sldLayoutId id="2147484177" r:id="rId7"/>
    <p:sldLayoutId id="2147484178" r:id="rId8"/>
    <p:sldLayoutId id="2147484179" r:id="rId9"/>
    <p:sldLayoutId id="2147484180" r:id="rId10"/>
    <p:sldLayoutId id="2147484181" r:id="rId11"/>
  </p:sldLayoutIdLst>
  <p:txStyles>
    <p:titleStyle>
      <a:lvl1pPr algn="l" rtl="0" fontAlgn="base">
        <a:spcBef>
          <a:spcPct val="0"/>
        </a:spcBef>
        <a:spcAft>
          <a:spcPct val="0"/>
        </a:spcAft>
        <a:defRPr sz="2800" b="1" kern="1200">
          <a:solidFill>
            <a:schemeClr val="tx1"/>
          </a:solidFill>
          <a:latin typeface="+mj-lt"/>
          <a:ea typeface="+mj-ea"/>
          <a:cs typeface="+mj-cs"/>
        </a:defRPr>
      </a:lvl1pPr>
      <a:lvl2pPr algn="l" rtl="0" fontAlgn="base">
        <a:spcBef>
          <a:spcPct val="0"/>
        </a:spcBef>
        <a:spcAft>
          <a:spcPct val="0"/>
        </a:spcAft>
        <a:defRPr sz="2800" b="1">
          <a:solidFill>
            <a:schemeClr val="tx1"/>
          </a:solidFill>
          <a:latin typeface="Arial" panose="020B0604020202020204" pitchFamily="34" charset="0"/>
        </a:defRPr>
      </a:lvl2pPr>
      <a:lvl3pPr algn="l" rtl="0" fontAlgn="base">
        <a:spcBef>
          <a:spcPct val="0"/>
        </a:spcBef>
        <a:spcAft>
          <a:spcPct val="0"/>
        </a:spcAft>
        <a:defRPr sz="2800" b="1">
          <a:solidFill>
            <a:schemeClr val="tx1"/>
          </a:solidFill>
          <a:latin typeface="Arial" panose="020B0604020202020204" pitchFamily="34" charset="0"/>
        </a:defRPr>
      </a:lvl3pPr>
      <a:lvl4pPr algn="l" rtl="0" fontAlgn="base">
        <a:spcBef>
          <a:spcPct val="0"/>
        </a:spcBef>
        <a:spcAft>
          <a:spcPct val="0"/>
        </a:spcAft>
        <a:defRPr sz="2800" b="1">
          <a:solidFill>
            <a:schemeClr val="tx1"/>
          </a:solidFill>
          <a:latin typeface="Arial" panose="020B0604020202020204" pitchFamily="34" charset="0"/>
        </a:defRPr>
      </a:lvl4pPr>
      <a:lvl5pPr algn="l" rtl="0" fontAlgn="base">
        <a:spcBef>
          <a:spcPct val="0"/>
        </a:spcBef>
        <a:spcAft>
          <a:spcPct val="0"/>
        </a:spcAft>
        <a:defRPr sz="2800" b="1">
          <a:solidFill>
            <a:schemeClr val="tx1"/>
          </a:solidFill>
          <a:latin typeface="Arial" panose="020B0604020202020204" pitchFamily="34" charset="0"/>
        </a:defRPr>
      </a:lvl5pPr>
      <a:lvl6pPr marL="457200" algn="l" rtl="0" fontAlgn="base">
        <a:spcBef>
          <a:spcPct val="0"/>
        </a:spcBef>
        <a:spcAft>
          <a:spcPct val="0"/>
        </a:spcAft>
        <a:defRPr sz="2800" b="1">
          <a:solidFill>
            <a:schemeClr val="tx1"/>
          </a:solidFill>
          <a:latin typeface="Arial" panose="020B0604020202020204" pitchFamily="34" charset="0"/>
        </a:defRPr>
      </a:lvl6pPr>
      <a:lvl7pPr marL="914400" algn="l" rtl="0" fontAlgn="base">
        <a:spcBef>
          <a:spcPct val="0"/>
        </a:spcBef>
        <a:spcAft>
          <a:spcPct val="0"/>
        </a:spcAft>
        <a:defRPr sz="2800" b="1">
          <a:solidFill>
            <a:schemeClr val="tx1"/>
          </a:solidFill>
          <a:latin typeface="Arial" panose="020B0604020202020204" pitchFamily="34" charset="0"/>
        </a:defRPr>
      </a:lvl7pPr>
      <a:lvl8pPr marL="1371600" algn="l" rtl="0" fontAlgn="base">
        <a:spcBef>
          <a:spcPct val="0"/>
        </a:spcBef>
        <a:spcAft>
          <a:spcPct val="0"/>
        </a:spcAft>
        <a:defRPr sz="2800" b="1">
          <a:solidFill>
            <a:schemeClr val="tx1"/>
          </a:solidFill>
          <a:latin typeface="Arial" panose="020B0604020202020204" pitchFamily="34" charset="0"/>
        </a:defRPr>
      </a:lvl8pPr>
      <a:lvl9pPr marL="1828800" algn="l" rtl="0" fontAlgn="base">
        <a:spcBef>
          <a:spcPct val="0"/>
        </a:spcBef>
        <a:spcAft>
          <a:spcPct val="0"/>
        </a:spcAft>
        <a:defRPr sz="2800" b="1">
          <a:solidFill>
            <a:schemeClr val="tx1"/>
          </a:solidFill>
          <a:latin typeface="Arial" panose="020B0604020202020204" pitchFamily="34" charset="0"/>
        </a:defRPr>
      </a:lvl9pPr>
    </p:titleStyle>
    <p:bodyStyle>
      <a:lvl1pPr marL="2857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1pPr>
      <a:lvl2pPr marL="7429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2pPr>
      <a:lvl3pPr marL="12001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3pPr>
      <a:lvl4pPr marL="16573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4pPr>
      <a:lvl5pPr marL="21145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1371600" y="6096000"/>
            <a:ext cx="7342188" cy="107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6851" name="Picture 5"/>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467600" y="6419850"/>
            <a:ext cx="1244600" cy="15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852" name="Picture 6"/>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381000" y="6200775"/>
            <a:ext cx="477838"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853" name="Title Placeholder 1"/>
          <p:cNvSpPr>
            <a:spLocks noGrp="1"/>
          </p:cNvSpPr>
          <p:nvPr>
            <p:ph type="title"/>
          </p:nvPr>
        </p:nvSpPr>
        <p:spPr bwMode="auto">
          <a:xfrm>
            <a:off x="1368425" y="431800"/>
            <a:ext cx="73437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a:xfrm>
            <a:off x="1371600" y="1368425"/>
            <a:ext cx="7342188" cy="47148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Sld>
  <p:clrMap bg1="lt1" tx1="dk1" bg2="lt2" tx2="dk2" accent1="accent1" accent2="accent2" accent3="accent3" accent4="accent4" accent5="accent5" accent6="accent6" hlink="hlink" folHlink="folHlink"/>
  <p:sldLayoutIdLst>
    <p:sldLayoutId id="2147484182" r:id="rId1"/>
    <p:sldLayoutId id="2147484183" r:id="rId2"/>
    <p:sldLayoutId id="2147484184" r:id="rId3"/>
    <p:sldLayoutId id="2147484185" r:id="rId4"/>
    <p:sldLayoutId id="2147484186" r:id="rId5"/>
    <p:sldLayoutId id="2147484187" r:id="rId6"/>
    <p:sldLayoutId id="2147484188" r:id="rId7"/>
    <p:sldLayoutId id="2147484189" r:id="rId8"/>
    <p:sldLayoutId id="2147484190" r:id="rId9"/>
    <p:sldLayoutId id="2147484191" r:id="rId10"/>
    <p:sldLayoutId id="2147484192" r:id="rId11"/>
  </p:sldLayoutIdLst>
  <p:txStyles>
    <p:titleStyle>
      <a:lvl1pPr algn="l" rtl="0" fontAlgn="base">
        <a:spcBef>
          <a:spcPct val="0"/>
        </a:spcBef>
        <a:spcAft>
          <a:spcPct val="0"/>
        </a:spcAft>
        <a:defRPr sz="2800" b="1" kern="1200">
          <a:solidFill>
            <a:schemeClr val="tx1"/>
          </a:solidFill>
          <a:latin typeface="+mj-lt"/>
          <a:ea typeface="+mj-ea"/>
          <a:cs typeface="+mj-cs"/>
        </a:defRPr>
      </a:lvl1pPr>
      <a:lvl2pPr algn="l" rtl="0" fontAlgn="base">
        <a:spcBef>
          <a:spcPct val="0"/>
        </a:spcBef>
        <a:spcAft>
          <a:spcPct val="0"/>
        </a:spcAft>
        <a:defRPr sz="2800" b="1">
          <a:solidFill>
            <a:schemeClr val="tx1"/>
          </a:solidFill>
          <a:latin typeface="Arial" panose="020B0604020202020204" pitchFamily="34" charset="0"/>
        </a:defRPr>
      </a:lvl2pPr>
      <a:lvl3pPr algn="l" rtl="0" fontAlgn="base">
        <a:spcBef>
          <a:spcPct val="0"/>
        </a:spcBef>
        <a:spcAft>
          <a:spcPct val="0"/>
        </a:spcAft>
        <a:defRPr sz="2800" b="1">
          <a:solidFill>
            <a:schemeClr val="tx1"/>
          </a:solidFill>
          <a:latin typeface="Arial" panose="020B0604020202020204" pitchFamily="34" charset="0"/>
        </a:defRPr>
      </a:lvl3pPr>
      <a:lvl4pPr algn="l" rtl="0" fontAlgn="base">
        <a:spcBef>
          <a:spcPct val="0"/>
        </a:spcBef>
        <a:spcAft>
          <a:spcPct val="0"/>
        </a:spcAft>
        <a:defRPr sz="2800" b="1">
          <a:solidFill>
            <a:schemeClr val="tx1"/>
          </a:solidFill>
          <a:latin typeface="Arial" panose="020B0604020202020204" pitchFamily="34" charset="0"/>
        </a:defRPr>
      </a:lvl4pPr>
      <a:lvl5pPr algn="l" rtl="0" fontAlgn="base">
        <a:spcBef>
          <a:spcPct val="0"/>
        </a:spcBef>
        <a:spcAft>
          <a:spcPct val="0"/>
        </a:spcAft>
        <a:defRPr sz="2800" b="1">
          <a:solidFill>
            <a:schemeClr val="tx1"/>
          </a:solidFill>
          <a:latin typeface="Arial" panose="020B0604020202020204" pitchFamily="34" charset="0"/>
        </a:defRPr>
      </a:lvl5pPr>
      <a:lvl6pPr marL="457200" algn="l" rtl="0" fontAlgn="base">
        <a:spcBef>
          <a:spcPct val="0"/>
        </a:spcBef>
        <a:spcAft>
          <a:spcPct val="0"/>
        </a:spcAft>
        <a:defRPr sz="2800" b="1">
          <a:solidFill>
            <a:schemeClr val="tx1"/>
          </a:solidFill>
          <a:latin typeface="Arial" panose="020B0604020202020204" pitchFamily="34" charset="0"/>
        </a:defRPr>
      </a:lvl6pPr>
      <a:lvl7pPr marL="914400" algn="l" rtl="0" fontAlgn="base">
        <a:spcBef>
          <a:spcPct val="0"/>
        </a:spcBef>
        <a:spcAft>
          <a:spcPct val="0"/>
        </a:spcAft>
        <a:defRPr sz="2800" b="1">
          <a:solidFill>
            <a:schemeClr val="tx1"/>
          </a:solidFill>
          <a:latin typeface="Arial" panose="020B0604020202020204" pitchFamily="34" charset="0"/>
        </a:defRPr>
      </a:lvl7pPr>
      <a:lvl8pPr marL="1371600" algn="l" rtl="0" fontAlgn="base">
        <a:spcBef>
          <a:spcPct val="0"/>
        </a:spcBef>
        <a:spcAft>
          <a:spcPct val="0"/>
        </a:spcAft>
        <a:defRPr sz="2800" b="1">
          <a:solidFill>
            <a:schemeClr val="tx1"/>
          </a:solidFill>
          <a:latin typeface="Arial" panose="020B0604020202020204" pitchFamily="34" charset="0"/>
        </a:defRPr>
      </a:lvl8pPr>
      <a:lvl9pPr marL="1828800" algn="l" rtl="0" fontAlgn="base">
        <a:spcBef>
          <a:spcPct val="0"/>
        </a:spcBef>
        <a:spcAft>
          <a:spcPct val="0"/>
        </a:spcAft>
        <a:defRPr sz="2800" b="1">
          <a:solidFill>
            <a:schemeClr val="tx1"/>
          </a:solidFill>
          <a:latin typeface="Arial" panose="020B0604020202020204" pitchFamily="34" charset="0"/>
        </a:defRPr>
      </a:lvl9pPr>
    </p:titleStyle>
    <p:bodyStyle>
      <a:lvl1pPr marL="2857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1pPr>
      <a:lvl2pPr marL="7429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2pPr>
      <a:lvl3pPr marL="12001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3pPr>
      <a:lvl4pPr marL="16573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4pPr>
      <a:lvl5pPr marL="2114550" indent="-285750" algn="l" rtl="0" fontAlgn="base">
        <a:spcBef>
          <a:spcPct val="20000"/>
        </a:spcBef>
        <a:spcAft>
          <a:spcPct val="0"/>
        </a:spcAft>
        <a:buClr>
          <a:schemeClr val="tx1"/>
        </a:buClr>
        <a:buFont typeface="Arial" panose="020B0604020202020204" pitchFamily="34" charset="0"/>
        <a:buChar char="-"/>
        <a:defRPr sz="2200" kern="1200">
          <a:solidFill>
            <a:srgbClr val="4D4D4D"/>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9" name="Line 8"/>
          <p:cNvSpPr>
            <a:spLocks noChangeShapeType="1"/>
          </p:cNvSpPr>
          <p:nvPr/>
        </p:nvSpPr>
        <p:spPr bwMode="auto">
          <a:xfrm>
            <a:off x="0" y="1052513"/>
            <a:ext cx="9144000" cy="0"/>
          </a:xfrm>
          <a:prstGeom prst="line">
            <a:avLst/>
          </a:prstGeom>
          <a:noFill/>
          <a:ln w="38100">
            <a:solidFill>
              <a:schemeClr val="tx2"/>
            </a:solidFill>
            <a:round/>
            <a:headEnd/>
            <a:tailEnd/>
          </a:ln>
          <a:extLst/>
        </p:spPr>
        <p:txBody>
          <a:bodyPr wrap="none" anchor="ctr"/>
          <a:lstStyle/>
          <a:p>
            <a:pPr>
              <a:defRPr/>
            </a:pPr>
            <a:endParaRPr lang="en-GB" sz="3200" dirty="0">
              <a:solidFill>
                <a:srgbClr val="000000"/>
              </a:solidFill>
              <a:latin typeface="+mn-lt"/>
              <a:cs typeface="+mn-cs"/>
            </a:endParaRPr>
          </a:p>
        </p:txBody>
      </p:sp>
      <p:sp>
        <p:nvSpPr>
          <p:cNvPr id="1030" name="Line 8"/>
          <p:cNvSpPr>
            <a:spLocks noChangeShapeType="1"/>
          </p:cNvSpPr>
          <p:nvPr/>
        </p:nvSpPr>
        <p:spPr bwMode="auto">
          <a:xfrm>
            <a:off x="0" y="6308725"/>
            <a:ext cx="9144000" cy="0"/>
          </a:xfrm>
          <a:prstGeom prst="line">
            <a:avLst/>
          </a:prstGeom>
          <a:noFill/>
          <a:ln w="19050">
            <a:solidFill>
              <a:schemeClr val="tx2"/>
            </a:solidFill>
            <a:round/>
            <a:headEnd/>
            <a:tailEnd/>
          </a:ln>
          <a:extLst/>
        </p:spPr>
        <p:txBody>
          <a:bodyPr wrap="none" anchor="ctr"/>
          <a:lstStyle/>
          <a:p>
            <a:pPr>
              <a:defRPr/>
            </a:pPr>
            <a:endParaRPr lang="en-GB" sz="3200" dirty="0">
              <a:solidFill>
                <a:srgbClr val="000000"/>
              </a:solidFill>
              <a:latin typeface="+mn-lt"/>
              <a:cs typeface="+mn-cs"/>
            </a:endParaRPr>
          </a:p>
        </p:txBody>
      </p:sp>
      <p:pic>
        <p:nvPicPr>
          <p:cNvPr id="220164" name="Picture 10" descr="Treasury_1805_DIGI_AW.pn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584200" y="6381750"/>
            <a:ext cx="15700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0165" name="Rectangle 11" descr="Large confetti"/>
          <p:cNvSpPr>
            <a:spLocks noGrp="1" noChangeArrowheads="1"/>
          </p:cNvSpPr>
          <p:nvPr>
            <p:ph type="title"/>
          </p:nvPr>
        </p:nvSpPr>
        <p:spPr bwMode="auto">
          <a:xfrm>
            <a:off x="533400" y="26035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20166" name="Rectangle 12"/>
          <p:cNvSpPr>
            <a:spLocks noGrp="1" noChangeArrowheads="1"/>
          </p:cNvSpPr>
          <p:nvPr>
            <p:ph type="body" idx="1"/>
          </p:nvPr>
        </p:nvSpPr>
        <p:spPr bwMode="auto">
          <a:xfrm>
            <a:off x="533400" y="1268413"/>
            <a:ext cx="8077200" cy="489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Date Placeholder 2"/>
          <p:cNvSpPr>
            <a:spLocks noGrp="1"/>
          </p:cNvSpPr>
          <p:nvPr>
            <p:ph type="dt" sz="half" idx="2"/>
          </p:nvPr>
        </p:nvSpPr>
        <p:spPr>
          <a:xfrm>
            <a:off x="457200" y="6356350"/>
            <a:ext cx="2133600" cy="365125"/>
          </a:xfrm>
          <a:prstGeom prst="rect">
            <a:avLst/>
          </a:prstGeom>
        </p:spPr>
        <p:txBody>
          <a:bodyPr/>
          <a:lstStyle>
            <a:lvl1pPr>
              <a:defRPr sz="3200">
                <a:solidFill>
                  <a:srgbClr val="000000"/>
                </a:solidFill>
                <a:latin typeface="+mn-lt"/>
                <a:cs typeface="+mn-cs"/>
              </a:defRPr>
            </a:lvl1pPr>
          </a:lstStyle>
          <a:p>
            <a:pPr>
              <a:defRPr/>
            </a:pPr>
            <a:fld id="{3C8F43C8-C2FB-4D4D-A85A-1DBF12EC754A}" type="datetimeFigureOut">
              <a:rPr lang="en-GB"/>
              <a:pPr>
                <a:defRPr/>
              </a:pPr>
              <a:t>06/03/2018</a:t>
            </a:fld>
            <a:endParaRPr lang="en-GB" dirty="0"/>
          </a:p>
        </p:txBody>
      </p:sp>
      <p:sp>
        <p:nvSpPr>
          <p:cNvPr id="9" name="Footer Placeholder 3"/>
          <p:cNvSpPr>
            <a:spLocks noGrp="1"/>
          </p:cNvSpPr>
          <p:nvPr>
            <p:ph type="ftr" sz="quarter" idx="3"/>
          </p:nvPr>
        </p:nvSpPr>
        <p:spPr>
          <a:xfrm>
            <a:off x="3124200" y="6356350"/>
            <a:ext cx="2895600" cy="365125"/>
          </a:xfrm>
          <a:prstGeom prst="rect">
            <a:avLst/>
          </a:prstGeom>
        </p:spPr>
        <p:txBody>
          <a:bodyPr/>
          <a:lstStyle>
            <a:lvl1pPr>
              <a:defRPr sz="3200" dirty="0">
                <a:solidFill>
                  <a:srgbClr val="000000"/>
                </a:solidFill>
                <a:latin typeface="+mn-lt"/>
                <a:cs typeface="+mn-cs"/>
              </a:defRPr>
            </a:lvl1pPr>
          </a:lstStyle>
          <a:p>
            <a:pPr>
              <a:defRPr/>
            </a:pPr>
            <a:r>
              <a:rPr lang="en-GB"/>
              <a:t>UNCLASSIFIED</a:t>
            </a:r>
          </a:p>
        </p:txBody>
      </p:sp>
      <p:sp>
        <p:nvSpPr>
          <p:cNvPr id="10" name="Slide Number Placeholder 4"/>
          <p:cNvSpPr>
            <a:spLocks noGrp="1"/>
          </p:cNvSpPr>
          <p:nvPr>
            <p:ph type="sldNum" sz="quarter" idx="4"/>
          </p:nvPr>
        </p:nvSpPr>
        <p:spPr bwMode="auto">
          <a:xfrm>
            <a:off x="8153400" y="6400800"/>
            <a:ext cx="609600" cy="196850"/>
          </a:xfrm>
          <a:prstGeom prst="rect">
            <a:avLst/>
          </a:prstGeom>
          <a:ln>
            <a:miter lim="800000"/>
            <a:headEnd/>
            <a:tailEnd/>
          </a:ln>
        </p:spPr>
        <p:txBody>
          <a:bodyPr vert="horz" wrap="square" lIns="0" tIns="0" rIns="0" bIns="0" numCol="1" anchor="t" anchorCtr="0" compatLnSpc="1">
            <a:prstTxWarp prst="textNoShape">
              <a:avLst/>
            </a:prstTxWarp>
          </a:bodyPr>
          <a:lstStyle>
            <a:lvl1pPr algn="r" eaLnBrk="1" hangingPunct="1">
              <a:defRPr sz="1400">
                <a:solidFill>
                  <a:srgbClr val="C41200"/>
                </a:solidFill>
                <a:latin typeface="+mn-lt"/>
              </a:defRPr>
            </a:lvl1pPr>
          </a:lstStyle>
          <a:p>
            <a:fld id="{58C2E6E4-D60B-4C8B-912F-023E8183F0F6}"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193" r:id="rId1"/>
    <p:sldLayoutId id="2147484194" r:id="rId2"/>
    <p:sldLayoutId id="2147484195" r:id="rId3"/>
    <p:sldLayoutId id="2147484196" r:id="rId4"/>
    <p:sldLayoutId id="2147484197" r:id="rId5"/>
    <p:sldLayoutId id="2147484198" r:id="rId6"/>
    <p:sldLayoutId id="2147484199" r:id="rId7"/>
    <p:sldLayoutId id="2147484200" r:id="rId8"/>
    <p:sldLayoutId id="2147484201" r:id="rId9"/>
    <p:sldLayoutId id="2147484202" r:id="rId10"/>
    <p:sldLayoutId id="2147484203" r:id="rId11"/>
  </p:sldLayoutIdLst>
  <p:hf hdr="0" dt="0"/>
  <p:txStyles>
    <p:titleStyle>
      <a:lvl1pPr algn="l" rtl="0" fontAlgn="base">
        <a:spcBef>
          <a:spcPct val="0"/>
        </a:spcBef>
        <a:spcAft>
          <a:spcPct val="0"/>
        </a:spcAft>
        <a:defRPr sz="2400" kern="1200">
          <a:solidFill>
            <a:srgbClr val="C41200"/>
          </a:solidFill>
          <a:latin typeface="+mj-lt"/>
          <a:ea typeface="+mj-ea"/>
          <a:cs typeface="+mj-cs"/>
        </a:defRPr>
      </a:lvl1pPr>
      <a:lvl2pPr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2pPr>
      <a:lvl3pPr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3pPr>
      <a:lvl4pPr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4pPr>
      <a:lvl5pPr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5pPr>
      <a:lvl6pPr marL="457200"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6pPr>
      <a:lvl7pPr marL="914400"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7pPr>
      <a:lvl8pPr marL="1371600"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8pPr>
      <a:lvl9pPr marL="1828800" algn="l" rtl="0" fontAlgn="base">
        <a:spcBef>
          <a:spcPct val="0"/>
        </a:spcBef>
        <a:spcAft>
          <a:spcPct val="0"/>
        </a:spcAft>
        <a:defRPr sz="2400">
          <a:solidFill>
            <a:srgbClr val="C41200"/>
          </a:solidFill>
          <a:latin typeface="Arial Black" panose="020B0A04020102020204" pitchFamily="34" charset="0"/>
          <a:cs typeface="Arial" panose="020B0604020202020204" pitchFamily="34" charset="0"/>
        </a:defRPr>
      </a:lvl9pPr>
    </p:titleStyle>
    <p:bodyStyle>
      <a:lvl1pPr marL="514350" indent="-514350" algn="l" rtl="0" fontAlgn="base">
        <a:lnSpc>
          <a:spcPts val="2400"/>
        </a:lnSpc>
        <a:spcBef>
          <a:spcPct val="50000"/>
        </a:spcBef>
        <a:spcAft>
          <a:spcPct val="0"/>
        </a:spcAft>
        <a:buSzPct val="85000"/>
        <a:buFont typeface="Arial" panose="020B0604020202020204" pitchFamily="34" charset="0"/>
        <a:defRPr sz="2000" kern="1200">
          <a:solidFill>
            <a:schemeClr val="tx1"/>
          </a:solidFill>
          <a:latin typeface="+mn-lt"/>
          <a:ea typeface="+mn-ea"/>
          <a:cs typeface="+mn-cs"/>
        </a:defRPr>
      </a:lvl1pPr>
      <a:lvl2pPr marL="1085850" indent="-381000" algn="l" rtl="0" fontAlgn="base">
        <a:spcBef>
          <a:spcPct val="0"/>
        </a:spcBef>
        <a:spcAft>
          <a:spcPct val="0"/>
        </a:spcAft>
        <a:defRPr sz="2000" kern="1200">
          <a:solidFill>
            <a:schemeClr val="tx1"/>
          </a:solidFill>
          <a:latin typeface="+mn-lt"/>
          <a:ea typeface="+mn-ea"/>
          <a:cs typeface="+mn-cs"/>
        </a:defRPr>
      </a:lvl2pPr>
      <a:lvl3pPr marL="1638300" indent="-457200" algn="l" rtl="0" fontAlgn="base">
        <a:lnSpc>
          <a:spcPts val="2400"/>
        </a:lnSpc>
        <a:spcBef>
          <a:spcPct val="50000"/>
        </a:spcBef>
        <a:spcAft>
          <a:spcPct val="0"/>
        </a:spcAft>
        <a:buChar char="•"/>
        <a:defRPr sz="2000" kern="1200">
          <a:solidFill>
            <a:schemeClr val="tx1"/>
          </a:solidFill>
          <a:latin typeface="+mn-lt"/>
          <a:ea typeface="+mn-ea"/>
          <a:cs typeface="+mn-cs"/>
        </a:defRPr>
      </a:lvl3pPr>
      <a:lvl4pPr marL="2209800" indent="-381000" algn="l" rtl="0" fontAlgn="base">
        <a:lnSpc>
          <a:spcPts val="2400"/>
        </a:lnSpc>
        <a:spcBef>
          <a:spcPct val="50000"/>
        </a:spcBef>
        <a:spcAft>
          <a:spcPct val="0"/>
        </a:spcAft>
        <a:buChar char="•"/>
        <a:defRPr sz="2000" kern="1200">
          <a:solidFill>
            <a:schemeClr val="tx1"/>
          </a:solidFill>
          <a:latin typeface="+mn-lt"/>
          <a:ea typeface="+mn-ea"/>
          <a:cs typeface="+mn-cs"/>
        </a:defRPr>
      </a:lvl4pPr>
      <a:lvl5pPr marL="2781300" indent="-381000" algn="l" rtl="0" fontAlgn="base">
        <a:lnSpc>
          <a:spcPts val="2400"/>
        </a:lnSpc>
        <a:spcBef>
          <a:spcPct val="5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238594" name="Picture 1" descr="01 CRUK Full Colour RGB.eps"/>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978775" y="6154738"/>
            <a:ext cx="96202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04" r:id="rId1"/>
    <p:sldLayoutId id="2147484205" r:id="rId2"/>
    <p:sldLayoutId id="2147484206" r:id="rId3"/>
    <p:sldLayoutId id="2147484207" r:id="rId4"/>
    <p:sldLayoutId id="2147484208" r:id="rId5"/>
    <p:sldLayoutId id="2147484209" r:id="rId6"/>
    <p:sldLayoutId id="2147484210" r:id="rId7"/>
    <p:sldLayoutId id="2147484211" r:id="rId8"/>
    <p:sldLayoutId id="2147484212" r:id="rId9"/>
    <p:sldLayoutId id="2147484213" r:id="rId10"/>
    <p:sldLayoutId id="2147484214" r:id="rId11"/>
  </p:sldLayoutIdLst>
  <p:hf hdr="0"/>
  <p:txStyles>
    <p:titleStyle>
      <a:lvl1pPr algn="l" defTabSz="457200" rtl="0" fontAlgn="base">
        <a:spcBef>
          <a:spcPct val="0"/>
        </a:spcBef>
        <a:spcAft>
          <a:spcPct val="0"/>
        </a:spcAft>
        <a:defRPr sz="4400" kern="1200">
          <a:solidFill>
            <a:schemeClr val="tx1"/>
          </a:solidFill>
          <a:latin typeface="+mj-lt"/>
          <a:ea typeface="+mj-ea"/>
          <a:cs typeface="+mj-cs"/>
        </a:defRPr>
      </a:lvl1pPr>
      <a:lvl2pPr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2pPr>
      <a:lvl3pPr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3pPr>
      <a:lvl4pPr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4pPr>
      <a:lvl5pPr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5pPr>
      <a:lvl6pPr marL="457200"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6pPr>
      <a:lvl7pPr marL="914400"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7pPr>
      <a:lvl8pPr marL="1371600"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8pPr>
      <a:lvl9pPr marL="1828800" algn="l" defTabSz="457200" rtl="0" fontAlgn="base">
        <a:spcBef>
          <a:spcPct val="0"/>
        </a:spcBef>
        <a:spcAft>
          <a:spcPct val="0"/>
        </a:spcAft>
        <a:defRPr sz="4400">
          <a:solidFill>
            <a:schemeClr val="tx1"/>
          </a:solidFill>
          <a:latin typeface="Calibri" panose="020F0502020204030204" pitchFamily="34" charset="0"/>
          <a:cs typeface="Arial" panose="020B0604020202020204" pitchFamily="34" charset="0"/>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15" r:id="rId1"/>
    <p:sldLayoutId id="2147484216" r:id="rId2"/>
    <p:sldLayoutId id="2147484217" r:id="rId3"/>
    <p:sldLayoutId id="2147484218" r:id="rId4"/>
    <p:sldLayoutId id="2147484219" r:id="rId5"/>
    <p:sldLayoutId id="2147484220" r:id="rId6"/>
    <p:sldLayoutId id="2147484221" r:id="rId7"/>
    <p:sldLayoutId id="2147484222" r:id="rId8"/>
    <p:sldLayoutId id="2147484223" r:id="rId9"/>
    <p:sldLayoutId id="2147484224" r:id="rId10"/>
    <p:sldLayoutId id="2147484225" r:id="rId11"/>
  </p:sldLayoutIdLst>
  <p:hf hdr="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anose="020F0502020204030204" pitchFamily="34" charset="0"/>
        </a:defRPr>
      </a:lvl2pPr>
      <a:lvl3pPr algn="ctr" defTabSz="457200" rtl="0" fontAlgn="base">
        <a:spcBef>
          <a:spcPct val="0"/>
        </a:spcBef>
        <a:spcAft>
          <a:spcPct val="0"/>
        </a:spcAft>
        <a:defRPr sz="4400">
          <a:solidFill>
            <a:schemeClr val="tx1"/>
          </a:solidFill>
          <a:latin typeface="Calibri" panose="020F0502020204030204" pitchFamily="34" charset="0"/>
        </a:defRPr>
      </a:lvl3pPr>
      <a:lvl4pPr algn="ctr" defTabSz="457200" rtl="0" fontAlgn="base">
        <a:spcBef>
          <a:spcPct val="0"/>
        </a:spcBef>
        <a:spcAft>
          <a:spcPct val="0"/>
        </a:spcAft>
        <a:defRPr sz="4400">
          <a:solidFill>
            <a:schemeClr val="tx1"/>
          </a:solidFill>
          <a:latin typeface="Calibri" panose="020F0502020204030204" pitchFamily="34" charset="0"/>
        </a:defRPr>
      </a:lvl4pPr>
      <a:lvl5pPr algn="ctr" defTabSz="457200" rtl="0" fontAlgn="base">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02" name="Rectangle 2"/>
          <p:cNvSpPr>
            <a:spLocks noGrp="1" noChangeArrowheads="1"/>
          </p:cNvSpPr>
          <p:nvPr>
            <p:ph type="title"/>
          </p:nvPr>
        </p:nvSpPr>
        <p:spPr bwMode="auto">
          <a:xfrm>
            <a:off x="457200" y="188913"/>
            <a:ext cx="7210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4103" name="Rectangle 3"/>
          <p:cNvSpPr>
            <a:spLocks noGrp="1" noChangeArrowheads="1"/>
          </p:cNvSpPr>
          <p:nvPr>
            <p:ph type="body" idx="1"/>
          </p:nvPr>
        </p:nvSpPr>
        <p:spPr bwMode="auto">
          <a:xfrm>
            <a:off x="457200" y="1628775"/>
            <a:ext cx="8208963"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p:txBody>
      </p:sp>
      <p:sp>
        <p:nvSpPr>
          <p:cNvPr id="11" name="Date Placeholder 6"/>
          <p:cNvSpPr>
            <a:spLocks noGrp="1"/>
          </p:cNvSpPr>
          <p:nvPr>
            <p:ph type="dt" sz="half" idx="2"/>
          </p:nvPr>
        </p:nvSpPr>
        <p:spPr bwMode="auto">
          <a:xfrm>
            <a:off x="6804025" y="6245225"/>
            <a:ext cx="1165225" cy="476250"/>
          </a:xfrm>
          <a:prstGeom prst="rect">
            <a:avLst/>
          </a:prstGeom>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Lato Light" panose="020F0502020204030203" pitchFamily="34" charset="0"/>
              </a:defRPr>
            </a:lvl1pPr>
          </a:lstStyle>
          <a:p>
            <a:pPr>
              <a:defRPr/>
            </a:pPr>
            <a:endParaRPr lang="en-US" altLang="en-US"/>
          </a:p>
        </p:txBody>
      </p:sp>
      <p:sp>
        <p:nvSpPr>
          <p:cNvPr id="12" name="Footer Placeholder 7"/>
          <p:cNvSpPr>
            <a:spLocks noGrp="1"/>
          </p:cNvSpPr>
          <p:nvPr>
            <p:ph type="ftr" sz="quarter" idx="3"/>
          </p:nvPr>
        </p:nvSpPr>
        <p:spPr bwMode="auto">
          <a:xfrm>
            <a:off x="482600" y="6245225"/>
            <a:ext cx="3513336" cy="476250"/>
          </a:xfrm>
          <a:prstGeom prst="rect">
            <a:avLst/>
          </a:prstGeom>
          <a:extLst/>
        </p:spPr>
        <p:txBody>
          <a:bodyPr vert="horz" wrap="square" lIns="91440" tIns="45720" rIns="91440" bIns="45720" numCol="1" anchor="t" anchorCtr="0" compatLnSpc="1">
            <a:prstTxWarp prst="textNoShape">
              <a:avLst/>
            </a:prstTxWarp>
          </a:bodyPr>
          <a:lstStyle>
            <a:lvl1pPr eaLnBrk="1" hangingPunct="1">
              <a:defRPr>
                <a:solidFill>
                  <a:schemeClr val="accent2"/>
                </a:solidFill>
                <a:latin typeface="Lato Light" panose="020F0502020204030203" pitchFamily="34" charset="0"/>
              </a:defRPr>
            </a:lvl1pPr>
          </a:lstStyle>
          <a:p>
            <a:pPr>
              <a:defRPr/>
            </a:pPr>
            <a:r>
              <a:rPr lang="en-US" altLang="en-US"/>
              <a:t>The voice of charities on Tax</a:t>
            </a:r>
          </a:p>
          <a:p>
            <a:pPr>
              <a:defRPr/>
            </a:pPr>
            <a:endParaRPr lang="en-GB" altLang="en-US"/>
          </a:p>
        </p:txBody>
      </p:sp>
      <p:sp>
        <p:nvSpPr>
          <p:cNvPr id="13" name="Slide Number Placeholder 8"/>
          <p:cNvSpPr>
            <a:spLocks noGrp="1"/>
          </p:cNvSpPr>
          <p:nvPr>
            <p:ph type="sldNum" sz="quarter" idx="4"/>
          </p:nvPr>
        </p:nvSpPr>
        <p:spPr bwMode="auto">
          <a:xfrm>
            <a:off x="7969250" y="6245225"/>
            <a:ext cx="696913" cy="476250"/>
          </a:xfrm>
          <a:prstGeom prst="rect">
            <a:avLst/>
          </a:prstGeom>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Lato Light" panose="020F0502020204030203" pitchFamily="34" charset="0"/>
              </a:defRPr>
            </a:lvl1pPr>
          </a:lstStyle>
          <a:p>
            <a:pPr>
              <a:defRPr/>
            </a:pPr>
            <a:fld id="{CC7E3CBE-F0A5-41BC-89D9-F6C47F9DDB8E}" type="slidenum">
              <a:rPr lang="en-GB" altLang="en-US"/>
              <a:pPr>
                <a:defRPr/>
              </a:pPr>
              <a:t>‹#›</a:t>
            </a:fld>
            <a:endParaRPr lang="en-GB" altLang="en-US" dirty="0"/>
          </a:p>
        </p:txBody>
      </p:sp>
    </p:spTree>
    <p:extLst>
      <p:ext uri="{BB962C8B-B14F-4D97-AF65-F5344CB8AC3E}">
        <p14:creationId xmlns:p14="http://schemas.microsoft.com/office/powerpoint/2010/main" val="1908602831"/>
      </p:ext>
    </p:extLst>
  </p:cSld>
  <p:clrMap bg1="lt1" tx1="dk1" bg2="lt2" tx2="dk2" accent1="accent1" accent2="accent2" accent3="accent3" accent4="accent4" accent5="accent5" accent6="accent6" hlink="hlink" folHlink="folHlink"/>
  <p:sldLayoutIdLst>
    <p:sldLayoutId id="2147484227" r:id="rId1"/>
    <p:sldLayoutId id="2147484228" r:id="rId2"/>
  </p:sldLayoutIdLst>
  <p:hf sldNum="0" hdr="0" dt="0"/>
  <p:txStyles>
    <p:titleStyle>
      <a:lvl1pPr algn="l" rtl="0" eaLnBrk="0" fontAlgn="base" hangingPunct="0">
        <a:spcBef>
          <a:spcPct val="0"/>
        </a:spcBef>
        <a:spcAft>
          <a:spcPct val="0"/>
        </a:spcAft>
        <a:defRPr sz="2800">
          <a:solidFill>
            <a:schemeClr val="tx2"/>
          </a:solidFill>
          <a:latin typeface="Lato" charset="0"/>
          <a:ea typeface="Lato" charset="0"/>
          <a:cs typeface="Lato" charset="0"/>
        </a:defRPr>
      </a:lvl1pPr>
      <a:lvl2pPr algn="l" rtl="0" eaLnBrk="0" fontAlgn="base" hangingPunct="0">
        <a:spcBef>
          <a:spcPct val="0"/>
        </a:spcBef>
        <a:spcAft>
          <a:spcPct val="0"/>
        </a:spcAft>
        <a:defRPr sz="2800">
          <a:solidFill>
            <a:schemeClr val="tx2"/>
          </a:solidFill>
          <a:latin typeface="Lato" charset="0"/>
          <a:ea typeface="Lato" charset="0"/>
          <a:cs typeface="Lato" charset="0"/>
        </a:defRPr>
      </a:lvl2pPr>
      <a:lvl3pPr algn="l" rtl="0" eaLnBrk="0" fontAlgn="base" hangingPunct="0">
        <a:spcBef>
          <a:spcPct val="0"/>
        </a:spcBef>
        <a:spcAft>
          <a:spcPct val="0"/>
        </a:spcAft>
        <a:defRPr sz="2800">
          <a:solidFill>
            <a:schemeClr val="tx2"/>
          </a:solidFill>
          <a:latin typeface="Lato" charset="0"/>
          <a:ea typeface="Lato" charset="0"/>
          <a:cs typeface="Lato" charset="0"/>
        </a:defRPr>
      </a:lvl3pPr>
      <a:lvl4pPr algn="l" rtl="0" eaLnBrk="0" fontAlgn="base" hangingPunct="0">
        <a:spcBef>
          <a:spcPct val="0"/>
        </a:spcBef>
        <a:spcAft>
          <a:spcPct val="0"/>
        </a:spcAft>
        <a:defRPr sz="2800">
          <a:solidFill>
            <a:schemeClr val="tx2"/>
          </a:solidFill>
          <a:latin typeface="Lato" charset="0"/>
          <a:ea typeface="Lato" charset="0"/>
          <a:cs typeface="Lato" charset="0"/>
        </a:defRPr>
      </a:lvl4pPr>
      <a:lvl5pPr algn="l" rtl="0" eaLnBrk="0" fontAlgn="base" hangingPunct="0">
        <a:spcBef>
          <a:spcPct val="0"/>
        </a:spcBef>
        <a:spcAft>
          <a:spcPct val="0"/>
        </a:spcAft>
        <a:defRPr sz="2800">
          <a:solidFill>
            <a:schemeClr val="tx2"/>
          </a:solidFill>
          <a:latin typeface="Lato" charset="0"/>
          <a:ea typeface="Lato" charset="0"/>
          <a:cs typeface="Lato"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246063" indent="-246063" algn="l" rtl="0" eaLnBrk="0" fontAlgn="base" hangingPunct="0">
        <a:spcBef>
          <a:spcPts val="2000"/>
        </a:spcBef>
        <a:spcAft>
          <a:spcPct val="0"/>
        </a:spcAft>
        <a:buClr>
          <a:schemeClr val="accent2"/>
        </a:buClr>
        <a:buFont typeface="Wingdings" panose="05000000000000000000" pitchFamily="2" charset="2"/>
        <a:buChar char="§"/>
        <a:defRPr sz="2000">
          <a:solidFill>
            <a:schemeClr val="tx1"/>
          </a:solidFill>
          <a:latin typeface="Lato Light" charset="0"/>
          <a:ea typeface="Lato Light" charset="0"/>
          <a:cs typeface="Lato Light" charset="0"/>
        </a:defRPr>
      </a:lvl1pPr>
      <a:lvl2pPr marL="668338" indent="-211138" algn="l" rtl="0" eaLnBrk="0" fontAlgn="base" hangingPunct="0">
        <a:spcBef>
          <a:spcPts val="1800"/>
        </a:spcBef>
        <a:spcAft>
          <a:spcPct val="0"/>
        </a:spcAft>
        <a:buClr>
          <a:schemeClr val="accent2"/>
        </a:buClr>
        <a:buFont typeface="Wingdings" panose="05000000000000000000" pitchFamily="2" charset="2"/>
        <a:buChar char="§"/>
        <a:defRPr>
          <a:solidFill>
            <a:schemeClr val="tx1"/>
          </a:solidFill>
          <a:latin typeface="Lato Light" charset="0"/>
          <a:ea typeface="Lato Light" charset="0"/>
          <a:cs typeface="Lato Light" charset="0"/>
        </a:defRPr>
      </a:lvl2pPr>
      <a:lvl3pPr marL="1092200" indent="-177800" algn="l" rtl="0" eaLnBrk="0" fontAlgn="base" hangingPunct="0">
        <a:spcBef>
          <a:spcPts val="1600"/>
        </a:spcBef>
        <a:spcAft>
          <a:spcPct val="0"/>
        </a:spcAft>
        <a:buClr>
          <a:schemeClr val="accent2"/>
        </a:buClr>
        <a:buFont typeface="Wingdings" panose="05000000000000000000" pitchFamily="2" charset="2"/>
        <a:buChar char="§"/>
        <a:defRPr sz="1600">
          <a:solidFill>
            <a:schemeClr val="tx1"/>
          </a:solidFill>
          <a:latin typeface="Lato Light" charset="0"/>
          <a:ea typeface="Lato Light" charset="0"/>
          <a:cs typeface="Lato Light" charset="0"/>
        </a:defRPr>
      </a:lvl3pPr>
      <a:lvl4pPr marL="1555750" indent="-184150" algn="l" rtl="0" eaLnBrk="0" fontAlgn="base" hangingPunct="0">
        <a:spcBef>
          <a:spcPts val="1400"/>
        </a:spcBef>
        <a:spcAft>
          <a:spcPct val="0"/>
        </a:spcAft>
        <a:buClr>
          <a:schemeClr val="accent2"/>
        </a:buClr>
        <a:buFont typeface="Wingdings" panose="05000000000000000000" pitchFamily="2" charset="2"/>
        <a:buChar char="§"/>
        <a:defRPr sz="1400">
          <a:solidFill>
            <a:schemeClr val="tx1"/>
          </a:solidFill>
          <a:latin typeface="Lato Light" charset="0"/>
          <a:ea typeface="Lato Light" charset="0"/>
          <a:cs typeface="Lato Light" charset="0"/>
        </a:defRPr>
      </a:lvl4pPr>
      <a:lvl5pPr marL="20574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charset="0"/>
          <a:ea typeface="Lato Light" charset="0"/>
          <a:cs typeface="Lato Light"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28.xml.rels><?xml version="1.0" encoding="UTF-8" standalone="yes"?>
<Relationships xmlns="http://schemas.openxmlformats.org/package/2006/relationships"><Relationship Id="rId2" Type="http://schemas.openxmlformats.org/officeDocument/2006/relationships/hyperlink" Target="http://www.charitytaxgroup.org.uk/" TargetMode="External"/><Relationship Id="rId1" Type="http://schemas.openxmlformats.org/officeDocument/2006/relationships/slideLayout" Target="../slideLayouts/slideLayout79.xml"/></Relationships>
</file>

<file path=ppt/slides/_rels/slide29.xml.rels><?xml version="1.0" encoding="UTF-8" standalone="yes"?>
<Relationships xmlns="http://schemas.openxmlformats.org/package/2006/relationships"><Relationship Id="rId3" Type="http://schemas.openxmlformats.org/officeDocument/2006/relationships/hyperlink" Target="http://www.charitytaxgroup.org.uk/" TargetMode="External"/><Relationship Id="rId2" Type="http://schemas.openxmlformats.org/officeDocument/2006/relationships/hyperlink" Target="mailto:info@charitytaxgroup.org.uk" TargetMode="External"/><Relationship Id="rId1" Type="http://schemas.openxmlformats.org/officeDocument/2006/relationships/slideLayout" Target="../slideLayouts/slideLayout7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1"/>
          <p:cNvSpPr>
            <a:spLocks noGrp="1"/>
          </p:cNvSpPr>
          <p:nvPr>
            <p:ph type="subTitle" idx="1"/>
          </p:nvPr>
        </p:nvSpPr>
        <p:spPr>
          <a:xfrm>
            <a:off x="482600" y="1843088"/>
            <a:ext cx="7185025" cy="1801812"/>
          </a:xfrm>
        </p:spPr>
        <p:txBody>
          <a:bodyPr/>
          <a:lstStyle/>
          <a:p>
            <a:r>
              <a:rPr lang="en-GB" altLang="en-US" sz="4000" dirty="0">
                <a:latin typeface="Lato" pitchFamily="34" charset="0"/>
              </a:rPr>
              <a:t>CTG Seminar – </a:t>
            </a:r>
            <a:br>
              <a:rPr lang="en-GB" altLang="en-US" sz="4000" dirty="0">
                <a:latin typeface="Lato" pitchFamily="34" charset="0"/>
              </a:rPr>
            </a:br>
            <a:r>
              <a:rPr lang="en-GB" altLang="en-US" sz="4000" dirty="0">
                <a:latin typeface="Lato" pitchFamily="34" charset="0"/>
              </a:rPr>
              <a:t>New VAT guidance on grants</a:t>
            </a:r>
          </a:p>
        </p:txBody>
      </p:sp>
      <p:sp>
        <p:nvSpPr>
          <p:cNvPr id="15363" name="Text Placeholder 2"/>
          <p:cNvSpPr>
            <a:spLocks noGrp="1"/>
          </p:cNvSpPr>
          <p:nvPr>
            <p:ph type="body" sz="quarter" idx="13"/>
          </p:nvPr>
        </p:nvSpPr>
        <p:spPr>
          <a:xfrm>
            <a:off x="503238" y="3575050"/>
            <a:ext cx="7164387" cy="431800"/>
          </a:xfrm>
        </p:spPr>
        <p:txBody>
          <a:bodyPr/>
          <a:lstStyle/>
          <a:p>
            <a:endParaRPr lang="en-GB" altLang="en-US" dirty="0">
              <a:latin typeface="Lato Light" pitchFamily="34" charset="0"/>
            </a:endParaRPr>
          </a:p>
          <a:p>
            <a:r>
              <a:rPr lang="en-GB" altLang="en-US" dirty="0">
                <a:latin typeface="Lato Light" pitchFamily="34" charset="0"/>
              </a:rPr>
              <a:t>6 March 2018</a:t>
            </a:r>
          </a:p>
          <a:p>
            <a:endParaRPr lang="en-GB" altLang="en-US" dirty="0">
              <a:latin typeface="Lato Light" pitchFamily="34" charset="0"/>
            </a:endParaRPr>
          </a:p>
          <a:p>
            <a:r>
              <a:rPr lang="en-GB" altLang="en-US" sz="2000" b="1" dirty="0">
                <a:latin typeface="Lato Light" pitchFamily="34" charset="0"/>
              </a:rPr>
              <a:t>@</a:t>
            </a:r>
            <a:r>
              <a:rPr lang="en-GB" altLang="en-US" sz="2000" b="1" dirty="0" err="1">
                <a:latin typeface="Lato Light" pitchFamily="34" charset="0"/>
              </a:rPr>
              <a:t>CharityTaxGroup</a:t>
            </a:r>
            <a:r>
              <a:rPr lang="en-GB" altLang="en-US" sz="2000" b="1" dirty="0">
                <a:latin typeface="Lato Light" pitchFamily="34" charset="0"/>
              </a:rPr>
              <a:t> @</a:t>
            </a:r>
            <a:r>
              <a:rPr lang="en-GB" altLang="en-US" sz="2000" b="1" dirty="0" err="1">
                <a:latin typeface="Lato Light" pitchFamily="34" charset="0"/>
              </a:rPr>
              <a:t>VATDaddy</a:t>
            </a:r>
            <a:endParaRPr lang="en-GB" altLang="en-US" sz="2000" b="1" dirty="0">
              <a:latin typeface="Lato Light" pitchFamily="34" charset="0"/>
            </a:endParaRPr>
          </a:p>
        </p:txBody>
      </p:sp>
      <p:sp>
        <p:nvSpPr>
          <p:cNvPr id="15364" name="Footer Placeholder 3"/>
          <p:cNvSpPr>
            <a:spLocks noGrp="1"/>
          </p:cNvSpPr>
          <p:nvPr>
            <p:ph type="ftr" sz="quarter" idx="15"/>
          </p:nvPr>
        </p:nvSpPr>
        <p:spPr>
          <a:xfrm>
            <a:off x="482600" y="6245225"/>
            <a:ext cx="3513336"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dirty="0">
                <a:solidFill>
                  <a:schemeClr val="accent2"/>
                </a:solidFill>
                <a:latin typeface="Lato Light" pitchFamily="34" charset="0"/>
              </a:rPr>
              <a:t>The voice of charities on Tax</a:t>
            </a:r>
          </a:p>
          <a:p>
            <a:endParaRPr lang="en-GB" altLang="en-US" dirty="0">
              <a:solidFill>
                <a:schemeClr val="accent2"/>
              </a:solidFill>
              <a:latin typeface="Lato Light" pitchFamily="34" charset="0"/>
            </a:endParaRPr>
          </a:p>
        </p:txBody>
      </p:sp>
      <p:sp>
        <p:nvSpPr>
          <p:cNvPr id="5" name="Text Placeholder 2">
            <a:extLst>
              <a:ext uri="{FF2B5EF4-FFF2-40B4-BE49-F238E27FC236}">
                <a16:creationId xmlns:a16="http://schemas.microsoft.com/office/drawing/2014/main" id="{14B5C75C-719F-48C4-BD6F-16850F7BE8A1}"/>
              </a:ext>
            </a:extLst>
          </p:cNvPr>
          <p:cNvSpPr txBox="1">
            <a:spLocks/>
          </p:cNvSpPr>
          <p:nvPr/>
        </p:nvSpPr>
        <p:spPr bwMode="auto">
          <a:xfrm>
            <a:off x="6533703" y="5589240"/>
            <a:ext cx="226784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ts val="2000"/>
              </a:spcBef>
              <a:spcAft>
                <a:spcPct val="0"/>
              </a:spcAft>
              <a:buClr>
                <a:schemeClr val="accent2"/>
              </a:buClr>
              <a:buFont typeface="Wingdings" panose="05000000000000000000" pitchFamily="2" charset="2"/>
              <a:buNone/>
              <a:defRPr sz="2800">
                <a:solidFill>
                  <a:schemeClr val="tx1"/>
                </a:solidFill>
                <a:latin typeface="Lato Light" charset="0"/>
                <a:ea typeface="Lato Light" charset="0"/>
                <a:cs typeface="Lato Light" charset="0"/>
              </a:defRPr>
            </a:lvl1pPr>
            <a:lvl2pPr marL="668338" indent="-211138" algn="l" rtl="0" eaLnBrk="0" fontAlgn="base" hangingPunct="0">
              <a:spcBef>
                <a:spcPts val="1800"/>
              </a:spcBef>
              <a:spcAft>
                <a:spcPct val="0"/>
              </a:spcAft>
              <a:buClr>
                <a:schemeClr val="accent2"/>
              </a:buClr>
              <a:buFont typeface="Wingdings" panose="05000000000000000000" pitchFamily="2" charset="2"/>
              <a:buChar char="§"/>
              <a:defRPr>
                <a:solidFill>
                  <a:schemeClr val="tx1"/>
                </a:solidFill>
                <a:latin typeface="Lato Light" charset="0"/>
                <a:ea typeface="Lato Light" charset="0"/>
                <a:cs typeface="Lato Light" charset="0"/>
              </a:defRPr>
            </a:lvl2pPr>
            <a:lvl3pPr marL="1092200" indent="-177800" algn="l" rtl="0" eaLnBrk="0" fontAlgn="base" hangingPunct="0">
              <a:spcBef>
                <a:spcPts val="1600"/>
              </a:spcBef>
              <a:spcAft>
                <a:spcPct val="0"/>
              </a:spcAft>
              <a:buClr>
                <a:schemeClr val="accent2"/>
              </a:buClr>
              <a:buFont typeface="Wingdings" panose="05000000000000000000" pitchFamily="2" charset="2"/>
              <a:buChar char="§"/>
              <a:defRPr sz="1600">
                <a:solidFill>
                  <a:schemeClr val="tx1"/>
                </a:solidFill>
                <a:latin typeface="Lato Light" charset="0"/>
                <a:ea typeface="Lato Light" charset="0"/>
                <a:cs typeface="Lato Light" charset="0"/>
              </a:defRPr>
            </a:lvl3pPr>
            <a:lvl4pPr marL="1555750" indent="-184150" algn="l" rtl="0" eaLnBrk="0" fontAlgn="base" hangingPunct="0">
              <a:spcBef>
                <a:spcPts val="1400"/>
              </a:spcBef>
              <a:spcAft>
                <a:spcPct val="0"/>
              </a:spcAft>
              <a:buClr>
                <a:schemeClr val="accent2"/>
              </a:buClr>
              <a:buFont typeface="Wingdings" panose="05000000000000000000" pitchFamily="2" charset="2"/>
              <a:buChar char="§"/>
              <a:defRPr sz="1400">
                <a:solidFill>
                  <a:schemeClr val="tx1"/>
                </a:solidFill>
                <a:latin typeface="Lato Light" charset="0"/>
                <a:ea typeface="Lato Light" charset="0"/>
                <a:cs typeface="Lato Light" charset="0"/>
              </a:defRPr>
            </a:lvl4pPr>
            <a:lvl5pPr marL="20574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charset="0"/>
                <a:ea typeface="Lato Light" charset="0"/>
                <a:cs typeface="Lato Light"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r"/>
            <a:r>
              <a:rPr lang="en-GB" altLang="en-US" sz="2000" b="1" kern="0" dirty="0">
                <a:latin typeface="Lato Light" pitchFamily="34" charset="0"/>
              </a:rPr>
              <a:t>#CTGVAT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28D88-8D07-4C46-B36B-13CBC4A3131D}"/>
              </a:ext>
            </a:extLst>
          </p:cNvPr>
          <p:cNvSpPr>
            <a:spLocks noGrp="1"/>
          </p:cNvSpPr>
          <p:nvPr>
            <p:ph type="title"/>
          </p:nvPr>
        </p:nvSpPr>
        <p:spPr>
          <a:xfrm>
            <a:off x="457200" y="188913"/>
            <a:ext cx="7210425" cy="1143000"/>
          </a:xfrm>
        </p:spPr>
        <p:txBody>
          <a:bodyPr/>
          <a:lstStyle/>
          <a:p>
            <a:r>
              <a:rPr lang="en-GB" dirty="0"/>
              <a:t>The confusing page? - VATSC51640 #1</a:t>
            </a:r>
          </a:p>
        </p:txBody>
      </p:sp>
      <p:sp>
        <p:nvSpPr>
          <p:cNvPr id="3" name="Content Placeholder 2">
            <a:extLst>
              <a:ext uri="{FF2B5EF4-FFF2-40B4-BE49-F238E27FC236}">
                <a16:creationId xmlns:a16="http://schemas.microsoft.com/office/drawing/2014/main" id="{B45D9E70-D261-4B18-9723-3BD56A6F6CC1}"/>
              </a:ext>
            </a:extLst>
          </p:cNvPr>
          <p:cNvSpPr>
            <a:spLocks noGrp="1"/>
          </p:cNvSpPr>
          <p:nvPr>
            <p:ph idx="1"/>
          </p:nvPr>
        </p:nvSpPr>
        <p:spPr>
          <a:xfrm>
            <a:off x="457200" y="1556793"/>
            <a:ext cx="8208963" cy="4392488"/>
          </a:xfrm>
        </p:spPr>
        <p:txBody>
          <a:bodyPr>
            <a:normAutofit/>
          </a:bodyPr>
          <a:lstStyle/>
          <a:p>
            <a:pPr marL="0" indent="0">
              <a:buNone/>
            </a:pPr>
            <a:r>
              <a:rPr lang="en-GB" i="1" dirty="0"/>
              <a:t>“For a transaction to fall within the scope of VAT there  must always be a supply, a consideration and a direct link between the two.  A payment is not consideration for a supply if one of these factors is missing.</a:t>
            </a:r>
            <a:endParaRPr lang="en-GB" sz="800" i="1" dirty="0"/>
          </a:p>
          <a:p>
            <a:pPr marL="0" indent="0">
              <a:buNone/>
            </a:pPr>
            <a:r>
              <a:rPr lang="en-GB" i="1" dirty="0"/>
              <a:t>The following points will help in deciding whether a payment is consideration for a supply for VAT purposes:</a:t>
            </a:r>
          </a:p>
          <a:p>
            <a:r>
              <a:rPr lang="en-GB" i="1" dirty="0"/>
              <a:t>Does the grantor receive anything in return for the payment?</a:t>
            </a:r>
          </a:p>
          <a:p>
            <a:r>
              <a:rPr lang="en-GB" i="1" dirty="0"/>
              <a:t>Are there any conditions attached to the payment that go beyond merely having to mention it in account statements?” </a:t>
            </a:r>
            <a:r>
              <a:rPr lang="en-GB" dirty="0"/>
              <a:t>(cont.)</a:t>
            </a:r>
            <a:endParaRPr lang="en-GB" i="1" dirty="0"/>
          </a:p>
        </p:txBody>
      </p:sp>
      <p:sp>
        <p:nvSpPr>
          <p:cNvPr id="4" name="Footer Placeholder 3">
            <a:extLst>
              <a:ext uri="{FF2B5EF4-FFF2-40B4-BE49-F238E27FC236}">
                <a16:creationId xmlns:a16="http://schemas.microsoft.com/office/drawing/2014/main" id="{6CB89774-E1E0-4770-8DF0-B7144840CAA3}"/>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2516186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28D88-8D07-4C46-B36B-13CBC4A3131D}"/>
              </a:ext>
            </a:extLst>
          </p:cNvPr>
          <p:cNvSpPr>
            <a:spLocks noGrp="1"/>
          </p:cNvSpPr>
          <p:nvPr>
            <p:ph type="title"/>
          </p:nvPr>
        </p:nvSpPr>
        <p:spPr/>
        <p:txBody>
          <a:bodyPr/>
          <a:lstStyle/>
          <a:p>
            <a:r>
              <a:rPr lang="en-GB" dirty="0"/>
              <a:t>The confusing page? - VATSC51640 #2</a:t>
            </a:r>
          </a:p>
        </p:txBody>
      </p:sp>
      <p:sp>
        <p:nvSpPr>
          <p:cNvPr id="3" name="Content Placeholder 2">
            <a:extLst>
              <a:ext uri="{FF2B5EF4-FFF2-40B4-BE49-F238E27FC236}">
                <a16:creationId xmlns:a16="http://schemas.microsoft.com/office/drawing/2014/main" id="{B45D9E70-D261-4B18-9723-3BD56A6F6CC1}"/>
              </a:ext>
            </a:extLst>
          </p:cNvPr>
          <p:cNvSpPr>
            <a:spLocks noGrp="1"/>
          </p:cNvSpPr>
          <p:nvPr>
            <p:ph idx="1"/>
          </p:nvPr>
        </p:nvSpPr>
        <p:spPr>
          <a:xfrm>
            <a:off x="457200" y="1556793"/>
            <a:ext cx="8208963" cy="4392488"/>
          </a:xfrm>
        </p:spPr>
        <p:txBody>
          <a:bodyPr>
            <a:normAutofit/>
          </a:bodyPr>
          <a:lstStyle/>
          <a:p>
            <a:r>
              <a:rPr lang="en-GB" i="1" dirty="0"/>
              <a:t>“What will the payments be used for?</a:t>
            </a:r>
          </a:p>
          <a:p>
            <a:r>
              <a:rPr lang="en-GB" i="1" dirty="0"/>
              <a:t>If the funder does not benefit directly, does any third party receive a benefit?</a:t>
            </a:r>
          </a:p>
          <a:p>
            <a:r>
              <a:rPr lang="en-GB" i="1" dirty="0"/>
              <a:t>Is there a contract and what are the terms and conditions?”</a:t>
            </a:r>
          </a:p>
        </p:txBody>
      </p:sp>
      <p:sp>
        <p:nvSpPr>
          <p:cNvPr id="4" name="Footer Placeholder 3">
            <a:extLst>
              <a:ext uri="{FF2B5EF4-FFF2-40B4-BE49-F238E27FC236}">
                <a16:creationId xmlns:a16="http://schemas.microsoft.com/office/drawing/2014/main" id="{6CB89774-E1E0-4770-8DF0-B7144840CAA3}"/>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3825678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74FDD-0337-4D3A-9D08-E6E5F41A3C2C}"/>
              </a:ext>
            </a:extLst>
          </p:cNvPr>
          <p:cNvSpPr>
            <a:spLocks noGrp="1"/>
          </p:cNvSpPr>
          <p:nvPr>
            <p:ph type="title"/>
          </p:nvPr>
        </p:nvSpPr>
        <p:spPr/>
        <p:txBody>
          <a:bodyPr/>
          <a:lstStyle/>
          <a:p>
            <a:r>
              <a:rPr lang="en-GB" dirty="0"/>
              <a:t>Subsidy? #1</a:t>
            </a:r>
          </a:p>
        </p:txBody>
      </p:sp>
      <p:sp>
        <p:nvSpPr>
          <p:cNvPr id="3" name="Content Placeholder 2">
            <a:extLst>
              <a:ext uri="{FF2B5EF4-FFF2-40B4-BE49-F238E27FC236}">
                <a16:creationId xmlns:a16="http://schemas.microsoft.com/office/drawing/2014/main" id="{251FB29F-031A-4C7E-B39E-49ED98906C78}"/>
              </a:ext>
            </a:extLst>
          </p:cNvPr>
          <p:cNvSpPr>
            <a:spLocks noGrp="1"/>
          </p:cNvSpPr>
          <p:nvPr>
            <p:ph idx="1"/>
          </p:nvPr>
        </p:nvSpPr>
        <p:spPr>
          <a:xfrm>
            <a:off x="457200" y="1628775"/>
            <a:ext cx="8208963" cy="4320506"/>
          </a:xfrm>
        </p:spPr>
        <p:txBody>
          <a:bodyPr/>
          <a:lstStyle/>
          <a:p>
            <a:pPr marL="0" indent="0">
              <a:buNone/>
            </a:pPr>
            <a:r>
              <a:rPr lang="en-GB" i="1" dirty="0"/>
              <a:t>“Type 2 – directly linked to the price of a supply </a:t>
            </a:r>
          </a:p>
          <a:p>
            <a:pPr marL="0" indent="0">
              <a:buNone/>
            </a:pPr>
            <a:r>
              <a:rPr lang="en-GB" i="1" dirty="0"/>
              <a:t>A subsidy forms part of the taxable consideration received by the supplier if it is directly linked to reducing the price to the customer.  This is the case when a payment</a:t>
            </a:r>
          </a:p>
          <a:p>
            <a:r>
              <a:rPr lang="en-GB" i="1" dirty="0"/>
              <a:t>is paid to the producer, supplier or provider of goods or services;</a:t>
            </a:r>
          </a:p>
          <a:p>
            <a:r>
              <a:rPr lang="en-GB" i="1" dirty="0"/>
              <a:t>is paid by a third party to the supplier, and; </a:t>
            </a:r>
          </a:p>
          <a:p>
            <a:r>
              <a:rPr lang="en-GB" i="1" dirty="0"/>
              <a:t>constitutes consideration or part of the consideration for a supply of goods or services”</a:t>
            </a:r>
          </a:p>
          <a:p>
            <a:pPr marL="0" indent="0">
              <a:buNone/>
            </a:pPr>
            <a:r>
              <a:rPr lang="en-GB" b="1" dirty="0"/>
              <a:t>AND</a:t>
            </a:r>
          </a:p>
        </p:txBody>
      </p:sp>
      <p:sp>
        <p:nvSpPr>
          <p:cNvPr id="4" name="Footer Placeholder 3">
            <a:extLst>
              <a:ext uri="{FF2B5EF4-FFF2-40B4-BE49-F238E27FC236}">
                <a16:creationId xmlns:a16="http://schemas.microsoft.com/office/drawing/2014/main" id="{E19B29CF-13BA-44BF-9B2A-458F5FC9A327}"/>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3360652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287D5-AD20-4996-A5CE-DBA0E3180D1A}"/>
              </a:ext>
            </a:extLst>
          </p:cNvPr>
          <p:cNvSpPr>
            <a:spLocks noGrp="1"/>
          </p:cNvSpPr>
          <p:nvPr>
            <p:ph type="title"/>
          </p:nvPr>
        </p:nvSpPr>
        <p:spPr/>
        <p:txBody>
          <a:bodyPr/>
          <a:lstStyle/>
          <a:p>
            <a:r>
              <a:rPr lang="en-GB" dirty="0"/>
              <a:t>Subsidy? #2</a:t>
            </a:r>
          </a:p>
        </p:txBody>
      </p:sp>
      <p:sp>
        <p:nvSpPr>
          <p:cNvPr id="3" name="Content Placeholder 2">
            <a:extLst>
              <a:ext uri="{FF2B5EF4-FFF2-40B4-BE49-F238E27FC236}">
                <a16:creationId xmlns:a16="http://schemas.microsoft.com/office/drawing/2014/main" id="{79B4EF3F-A646-42AF-A440-753876532CF4}"/>
              </a:ext>
            </a:extLst>
          </p:cNvPr>
          <p:cNvSpPr>
            <a:spLocks noGrp="1"/>
          </p:cNvSpPr>
          <p:nvPr>
            <p:ph idx="1"/>
          </p:nvPr>
        </p:nvSpPr>
        <p:spPr>
          <a:xfrm>
            <a:off x="457200" y="1556793"/>
            <a:ext cx="8208963" cy="4392488"/>
          </a:xfrm>
        </p:spPr>
        <p:txBody>
          <a:bodyPr>
            <a:normAutofit fontScale="92500" lnSpcReduction="20000"/>
          </a:bodyPr>
          <a:lstStyle/>
          <a:p>
            <a:pPr marL="0" indent="0">
              <a:buNone/>
            </a:pPr>
            <a:r>
              <a:rPr lang="en-GB" i="1" dirty="0"/>
              <a:t>“Indicators that the payment is this type of subsidy are:</a:t>
            </a:r>
          </a:p>
          <a:p>
            <a:r>
              <a:rPr lang="en-GB" i="1" dirty="0"/>
              <a:t>the payment must be paid in return for specific goods and/or services</a:t>
            </a:r>
          </a:p>
          <a:p>
            <a:r>
              <a:rPr lang="en-GB" i="1" dirty="0"/>
              <a:t>the payment has a direct effect on price or quantity in that the goods or services could not be provided at that price unless there was a subsidy</a:t>
            </a:r>
          </a:p>
          <a:p>
            <a:r>
              <a:rPr lang="en-GB" i="1" dirty="0"/>
              <a:t>the funder is specifically seeking to promote the supply of the particular goods or services</a:t>
            </a:r>
          </a:p>
          <a:p>
            <a:r>
              <a:rPr lang="en-GB" i="1" dirty="0"/>
              <a:t>there is an arithmetical relationship between a progression of the amount of the payment, the quantity produced and progression of the actual price of the goods or services provided</a:t>
            </a:r>
          </a:p>
          <a:p>
            <a:r>
              <a:rPr lang="en-GB" i="1" dirty="0"/>
              <a:t>the price of the goods or services is ascertainable and determined not later than the time of the payment to demonstrate the consumer benefitted from a particular amount being paid”</a:t>
            </a:r>
          </a:p>
          <a:p>
            <a:pPr marL="0" indent="0">
              <a:buNone/>
            </a:pPr>
            <a:endParaRPr lang="en-GB" dirty="0"/>
          </a:p>
        </p:txBody>
      </p:sp>
      <p:sp>
        <p:nvSpPr>
          <p:cNvPr id="4" name="Footer Placeholder 3">
            <a:extLst>
              <a:ext uri="{FF2B5EF4-FFF2-40B4-BE49-F238E27FC236}">
                <a16:creationId xmlns:a16="http://schemas.microsoft.com/office/drawing/2014/main" id="{392094A3-4805-444A-BB70-1C42E8A6BCE5}"/>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7649145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1AD98-56DD-4EF8-A4D7-B07E4A21282C}"/>
              </a:ext>
            </a:extLst>
          </p:cNvPr>
          <p:cNvSpPr>
            <a:spLocks noGrp="1"/>
          </p:cNvSpPr>
          <p:nvPr>
            <p:ph type="title"/>
          </p:nvPr>
        </p:nvSpPr>
        <p:spPr/>
        <p:txBody>
          <a:bodyPr/>
          <a:lstStyle/>
          <a:p>
            <a:r>
              <a:rPr lang="en-GB" dirty="0"/>
              <a:t>Indicators of a supply within the scope</a:t>
            </a:r>
          </a:p>
        </p:txBody>
      </p:sp>
      <p:sp>
        <p:nvSpPr>
          <p:cNvPr id="3" name="Content Placeholder 2">
            <a:extLst>
              <a:ext uri="{FF2B5EF4-FFF2-40B4-BE49-F238E27FC236}">
                <a16:creationId xmlns:a16="http://schemas.microsoft.com/office/drawing/2014/main" id="{97B3F0DD-D8C9-4B6D-A58B-B8B705545E78}"/>
              </a:ext>
            </a:extLst>
          </p:cNvPr>
          <p:cNvSpPr>
            <a:spLocks noGrp="1"/>
          </p:cNvSpPr>
          <p:nvPr>
            <p:ph idx="1"/>
          </p:nvPr>
        </p:nvSpPr>
        <p:spPr>
          <a:xfrm>
            <a:off x="457200" y="1628774"/>
            <a:ext cx="8208963" cy="4464521"/>
          </a:xfrm>
        </p:spPr>
        <p:txBody>
          <a:bodyPr/>
          <a:lstStyle/>
          <a:p>
            <a:pPr marL="0" indent="0">
              <a:buNone/>
            </a:pPr>
            <a:r>
              <a:rPr lang="en-GB" i="1" dirty="0"/>
              <a:t>“All factors need to be considered, the more there are from each section the greater the evidence for a decision.  </a:t>
            </a:r>
            <a:r>
              <a:rPr lang="en-GB" b="1" i="1" dirty="0"/>
              <a:t>However, it is not simply a matter of ‘indicators for’ exceeding ‘indicators against’, a balanced view needs to be formed taking all the applicable indicators into account. </a:t>
            </a:r>
            <a:r>
              <a:rPr lang="en-GB" i="1" dirty="0"/>
              <a:t>You must consider the economic reality not just the contractual terms. </a:t>
            </a:r>
            <a:endParaRPr lang="en-GB" sz="600" i="1" dirty="0"/>
          </a:p>
          <a:p>
            <a:pPr marL="0" indent="0">
              <a:buNone/>
            </a:pPr>
            <a:r>
              <a:rPr lang="en-GB" i="1" dirty="0"/>
              <a:t>The principal factor to consider is if a specific supply is made to the funder or a third party in return for a payment.  If so then the payment is consideration for a supply, but if this direct link is not established then the payment can be treated as outside the scope of VAT.”</a:t>
            </a:r>
          </a:p>
        </p:txBody>
      </p:sp>
      <p:sp>
        <p:nvSpPr>
          <p:cNvPr id="4" name="Footer Placeholder 3">
            <a:extLst>
              <a:ext uri="{FF2B5EF4-FFF2-40B4-BE49-F238E27FC236}">
                <a16:creationId xmlns:a16="http://schemas.microsoft.com/office/drawing/2014/main" id="{C2D08B20-5860-4286-983D-F065FFE2DB6D}"/>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32122997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outside scope #1</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628799"/>
            <a:ext cx="8208963" cy="4320481"/>
          </a:xfrm>
        </p:spPr>
        <p:txBody>
          <a:bodyPr>
            <a:normAutofit/>
          </a:bodyPr>
          <a:lstStyle/>
          <a:p>
            <a:r>
              <a:rPr lang="en-GB" i="1" dirty="0"/>
              <a:t>“the payment was made following a grant application process run by an organisation that </a:t>
            </a:r>
            <a:r>
              <a:rPr lang="en-GB" i="1" dirty="0">
                <a:highlight>
                  <a:srgbClr val="FFFF00"/>
                </a:highlight>
              </a:rPr>
              <a:t>regularly</a:t>
            </a:r>
            <a:r>
              <a:rPr lang="en-GB" i="1" dirty="0"/>
              <a:t> provides outside the scope grants, such as central or local government</a:t>
            </a:r>
          </a:p>
          <a:p>
            <a:r>
              <a:rPr lang="en-GB" i="1" dirty="0"/>
              <a:t>are the funders the beneficiaries of the project? To be outside the scope of VAT a grant should be freely given.  In using the payment, the </a:t>
            </a:r>
            <a:r>
              <a:rPr lang="en-GB" i="1" dirty="0">
                <a:highlight>
                  <a:srgbClr val="FFFF00"/>
                </a:highlight>
              </a:rPr>
              <a:t>supplier</a:t>
            </a:r>
            <a:r>
              <a:rPr lang="en-GB" i="1" dirty="0"/>
              <a:t> carries out its own charitable aims and objectives with the assistance of the money which is given with no expectation of direct benefit in return” </a:t>
            </a:r>
            <a:r>
              <a:rPr lang="en-GB" dirty="0"/>
              <a:t>(cont.)</a:t>
            </a:r>
            <a:endParaRPr lang="en-GB" i="1" dirty="0"/>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21408623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outside scope #2</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628799"/>
            <a:ext cx="8208963" cy="4320481"/>
          </a:xfrm>
        </p:spPr>
        <p:txBody>
          <a:bodyPr>
            <a:normAutofit/>
          </a:bodyPr>
          <a:lstStyle/>
          <a:p>
            <a:r>
              <a:rPr lang="en-GB" i="1" dirty="0"/>
              <a:t>“the funder will not attempt to control how the money is spent beyond seeing that the funds are properly managed.  Any monitoring is no more than simply ensuring the payments are appropriately spent</a:t>
            </a:r>
          </a:p>
          <a:p>
            <a:r>
              <a:rPr lang="en-GB" i="1" dirty="0"/>
              <a:t>the supplier will set its own targets as opposed to the funder </a:t>
            </a:r>
            <a:r>
              <a:rPr lang="en-GB" i="1" dirty="0">
                <a:highlight>
                  <a:srgbClr val="FFFF00"/>
                </a:highlight>
              </a:rPr>
              <a:t>imposing specific targets</a:t>
            </a:r>
          </a:p>
          <a:p>
            <a:r>
              <a:rPr lang="en-GB" i="1" dirty="0">
                <a:highlight>
                  <a:srgbClr val="FFFF00"/>
                </a:highlight>
              </a:rPr>
              <a:t>the payments are not treated as trading income or expenditure in the accounts of either party</a:t>
            </a:r>
            <a:r>
              <a:rPr lang="en-GB" i="1" dirty="0"/>
              <a:t>” </a:t>
            </a:r>
            <a:r>
              <a:rPr lang="en-GB" dirty="0"/>
              <a:t>(cont.)</a:t>
            </a:r>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5004708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outside scope #3</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556792"/>
            <a:ext cx="8208963" cy="4536503"/>
          </a:xfrm>
        </p:spPr>
        <p:txBody>
          <a:bodyPr>
            <a:normAutofit/>
          </a:bodyPr>
          <a:lstStyle/>
          <a:p>
            <a:r>
              <a:rPr lang="en-GB" i="1" dirty="0"/>
              <a:t>“if the funding is withdrawn there is no legal redress for the supplier to have the payment reinstated</a:t>
            </a:r>
          </a:p>
          <a:p>
            <a:r>
              <a:rPr lang="en-GB" i="1" dirty="0"/>
              <a:t>funding is drawn down by the supplier as a reimbursement of expenditure incurred, rather than an advance payment for services.  Alternatively, there may be a ‘deficit funding’ arrangement whereby the funder agrees to plug any funding gaps” </a:t>
            </a:r>
            <a:r>
              <a:rPr lang="en-GB" dirty="0"/>
              <a:t>(cont.)</a:t>
            </a:r>
            <a:endParaRPr lang="en-GB" i="1" dirty="0"/>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31973818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outside scope #4</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556792"/>
            <a:ext cx="8208963" cy="4536503"/>
          </a:xfrm>
        </p:spPr>
        <p:txBody>
          <a:bodyPr>
            <a:normAutofit/>
          </a:bodyPr>
          <a:lstStyle/>
          <a:p>
            <a:r>
              <a:rPr lang="en-GB" i="1" dirty="0"/>
              <a:t>“the funding is </a:t>
            </a:r>
            <a:r>
              <a:rPr lang="en-GB" i="1" dirty="0">
                <a:highlight>
                  <a:srgbClr val="FFFF00"/>
                </a:highlight>
              </a:rPr>
              <a:t>provided under a statutory provision that empowers the funder to make a grant</a:t>
            </a:r>
            <a:r>
              <a:rPr lang="en-GB" i="1" dirty="0"/>
              <a:t>. This would be mainly relevant if the funder is a Government department or local authority</a:t>
            </a:r>
          </a:p>
          <a:p>
            <a:r>
              <a:rPr lang="en-GB" i="1" dirty="0"/>
              <a:t>there is a </a:t>
            </a:r>
            <a:r>
              <a:rPr lang="en-GB" i="1" dirty="0">
                <a:highlight>
                  <a:srgbClr val="FFFF00"/>
                </a:highlight>
              </a:rPr>
              <a:t>‘clawback’ provision</a:t>
            </a:r>
            <a:r>
              <a:rPr lang="en-GB" i="1" dirty="0"/>
              <a:t> within the agreement. Funders use this method to reclaim their funding in circumstances such as where not all the money was spent or if the terms of the agreement were not complied with. In contrast, a contract for a supply should not contain a ‘clawback’ clause as there is no automatic right to reclaim any money. The money is consideration for the supply and the solution for reclaiming the payment in any subsequent breach of contract is to sue for damages”</a:t>
            </a:r>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28718202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in scope #1</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628800"/>
            <a:ext cx="8208963" cy="4464496"/>
          </a:xfrm>
        </p:spPr>
        <p:txBody>
          <a:bodyPr>
            <a:normAutofit/>
          </a:bodyPr>
          <a:lstStyle/>
          <a:p>
            <a:r>
              <a:rPr lang="en-GB" i="1" dirty="0"/>
              <a:t>“who initiates the agreement? If the funder is seeking services in return for their payment then this indicates the payment is consideration for supplies made to them if the funder is the direct beneficiary of the supplies. The funder believes they are receiving something in return for the payment.</a:t>
            </a:r>
          </a:p>
          <a:p>
            <a:r>
              <a:rPr lang="en-GB" i="1" dirty="0"/>
              <a:t>the supplier undertakes outsourced activities on behalf of the funder where the services provided are ones ordinarily provided by the funder so the supplier is acting as a subcontractor. Examples include the provision of functions ordinarily undertaken by local authorities that they have a statutory duty to perform and would face sanctions if they did not happen” </a:t>
            </a:r>
            <a:r>
              <a:rPr lang="en-GB" dirty="0"/>
              <a:t>(cont.)</a:t>
            </a:r>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3371193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1"/>
          <p:cNvSpPr>
            <a:spLocks noGrp="1"/>
          </p:cNvSpPr>
          <p:nvPr>
            <p:ph type="subTitle" idx="1"/>
          </p:nvPr>
        </p:nvSpPr>
        <p:spPr>
          <a:xfrm>
            <a:off x="482600" y="1843088"/>
            <a:ext cx="7185025" cy="1801812"/>
          </a:xfrm>
        </p:spPr>
        <p:txBody>
          <a:bodyPr/>
          <a:lstStyle/>
          <a:p>
            <a:r>
              <a:rPr lang="en-GB" altLang="en-US" sz="4000" dirty="0">
                <a:latin typeface="Lato" pitchFamily="34" charset="0"/>
              </a:rPr>
              <a:t>New VAT guidance on grants</a:t>
            </a:r>
          </a:p>
        </p:txBody>
      </p:sp>
      <p:sp>
        <p:nvSpPr>
          <p:cNvPr id="15363" name="Text Placeholder 2"/>
          <p:cNvSpPr>
            <a:spLocks noGrp="1"/>
          </p:cNvSpPr>
          <p:nvPr>
            <p:ph type="body" sz="quarter" idx="13"/>
          </p:nvPr>
        </p:nvSpPr>
        <p:spPr>
          <a:xfrm>
            <a:off x="503238" y="3575050"/>
            <a:ext cx="7164387" cy="431800"/>
          </a:xfrm>
        </p:spPr>
        <p:txBody>
          <a:bodyPr/>
          <a:lstStyle/>
          <a:p>
            <a:r>
              <a:rPr lang="en-GB" altLang="en-US" dirty="0">
                <a:latin typeface="Lato Light" pitchFamily="34" charset="0"/>
              </a:rPr>
              <a:t>Graham Elliott, CTG VAT Adviser</a:t>
            </a:r>
          </a:p>
          <a:p>
            <a:endParaRPr lang="en-GB" altLang="en-US" dirty="0">
              <a:latin typeface="Lato Light" pitchFamily="34" charset="0"/>
            </a:endParaRPr>
          </a:p>
          <a:p>
            <a:endParaRPr lang="en-GB" altLang="en-US" dirty="0">
              <a:latin typeface="Lato Light" pitchFamily="34" charset="0"/>
            </a:endParaRPr>
          </a:p>
          <a:p>
            <a:r>
              <a:rPr lang="en-GB" altLang="en-US" sz="2000" b="1" dirty="0">
                <a:latin typeface="Lato Light" pitchFamily="34" charset="0"/>
              </a:rPr>
              <a:t>@</a:t>
            </a:r>
            <a:r>
              <a:rPr lang="en-GB" altLang="en-US" sz="2000" b="1" dirty="0" err="1">
                <a:latin typeface="Lato Light" pitchFamily="34" charset="0"/>
              </a:rPr>
              <a:t>CharityTaxGroup</a:t>
            </a:r>
            <a:r>
              <a:rPr lang="en-GB" altLang="en-US" sz="2000" b="1" dirty="0">
                <a:latin typeface="Lato Light" pitchFamily="34" charset="0"/>
              </a:rPr>
              <a:t> @</a:t>
            </a:r>
            <a:r>
              <a:rPr lang="en-GB" altLang="en-US" sz="2000" b="1" dirty="0" err="1">
                <a:latin typeface="Lato Light" pitchFamily="34" charset="0"/>
              </a:rPr>
              <a:t>VATDaddy</a:t>
            </a:r>
            <a:endParaRPr lang="en-GB" altLang="en-US" sz="2000" b="1" dirty="0">
              <a:latin typeface="Lato Light" pitchFamily="34" charset="0"/>
            </a:endParaRPr>
          </a:p>
        </p:txBody>
      </p:sp>
      <p:sp>
        <p:nvSpPr>
          <p:cNvPr id="15364" name="Footer Placeholder 3"/>
          <p:cNvSpPr>
            <a:spLocks noGrp="1"/>
          </p:cNvSpPr>
          <p:nvPr>
            <p:ph type="ftr" sz="quarter" idx="15"/>
          </p:nvPr>
        </p:nvSpPr>
        <p:spPr>
          <a:xfrm>
            <a:off x="482600" y="6245225"/>
            <a:ext cx="3513336"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dirty="0">
                <a:solidFill>
                  <a:schemeClr val="accent2"/>
                </a:solidFill>
                <a:latin typeface="Lato Light" pitchFamily="34" charset="0"/>
              </a:rPr>
              <a:t>The voice of charities on Tax</a:t>
            </a:r>
          </a:p>
          <a:p>
            <a:endParaRPr lang="en-GB" altLang="en-US" dirty="0">
              <a:solidFill>
                <a:schemeClr val="accent2"/>
              </a:solidFill>
              <a:latin typeface="Lato Light" pitchFamily="34" charset="0"/>
            </a:endParaRPr>
          </a:p>
        </p:txBody>
      </p:sp>
      <p:sp>
        <p:nvSpPr>
          <p:cNvPr id="5" name="Text Placeholder 2">
            <a:extLst>
              <a:ext uri="{FF2B5EF4-FFF2-40B4-BE49-F238E27FC236}">
                <a16:creationId xmlns:a16="http://schemas.microsoft.com/office/drawing/2014/main" id="{14B5C75C-719F-48C4-BD6F-16850F7BE8A1}"/>
              </a:ext>
            </a:extLst>
          </p:cNvPr>
          <p:cNvSpPr txBox="1">
            <a:spLocks/>
          </p:cNvSpPr>
          <p:nvPr/>
        </p:nvSpPr>
        <p:spPr bwMode="auto">
          <a:xfrm>
            <a:off x="6533703" y="5589240"/>
            <a:ext cx="226784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ts val="2000"/>
              </a:spcBef>
              <a:spcAft>
                <a:spcPct val="0"/>
              </a:spcAft>
              <a:buClr>
                <a:schemeClr val="accent2"/>
              </a:buClr>
              <a:buFont typeface="Wingdings" panose="05000000000000000000" pitchFamily="2" charset="2"/>
              <a:buNone/>
              <a:defRPr sz="2800">
                <a:solidFill>
                  <a:schemeClr val="tx1"/>
                </a:solidFill>
                <a:latin typeface="Lato Light" charset="0"/>
                <a:ea typeface="Lato Light" charset="0"/>
                <a:cs typeface="Lato Light" charset="0"/>
              </a:defRPr>
            </a:lvl1pPr>
            <a:lvl2pPr marL="668338" indent="-211138" algn="l" rtl="0" eaLnBrk="0" fontAlgn="base" hangingPunct="0">
              <a:spcBef>
                <a:spcPts val="1800"/>
              </a:spcBef>
              <a:spcAft>
                <a:spcPct val="0"/>
              </a:spcAft>
              <a:buClr>
                <a:schemeClr val="accent2"/>
              </a:buClr>
              <a:buFont typeface="Wingdings" panose="05000000000000000000" pitchFamily="2" charset="2"/>
              <a:buChar char="§"/>
              <a:defRPr>
                <a:solidFill>
                  <a:schemeClr val="tx1"/>
                </a:solidFill>
                <a:latin typeface="Lato Light" charset="0"/>
                <a:ea typeface="Lato Light" charset="0"/>
                <a:cs typeface="Lato Light" charset="0"/>
              </a:defRPr>
            </a:lvl2pPr>
            <a:lvl3pPr marL="1092200" indent="-177800" algn="l" rtl="0" eaLnBrk="0" fontAlgn="base" hangingPunct="0">
              <a:spcBef>
                <a:spcPts val="1600"/>
              </a:spcBef>
              <a:spcAft>
                <a:spcPct val="0"/>
              </a:spcAft>
              <a:buClr>
                <a:schemeClr val="accent2"/>
              </a:buClr>
              <a:buFont typeface="Wingdings" panose="05000000000000000000" pitchFamily="2" charset="2"/>
              <a:buChar char="§"/>
              <a:defRPr sz="1600">
                <a:solidFill>
                  <a:schemeClr val="tx1"/>
                </a:solidFill>
                <a:latin typeface="Lato Light" charset="0"/>
                <a:ea typeface="Lato Light" charset="0"/>
                <a:cs typeface="Lato Light" charset="0"/>
              </a:defRPr>
            </a:lvl3pPr>
            <a:lvl4pPr marL="1555750" indent="-184150" algn="l" rtl="0" eaLnBrk="0" fontAlgn="base" hangingPunct="0">
              <a:spcBef>
                <a:spcPts val="1400"/>
              </a:spcBef>
              <a:spcAft>
                <a:spcPct val="0"/>
              </a:spcAft>
              <a:buClr>
                <a:schemeClr val="accent2"/>
              </a:buClr>
              <a:buFont typeface="Wingdings" panose="05000000000000000000" pitchFamily="2" charset="2"/>
              <a:buChar char="§"/>
              <a:defRPr sz="1400">
                <a:solidFill>
                  <a:schemeClr val="tx1"/>
                </a:solidFill>
                <a:latin typeface="Lato Light" charset="0"/>
                <a:ea typeface="Lato Light" charset="0"/>
                <a:cs typeface="Lato Light" charset="0"/>
              </a:defRPr>
            </a:lvl4pPr>
            <a:lvl5pPr marL="20574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charset="0"/>
                <a:ea typeface="Lato Light" charset="0"/>
                <a:cs typeface="Lato Light"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r"/>
            <a:r>
              <a:rPr lang="en-GB" altLang="en-US" sz="2000" b="1" kern="0" dirty="0">
                <a:latin typeface="Lato Light" pitchFamily="34" charset="0"/>
              </a:rPr>
              <a:t>#CTGVAT</a:t>
            </a:r>
          </a:p>
        </p:txBody>
      </p:sp>
    </p:spTree>
    <p:extLst>
      <p:ext uri="{BB962C8B-B14F-4D97-AF65-F5344CB8AC3E}">
        <p14:creationId xmlns:p14="http://schemas.microsoft.com/office/powerpoint/2010/main" val="6983376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in scope #2</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556792"/>
            <a:ext cx="8208963" cy="4536504"/>
          </a:xfrm>
        </p:spPr>
        <p:txBody>
          <a:bodyPr>
            <a:normAutofit/>
          </a:bodyPr>
          <a:lstStyle/>
          <a:p>
            <a:r>
              <a:rPr lang="en-GB" i="1" dirty="0"/>
              <a:t>“the contract is commercial in nature </a:t>
            </a:r>
            <a:r>
              <a:rPr lang="en-GB" i="1" dirty="0" err="1"/>
              <a:t>ie</a:t>
            </a:r>
            <a:r>
              <a:rPr lang="en-GB" i="1" dirty="0"/>
              <a:t> it is a </a:t>
            </a:r>
            <a:r>
              <a:rPr lang="en-GB" i="1" dirty="0">
                <a:highlight>
                  <a:srgbClr val="FFFF00"/>
                </a:highlight>
              </a:rPr>
              <a:t>legally binding contract </a:t>
            </a:r>
            <a:r>
              <a:rPr lang="en-GB" i="1" dirty="0"/>
              <a:t>connected to a business activity.  This means looking for indicators such as </a:t>
            </a:r>
            <a:r>
              <a:rPr lang="en-GB" i="1" dirty="0">
                <a:highlight>
                  <a:srgbClr val="FFFF00"/>
                </a:highlight>
              </a:rPr>
              <a:t>penalty clauses </a:t>
            </a:r>
            <a:r>
              <a:rPr lang="en-GB" i="1" dirty="0"/>
              <a:t>being in place if the supplier does not fulfil their responsibilities and so is in breach of contract</a:t>
            </a:r>
          </a:p>
          <a:p>
            <a:r>
              <a:rPr lang="en-GB" i="1" dirty="0"/>
              <a:t>the supplies are undertaken as an economic activity.  It is not necessary for the supplier to have a profit motive, but </a:t>
            </a:r>
            <a:r>
              <a:rPr lang="en-GB" i="1" dirty="0">
                <a:highlight>
                  <a:srgbClr val="FFFF00"/>
                </a:highlight>
              </a:rPr>
              <a:t>the type of supplies should have the potential to make a profit</a:t>
            </a:r>
            <a:r>
              <a:rPr lang="en-GB" i="1" dirty="0"/>
              <a:t>” </a:t>
            </a:r>
            <a:r>
              <a:rPr lang="en-GB" dirty="0"/>
              <a:t>(cont.)</a:t>
            </a:r>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7790009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in scope #3</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556792"/>
            <a:ext cx="8208963" cy="4536504"/>
          </a:xfrm>
        </p:spPr>
        <p:txBody>
          <a:bodyPr>
            <a:normAutofit lnSpcReduction="10000"/>
          </a:bodyPr>
          <a:lstStyle/>
          <a:p>
            <a:r>
              <a:rPr lang="en-GB" i="1" dirty="0"/>
              <a:t>“the relationship between the funder and supplier will be at ‘arms length’ and there will be an absence of control from the funder in the supplier’s decision making process</a:t>
            </a:r>
          </a:p>
          <a:p>
            <a:r>
              <a:rPr lang="en-GB" i="1" dirty="0">
                <a:highlight>
                  <a:srgbClr val="FFFF00"/>
                </a:highlight>
              </a:rPr>
              <a:t>the payments made by the funder to the supplier are made specifically for the supplier to provide particular services to its clients</a:t>
            </a:r>
            <a:r>
              <a:rPr lang="en-GB" i="1" dirty="0"/>
              <a:t>. The fact that the funder does not know at the time the service is provided the identity of the client or the even the specific service which is being provided is not relevant</a:t>
            </a:r>
          </a:p>
          <a:p>
            <a:r>
              <a:rPr lang="en-GB" i="1" dirty="0"/>
              <a:t>each activity carried out by the funder gives rise to a specific and identifiable payment. This is an agreed sum, either a single payment or a sum per activity </a:t>
            </a:r>
            <a:r>
              <a:rPr lang="en-GB" i="1" dirty="0" err="1"/>
              <a:t>ie</a:t>
            </a:r>
            <a:r>
              <a:rPr lang="en-GB" i="1" dirty="0"/>
              <a:t> the more work done, the greater the payment.  For this to happen there is probably a detailed recording system for timekeeping, outputs achieved etc” </a:t>
            </a:r>
            <a:r>
              <a:rPr lang="en-GB" dirty="0"/>
              <a:t>(cont.)</a:t>
            </a:r>
            <a:endParaRPr lang="en-GB" i="1" dirty="0"/>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787454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Indicators – in scope #4</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556792"/>
            <a:ext cx="8208963" cy="4536504"/>
          </a:xfrm>
        </p:spPr>
        <p:txBody>
          <a:bodyPr>
            <a:normAutofit/>
          </a:bodyPr>
          <a:lstStyle/>
          <a:p>
            <a:r>
              <a:rPr lang="en-GB" i="1" dirty="0"/>
              <a:t>“the funder will attempt to control how the money is spent, maybe imposing specific targets in terms of quantity, quality, timeframes etc. Any monitoring is more than simply ensuring the payments are spent properly and is to ensure that specific supplies are made</a:t>
            </a:r>
          </a:p>
          <a:p>
            <a:r>
              <a:rPr lang="en-GB" i="1" dirty="0"/>
              <a:t>if the funding is withdrawn there is legal redress for the supplier to have the payment reinstated or claim compensation</a:t>
            </a:r>
          </a:p>
          <a:p>
            <a:r>
              <a:rPr lang="en-GB" i="1" dirty="0">
                <a:highlight>
                  <a:srgbClr val="FFFF00"/>
                </a:highlight>
              </a:rPr>
              <a:t>the payments are treated as trading income or expenditure in the accounts of either party</a:t>
            </a:r>
            <a:r>
              <a:rPr lang="en-GB" i="1" dirty="0"/>
              <a:t>”</a:t>
            </a:r>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8400489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Neutral Factors #1</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556792"/>
            <a:ext cx="8208963" cy="4536504"/>
          </a:xfrm>
        </p:spPr>
        <p:txBody>
          <a:bodyPr>
            <a:normAutofit/>
          </a:bodyPr>
          <a:lstStyle/>
          <a:p>
            <a:r>
              <a:rPr lang="en-GB" i="1" dirty="0"/>
              <a:t>“the payment is described as a grant in the contract and correspondence. Whilst the wording of a contract is important, what the payment is called does not determine its VAT treatment</a:t>
            </a:r>
          </a:p>
          <a:p>
            <a:r>
              <a:rPr lang="en-GB" i="1" dirty="0"/>
              <a:t>the level of detail within the contract/agreement does not point in either direction, </a:t>
            </a:r>
            <a:r>
              <a:rPr lang="en-GB" i="1" dirty="0" err="1"/>
              <a:t>ie</a:t>
            </a:r>
            <a:r>
              <a:rPr lang="en-GB" i="1" dirty="0"/>
              <a:t> it is wrong to say that the more detail there is, the more likely there is a contract for a supply the supplier is obliged to provide reports and information to the funder. This is not an indicator either way as a condition in the agreement to report on how the payments are used will be required either to confirm supplies were made or in a grant situation act as good housekeeping to ensure the money is spent for its intended purpose” </a:t>
            </a:r>
            <a:r>
              <a:rPr lang="en-GB" dirty="0"/>
              <a:t>(cont.)</a:t>
            </a:r>
            <a:endParaRPr lang="en-GB" i="1" dirty="0"/>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2192597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26AB-4744-4624-9E22-81D29732864A}"/>
              </a:ext>
            </a:extLst>
          </p:cNvPr>
          <p:cNvSpPr>
            <a:spLocks noGrp="1"/>
          </p:cNvSpPr>
          <p:nvPr>
            <p:ph type="title"/>
          </p:nvPr>
        </p:nvSpPr>
        <p:spPr/>
        <p:txBody>
          <a:bodyPr/>
          <a:lstStyle/>
          <a:p>
            <a:r>
              <a:rPr lang="en-GB" dirty="0"/>
              <a:t>Neutral Factors #2</a:t>
            </a:r>
          </a:p>
        </p:txBody>
      </p:sp>
      <p:sp>
        <p:nvSpPr>
          <p:cNvPr id="3" name="Content Placeholder 2">
            <a:extLst>
              <a:ext uri="{FF2B5EF4-FFF2-40B4-BE49-F238E27FC236}">
                <a16:creationId xmlns:a16="http://schemas.microsoft.com/office/drawing/2014/main" id="{5D0843FC-BE79-423A-937A-FDDB879FA613}"/>
              </a:ext>
            </a:extLst>
          </p:cNvPr>
          <p:cNvSpPr>
            <a:spLocks noGrp="1"/>
          </p:cNvSpPr>
          <p:nvPr>
            <p:ph idx="1"/>
          </p:nvPr>
        </p:nvSpPr>
        <p:spPr>
          <a:xfrm>
            <a:off x="457200" y="1556792"/>
            <a:ext cx="8208963" cy="4536504"/>
          </a:xfrm>
        </p:spPr>
        <p:txBody>
          <a:bodyPr>
            <a:normAutofit/>
          </a:bodyPr>
          <a:lstStyle/>
          <a:p>
            <a:r>
              <a:rPr lang="en-GB" i="1" dirty="0"/>
              <a:t>“the supplier’s activities and the number of projects undertaken are influenced by the payment </a:t>
            </a:r>
            <a:r>
              <a:rPr lang="en-GB" i="1" dirty="0" err="1"/>
              <a:t>ie</a:t>
            </a:r>
            <a:r>
              <a:rPr lang="en-GB" i="1" dirty="0"/>
              <a:t> they would be significantly curtailed in the event of a withdrawal or reduction in funding. Although this could indicate there was a supply made to the funder, you must still look at whether a supply is actually made to them, as a withdrawal of a grant may equally mean a reduction in service provision”</a:t>
            </a:r>
          </a:p>
        </p:txBody>
      </p:sp>
      <p:sp>
        <p:nvSpPr>
          <p:cNvPr id="4" name="Footer Placeholder 3">
            <a:extLst>
              <a:ext uri="{FF2B5EF4-FFF2-40B4-BE49-F238E27FC236}">
                <a16:creationId xmlns:a16="http://schemas.microsoft.com/office/drawing/2014/main" id="{0E54B5A4-2D58-4A2C-89D6-0CF43C86E26E}"/>
              </a:ext>
            </a:extLst>
          </p:cNvPr>
          <p:cNvSpPr>
            <a:spLocks noGrp="1"/>
          </p:cNvSpPr>
          <p:nvPr>
            <p:ph type="ftr" sz="quarter" idx="11"/>
          </p:nvPr>
        </p:nvSpPr>
        <p:spPr>
          <a:xfrm>
            <a:off x="482600" y="6245225"/>
            <a:ext cx="3513336" cy="476250"/>
          </a:xfrm>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2976624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3C009-0602-4870-98F2-14468AC350A6}"/>
              </a:ext>
            </a:extLst>
          </p:cNvPr>
          <p:cNvSpPr>
            <a:spLocks noGrp="1"/>
          </p:cNvSpPr>
          <p:nvPr>
            <p:ph type="title"/>
          </p:nvPr>
        </p:nvSpPr>
        <p:spPr/>
        <p:txBody>
          <a:bodyPr/>
          <a:lstStyle/>
          <a:p>
            <a:r>
              <a:rPr lang="en-GB" dirty="0"/>
              <a:t>Case law section</a:t>
            </a:r>
          </a:p>
        </p:txBody>
      </p:sp>
      <p:sp>
        <p:nvSpPr>
          <p:cNvPr id="3" name="Content Placeholder 2">
            <a:extLst>
              <a:ext uri="{FF2B5EF4-FFF2-40B4-BE49-F238E27FC236}">
                <a16:creationId xmlns:a16="http://schemas.microsoft.com/office/drawing/2014/main" id="{0D7C11BD-458B-4F82-B26E-586D2168CB7E}"/>
              </a:ext>
            </a:extLst>
          </p:cNvPr>
          <p:cNvSpPr>
            <a:spLocks noGrp="1"/>
          </p:cNvSpPr>
          <p:nvPr>
            <p:ph idx="1"/>
          </p:nvPr>
        </p:nvSpPr>
        <p:spPr/>
        <p:txBody>
          <a:bodyPr/>
          <a:lstStyle/>
          <a:p>
            <a:r>
              <a:rPr lang="en-GB" dirty="0"/>
              <a:t>Seems almost a random layout – no discernible ‘journey’</a:t>
            </a:r>
          </a:p>
          <a:p>
            <a:r>
              <a:rPr lang="en-GB" dirty="0"/>
              <a:t>Starts with some very old and probably dubious decisions relating to advice to the community – </a:t>
            </a:r>
            <a:r>
              <a:rPr lang="en-GB" i="1" dirty="0"/>
              <a:t>Wolverhampton; Hillingdon – </a:t>
            </a:r>
            <a:r>
              <a:rPr lang="en-GB" dirty="0"/>
              <a:t>are these still valid</a:t>
            </a:r>
          </a:p>
          <a:p>
            <a:r>
              <a:rPr lang="en-GB" i="1" dirty="0"/>
              <a:t>Healthwatch Hampshire </a:t>
            </a:r>
            <a:r>
              <a:rPr lang="en-GB" dirty="0"/>
              <a:t>excluded.  Why?</a:t>
            </a:r>
            <a:endParaRPr lang="en-GB" i="1" dirty="0"/>
          </a:p>
          <a:p>
            <a:r>
              <a:rPr lang="en-GB" dirty="0"/>
              <a:t>Not clear how easy some of the very long commentary will be to get to grips with</a:t>
            </a:r>
          </a:p>
        </p:txBody>
      </p:sp>
      <p:sp>
        <p:nvSpPr>
          <p:cNvPr id="4" name="Footer Placeholder 3">
            <a:extLst>
              <a:ext uri="{FF2B5EF4-FFF2-40B4-BE49-F238E27FC236}">
                <a16:creationId xmlns:a16="http://schemas.microsoft.com/office/drawing/2014/main" id="{7F9D5136-6CBF-4746-8E77-098D60FB1788}"/>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684906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3928C-BCE0-42B0-A6EC-B30F8FF565EC}"/>
              </a:ext>
            </a:extLst>
          </p:cNvPr>
          <p:cNvSpPr>
            <a:spLocks noGrp="1"/>
          </p:cNvSpPr>
          <p:nvPr>
            <p:ph type="title"/>
          </p:nvPr>
        </p:nvSpPr>
        <p:spPr/>
        <p:txBody>
          <a:bodyPr/>
          <a:lstStyle/>
          <a:p>
            <a:r>
              <a:rPr lang="en-GB" dirty="0"/>
              <a:t>Summary view</a:t>
            </a:r>
          </a:p>
        </p:txBody>
      </p:sp>
      <p:sp>
        <p:nvSpPr>
          <p:cNvPr id="3" name="Content Placeholder 2">
            <a:extLst>
              <a:ext uri="{FF2B5EF4-FFF2-40B4-BE49-F238E27FC236}">
                <a16:creationId xmlns:a16="http://schemas.microsoft.com/office/drawing/2014/main" id="{8113380B-76EF-4342-BE4A-55660A5A1762}"/>
              </a:ext>
            </a:extLst>
          </p:cNvPr>
          <p:cNvSpPr>
            <a:spLocks noGrp="1"/>
          </p:cNvSpPr>
          <p:nvPr>
            <p:ph idx="1"/>
          </p:nvPr>
        </p:nvSpPr>
        <p:spPr>
          <a:xfrm>
            <a:off x="457200" y="1484785"/>
            <a:ext cx="8208963" cy="4248472"/>
          </a:xfrm>
        </p:spPr>
        <p:txBody>
          <a:bodyPr>
            <a:normAutofit fontScale="92500" lnSpcReduction="20000"/>
          </a:bodyPr>
          <a:lstStyle/>
          <a:p>
            <a:r>
              <a:rPr lang="en-GB" dirty="0"/>
              <a:t>Welcome addition to guidance, but could be made more easy for the charity user by being set out in a Notice</a:t>
            </a:r>
          </a:p>
          <a:p>
            <a:r>
              <a:rPr lang="en-GB" dirty="0"/>
              <a:t>We understand that changes can be made by HMRC if convincing suggestions are made</a:t>
            </a:r>
          </a:p>
          <a:p>
            <a:r>
              <a:rPr lang="en-GB" dirty="0"/>
              <a:t>These may plug the gaps in what appears to be guidance slanted towards public funding issues</a:t>
            </a:r>
          </a:p>
          <a:p>
            <a:r>
              <a:rPr lang="en-GB" dirty="0"/>
              <a:t>Not all of the ‘tests’ appear convincing, but opinions will vary</a:t>
            </a:r>
          </a:p>
          <a:p>
            <a:r>
              <a:rPr lang="en-GB" dirty="0"/>
              <a:t>Lacks an imaginative policy element, but perhaps that’s more than can be expected</a:t>
            </a:r>
          </a:p>
          <a:p>
            <a:r>
              <a:rPr lang="en-GB" dirty="0"/>
              <a:t>Does not change the landscape very much which will reassure many</a:t>
            </a:r>
          </a:p>
          <a:p>
            <a:r>
              <a:rPr lang="en-GB" dirty="0"/>
              <a:t>The proof of the pudding will be in the eating</a:t>
            </a:r>
          </a:p>
        </p:txBody>
      </p:sp>
      <p:sp>
        <p:nvSpPr>
          <p:cNvPr id="4" name="Footer Placeholder 3">
            <a:extLst>
              <a:ext uri="{FF2B5EF4-FFF2-40B4-BE49-F238E27FC236}">
                <a16:creationId xmlns:a16="http://schemas.microsoft.com/office/drawing/2014/main" id="{1E877B46-4CEB-43D5-B999-90DB87DEFE45}"/>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27813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1"/>
          <p:cNvSpPr>
            <a:spLocks noGrp="1"/>
          </p:cNvSpPr>
          <p:nvPr>
            <p:ph type="subTitle" idx="1"/>
          </p:nvPr>
        </p:nvSpPr>
        <p:spPr>
          <a:xfrm>
            <a:off x="482600" y="1843088"/>
            <a:ext cx="7185025" cy="1801812"/>
          </a:xfrm>
        </p:spPr>
        <p:txBody>
          <a:bodyPr/>
          <a:lstStyle/>
          <a:p>
            <a:r>
              <a:rPr lang="en-GB" altLang="en-US" sz="4000" dirty="0" smtClean="0">
                <a:latin typeface="Lato" pitchFamily="34" charset="0"/>
              </a:rPr>
              <a:t>Q&amp;A</a:t>
            </a:r>
            <a:endParaRPr lang="en-GB" altLang="en-US" sz="4000" dirty="0">
              <a:latin typeface="Lato" pitchFamily="34" charset="0"/>
            </a:endParaRPr>
          </a:p>
        </p:txBody>
      </p:sp>
      <p:sp>
        <p:nvSpPr>
          <p:cNvPr id="15363" name="Text Placeholder 2"/>
          <p:cNvSpPr>
            <a:spLocks noGrp="1"/>
          </p:cNvSpPr>
          <p:nvPr>
            <p:ph type="body" sz="quarter" idx="13"/>
          </p:nvPr>
        </p:nvSpPr>
        <p:spPr>
          <a:xfrm>
            <a:off x="503238" y="3575050"/>
            <a:ext cx="7164387" cy="431800"/>
          </a:xfrm>
        </p:spPr>
        <p:txBody>
          <a:bodyPr/>
          <a:lstStyle/>
          <a:p>
            <a:endParaRPr lang="en-GB" altLang="en-US" dirty="0">
              <a:latin typeface="Lato Light" pitchFamily="34" charset="0"/>
            </a:endParaRPr>
          </a:p>
          <a:p>
            <a:endParaRPr lang="en-GB" altLang="en-US" dirty="0">
              <a:latin typeface="Lato Light" pitchFamily="34" charset="0"/>
            </a:endParaRPr>
          </a:p>
          <a:p>
            <a:endParaRPr lang="en-GB" altLang="en-US" dirty="0">
              <a:latin typeface="Lato Light" pitchFamily="34" charset="0"/>
            </a:endParaRPr>
          </a:p>
          <a:p>
            <a:r>
              <a:rPr lang="en-GB" altLang="en-US" sz="2000" b="1" dirty="0">
                <a:latin typeface="Lato Light" pitchFamily="34" charset="0"/>
              </a:rPr>
              <a:t>@</a:t>
            </a:r>
            <a:r>
              <a:rPr lang="en-GB" altLang="en-US" sz="2000" b="1" dirty="0" err="1">
                <a:latin typeface="Lato Light" pitchFamily="34" charset="0"/>
              </a:rPr>
              <a:t>CharityTaxGroup</a:t>
            </a:r>
            <a:r>
              <a:rPr lang="en-GB" altLang="en-US" sz="2000" b="1" dirty="0">
                <a:latin typeface="Lato Light" pitchFamily="34" charset="0"/>
              </a:rPr>
              <a:t> @</a:t>
            </a:r>
            <a:r>
              <a:rPr lang="en-GB" altLang="en-US" sz="2000" b="1" dirty="0" err="1">
                <a:latin typeface="Lato Light" pitchFamily="34" charset="0"/>
              </a:rPr>
              <a:t>VATDaddy</a:t>
            </a:r>
            <a:endParaRPr lang="en-GB" altLang="en-US" sz="2000" b="1" dirty="0">
              <a:latin typeface="Lato Light" pitchFamily="34" charset="0"/>
            </a:endParaRPr>
          </a:p>
        </p:txBody>
      </p:sp>
      <p:sp>
        <p:nvSpPr>
          <p:cNvPr id="15364" name="Footer Placeholder 3"/>
          <p:cNvSpPr>
            <a:spLocks noGrp="1"/>
          </p:cNvSpPr>
          <p:nvPr>
            <p:ph type="ftr" sz="quarter" idx="15"/>
          </p:nvPr>
        </p:nvSpPr>
        <p:spPr>
          <a:xfrm>
            <a:off x="482600" y="6245225"/>
            <a:ext cx="3513336"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dirty="0">
                <a:solidFill>
                  <a:schemeClr val="accent2"/>
                </a:solidFill>
                <a:latin typeface="Lato Light" pitchFamily="34" charset="0"/>
              </a:rPr>
              <a:t>The voice of charities on Tax</a:t>
            </a:r>
          </a:p>
          <a:p>
            <a:endParaRPr lang="en-GB" altLang="en-US" dirty="0">
              <a:solidFill>
                <a:schemeClr val="accent2"/>
              </a:solidFill>
              <a:latin typeface="Lato Light" pitchFamily="34" charset="0"/>
            </a:endParaRPr>
          </a:p>
        </p:txBody>
      </p:sp>
      <p:sp>
        <p:nvSpPr>
          <p:cNvPr id="5" name="Text Placeholder 2">
            <a:extLst>
              <a:ext uri="{FF2B5EF4-FFF2-40B4-BE49-F238E27FC236}">
                <a16:creationId xmlns:a16="http://schemas.microsoft.com/office/drawing/2014/main" id="{14B5C75C-719F-48C4-BD6F-16850F7BE8A1}"/>
              </a:ext>
            </a:extLst>
          </p:cNvPr>
          <p:cNvSpPr txBox="1">
            <a:spLocks/>
          </p:cNvSpPr>
          <p:nvPr/>
        </p:nvSpPr>
        <p:spPr bwMode="auto">
          <a:xfrm>
            <a:off x="6533703" y="5589240"/>
            <a:ext cx="226784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ts val="2000"/>
              </a:spcBef>
              <a:spcAft>
                <a:spcPct val="0"/>
              </a:spcAft>
              <a:buClr>
                <a:schemeClr val="accent2"/>
              </a:buClr>
              <a:buFont typeface="Wingdings" panose="05000000000000000000" pitchFamily="2" charset="2"/>
              <a:buNone/>
              <a:defRPr sz="2800">
                <a:solidFill>
                  <a:schemeClr val="tx1"/>
                </a:solidFill>
                <a:latin typeface="Lato Light" charset="0"/>
                <a:ea typeface="Lato Light" charset="0"/>
                <a:cs typeface="Lato Light" charset="0"/>
              </a:defRPr>
            </a:lvl1pPr>
            <a:lvl2pPr marL="668338" indent="-211138" algn="l" rtl="0" eaLnBrk="0" fontAlgn="base" hangingPunct="0">
              <a:spcBef>
                <a:spcPts val="1800"/>
              </a:spcBef>
              <a:spcAft>
                <a:spcPct val="0"/>
              </a:spcAft>
              <a:buClr>
                <a:schemeClr val="accent2"/>
              </a:buClr>
              <a:buFont typeface="Wingdings" panose="05000000000000000000" pitchFamily="2" charset="2"/>
              <a:buChar char="§"/>
              <a:defRPr>
                <a:solidFill>
                  <a:schemeClr val="tx1"/>
                </a:solidFill>
                <a:latin typeface="Lato Light" charset="0"/>
                <a:ea typeface="Lato Light" charset="0"/>
                <a:cs typeface="Lato Light" charset="0"/>
              </a:defRPr>
            </a:lvl2pPr>
            <a:lvl3pPr marL="1092200" indent="-177800" algn="l" rtl="0" eaLnBrk="0" fontAlgn="base" hangingPunct="0">
              <a:spcBef>
                <a:spcPts val="1600"/>
              </a:spcBef>
              <a:spcAft>
                <a:spcPct val="0"/>
              </a:spcAft>
              <a:buClr>
                <a:schemeClr val="accent2"/>
              </a:buClr>
              <a:buFont typeface="Wingdings" panose="05000000000000000000" pitchFamily="2" charset="2"/>
              <a:buChar char="§"/>
              <a:defRPr sz="1600">
                <a:solidFill>
                  <a:schemeClr val="tx1"/>
                </a:solidFill>
                <a:latin typeface="Lato Light" charset="0"/>
                <a:ea typeface="Lato Light" charset="0"/>
                <a:cs typeface="Lato Light" charset="0"/>
              </a:defRPr>
            </a:lvl3pPr>
            <a:lvl4pPr marL="1555750" indent="-184150" algn="l" rtl="0" eaLnBrk="0" fontAlgn="base" hangingPunct="0">
              <a:spcBef>
                <a:spcPts val="1400"/>
              </a:spcBef>
              <a:spcAft>
                <a:spcPct val="0"/>
              </a:spcAft>
              <a:buClr>
                <a:schemeClr val="accent2"/>
              </a:buClr>
              <a:buFont typeface="Wingdings" panose="05000000000000000000" pitchFamily="2" charset="2"/>
              <a:buChar char="§"/>
              <a:defRPr sz="1400">
                <a:solidFill>
                  <a:schemeClr val="tx1"/>
                </a:solidFill>
                <a:latin typeface="Lato Light" charset="0"/>
                <a:ea typeface="Lato Light" charset="0"/>
                <a:cs typeface="Lato Light" charset="0"/>
              </a:defRPr>
            </a:lvl4pPr>
            <a:lvl5pPr marL="2057400" indent="-228600" algn="l" rtl="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charset="0"/>
                <a:ea typeface="Lato Light" charset="0"/>
                <a:cs typeface="Lato Light"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r"/>
            <a:r>
              <a:rPr lang="en-GB" altLang="en-US" sz="2000" b="1" kern="0" dirty="0">
                <a:latin typeface="Lato Light" pitchFamily="34" charset="0"/>
              </a:rPr>
              <a:t>#CTGVAT</a:t>
            </a:r>
          </a:p>
        </p:txBody>
      </p:sp>
    </p:spTree>
    <p:extLst>
      <p:ext uri="{BB962C8B-B14F-4D97-AF65-F5344CB8AC3E}">
        <p14:creationId xmlns:p14="http://schemas.microsoft.com/office/powerpoint/2010/main" val="34141557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idx="4294967295"/>
          </p:nvPr>
        </p:nvSpPr>
        <p:spPr/>
        <p:txBody>
          <a:bodyPr/>
          <a:lstStyle/>
          <a:p>
            <a:r>
              <a:rPr lang="en-GB" altLang="en-US" dirty="0">
                <a:latin typeface="Lato"/>
                <a:ea typeface="Lato"/>
                <a:cs typeface="Lato"/>
              </a:rPr>
              <a:t>Charity Tax Group</a:t>
            </a:r>
          </a:p>
        </p:txBody>
      </p:sp>
      <p:sp>
        <p:nvSpPr>
          <p:cNvPr id="90115" name="Content Placeholder 2"/>
          <p:cNvSpPr>
            <a:spLocks noGrp="1"/>
          </p:cNvSpPr>
          <p:nvPr>
            <p:ph idx="4294967295"/>
          </p:nvPr>
        </p:nvSpPr>
        <p:spPr>
          <a:xfrm>
            <a:off x="468313" y="1628775"/>
            <a:ext cx="8208962" cy="4216400"/>
          </a:xfrm>
        </p:spPr>
        <p:txBody>
          <a:bodyPr/>
          <a:lstStyle/>
          <a:p>
            <a:r>
              <a:rPr lang="en-GB" altLang="en-US" sz="2400" dirty="0">
                <a:latin typeface="Lato Light"/>
                <a:ea typeface="Lato Light"/>
                <a:cs typeface="Lato Light"/>
              </a:rPr>
              <a:t>Leading representative body for charities on tax issues</a:t>
            </a:r>
          </a:p>
          <a:p>
            <a:r>
              <a:rPr lang="en-GB" altLang="en-US" sz="2400" dirty="0">
                <a:latin typeface="Lato Light"/>
                <a:ea typeface="Lato Light"/>
                <a:cs typeface="Lato Light"/>
              </a:rPr>
              <a:t>Over 500 Charity and “Observer” members</a:t>
            </a:r>
          </a:p>
          <a:p>
            <a:r>
              <a:rPr lang="en-GB" altLang="en-US" sz="2400" dirty="0">
                <a:latin typeface="Lato Light"/>
                <a:ea typeface="Lato Light"/>
                <a:cs typeface="Lato Light"/>
              </a:rPr>
              <a:t>Lobbying and information provision role </a:t>
            </a:r>
          </a:p>
          <a:p>
            <a:r>
              <a:rPr lang="en-GB" altLang="en-US" sz="2400" dirty="0">
                <a:latin typeface="Lato Light"/>
                <a:ea typeface="Lato Light"/>
                <a:cs typeface="Lato Light"/>
                <a:hlinkClick r:id="rId2"/>
              </a:rPr>
              <a:t>www.charitytaxgroup.org.uk</a:t>
            </a:r>
            <a:r>
              <a:rPr lang="en-GB" altLang="en-US" sz="2400" dirty="0">
                <a:latin typeface="Lato Light"/>
                <a:ea typeface="Lato Light"/>
                <a:cs typeface="Lato Light"/>
              </a:rPr>
              <a:t> provides </a:t>
            </a:r>
            <a:r>
              <a:rPr lang="en-GB" altLang="en-US" sz="2400">
                <a:latin typeface="Lato Light"/>
                <a:ea typeface="Lato Light"/>
                <a:cs typeface="Lato Light"/>
              </a:rPr>
              <a:t>access to regular </a:t>
            </a:r>
            <a:r>
              <a:rPr lang="en-GB" altLang="en-US" sz="2400" dirty="0">
                <a:latin typeface="Lato Light"/>
                <a:ea typeface="Lato Light"/>
                <a:cs typeface="Lato Light"/>
              </a:rPr>
              <a:t>newsletters and consultation &amp; case law trackers</a:t>
            </a:r>
          </a:p>
          <a:p>
            <a:r>
              <a:rPr lang="en-GB" altLang="en-US" sz="2400" dirty="0">
                <a:latin typeface="Lato Light"/>
                <a:ea typeface="Lato Light"/>
                <a:cs typeface="Lato Light"/>
              </a:rPr>
              <a:t>Join today!</a:t>
            </a:r>
          </a:p>
          <a:p>
            <a:endParaRPr lang="en-GB" altLang="en-US" sz="2400" dirty="0">
              <a:latin typeface="Lato Light"/>
              <a:ea typeface="Lato Light"/>
              <a:cs typeface="Lato Light"/>
            </a:endParaRPr>
          </a:p>
        </p:txBody>
      </p:sp>
      <p:sp>
        <p:nvSpPr>
          <p:cNvPr id="90116" name="Footer Placeholder 3"/>
          <p:cNvSpPr txBox="1">
            <a:spLocks noGrp="1"/>
          </p:cNvSpPr>
          <p:nvPr/>
        </p:nvSpPr>
        <p:spPr bwMode="auto">
          <a:xfrm>
            <a:off x="482600" y="6245225"/>
            <a:ext cx="35131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2000"/>
              </a:spcBef>
              <a:buClr>
                <a:schemeClr val="accent2"/>
              </a:buClr>
              <a:buFont typeface="Wingdings" panose="05000000000000000000" pitchFamily="2" charset="2"/>
              <a:buChar char="§"/>
              <a:defRPr sz="2000">
                <a:solidFill>
                  <a:schemeClr val="tx1"/>
                </a:solidFill>
                <a:latin typeface="Lato Light"/>
                <a:ea typeface="Lato Light"/>
                <a:cs typeface="Lato Light"/>
              </a:defRPr>
            </a:lvl1pPr>
            <a:lvl2pPr marL="742950" indent="-285750">
              <a:spcBef>
                <a:spcPts val="1800"/>
              </a:spcBef>
              <a:buClr>
                <a:schemeClr val="accent2"/>
              </a:buClr>
              <a:buFont typeface="Wingdings" panose="05000000000000000000" pitchFamily="2" charset="2"/>
              <a:buChar char="§"/>
              <a:defRPr>
                <a:solidFill>
                  <a:schemeClr val="tx1"/>
                </a:solidFill>
                <a:latin typeface="Lato Light"/>
                <a:ea typeface="Lato Light"/>
                <a:cs typeface="Lato Light"/>
              </a:defRPr>
            </a:lvl2pPr>
            <a:lvl3pPr marL="1143000" indent="-228600">
              <a:spcBef>
                <a:spcPts val="1600"/>
              </a:spcBef>
              <a:buClr>
                <a:schemeClr val="accent2"/>
              </a:buClr>
              <a:buFont typeface="Wingdings" panose="05000000000000000000" pitchFamily="2" charset="2"/>
              <a:buChar char="§"/>
              <a:defRPr sz="1600">
                <a:solidFill>
                  <a:schemeClr val="tx1"/>
                </a:solidFill>
                <a:latin typeface="Lato Light"/>
                <a:ea typeface="Lato Light"/>
                <a:cs typeface="Lato Light"/>
              </a:defRPr>
            </a:lvl3pPr>
            <a:lvl4pPr marL="1600200" indent="-228600">
              <a:spcBef>
                <a:spcPts val="1400"/>
              </a:spcBef>
              <a:buClr>
                <a:schemeClr val="accent2"/>
              </a:buClr>
              <a:buFont typeface="Wingdings" panose="05000000000000000000" pitchFamily="2" charset="2"/>
              <a:buChar char="§"/>
              <a:defRPr sz="1400">
                <a:solidFill>
                  <a:schemeClr val="tx1"/>
                </a:solidFill>
                <a:latin typeface="Lato Light"/>
                <a:ea typeface="Lato Light"/>
                <a:cs typeface="Lato Light"/>
              </a:defRPr>
            </a:lvl4pPr>
            <a:lvl5pPr marL="2057400" indent="-228600">
              <a:spcBef>
                <a:spcPct val="20000"/>
              </a:spcBef>
              <a:buClr>
                <a:schemeClr val="accent2"/>
              </a:buClr>
              <a:buFont typeface="Wingdings" panose="05000000000000000000" pitchFamily="2" charset="2"/>
              <a:buChar char="§"/>
              <a:defRPr sz="2000">
                <a:solidFill>
                  <a:schemeClr val="tx1"/>
                </a:solidFill>
                <a:latin typeface="Lato Light"/>
                <a:ea typeface="Lato Light"/>
                <a:cs typeface="Lato Light"/>
              </a:defRPr>
            </a:lvl5pPr>
            <a:lvl6pPr marL="25146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6pPr>
            <a:lvl7pPr marL="29718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7pPr>
            <a:lvl8pPr marL="34290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8pPr>
            <a:lvl9pPr marL="38862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B3E4"/>
                </a:solidFill>
                <a:effectLst/>
                <a:uLnTx/>
                <a:uFillTx/>
                <a:latin typeface="Lato Light"/>
                <a:cs typeface="Arial" panose="020B0604020202020204" pitchFamily="34" charset="0"/>
              </a:rPr>
              <a:t>The voice of charities on Tax</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1800" b="0" i="0" u="none" strike="noStrike" kern="1200" cap="none" spc="0" normalizeH="0" baseline="0" noProof="0">
              <a:ln>
                <a:noFill/>
              </a:ln>
              <a:solidFill>
                <a:srgbClr val="00B3E4"/>
              </a:solidFill>
              <a:effectLst/>
              <a:uLnTx/>
              <a:uFillTx/>
              <a:latin typeface="Lato Light"/>
              <a:cs typeface="Arial" panose="020B0604020202020204" pitchFamily="34" charset="0"/>
            </a:endParaRPr>
          </a:p>
        </p:txBody>
      </p:sp>
    </p:spTree>
    <p:extLst>
      <p:ext uri="{BB962C8B-B14F-4D97-AF65-F5344CB8AC3E}">
        <p14:creationId xmlns:p14="http://schemas.microsoft.com/office/powerpoint/2010/main" val="3529957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Title 1"/>
          <p:cNvSpPr>
            <a:spLocks noGrp="1"/>
          </p:cNvSpPr>
          <p:nvPr>
            <p:ph type="title" idx="4294967295"/>
          </p:nvPr>
        </p:nvSpPr>
        <p:spPr/>
        <p:txBody>
          <a:bodyPr/>
          <a:lstStyle/>
          <a:p>
            <a:r>
              <a:rPr lang="en-GB" altLang="en-US" dirty="0">
                <a:latin typeface="Lato"/>
                <a:ea typeface="Lato"/>
                <a:cs typeface="Lato"/>
              </a:rPr>
              <a:t>Charity Tax Group</a:t>
            </a:r>
          </a:p>
        </p:txBody>
      </p:sp>
      <p:sp>
        <p:nvSpPr>
          <p:cNvPr id="39939" name="Content Placeholder 2"/>
          <p:cNvSpPr>
            <a:spLocks noGrp="1"/>
          </p:cNvSpPr>
          <p:nvPr>
            <p:ph idx="4294967295"/>
          </p:nvPr>
        </p:nvSpPr>
        <p:spPr>
          <a:xfrm>
            <a:off x="468313" y="1628775"/>
            <a:ext cx="8208962" cy="4216400"/>
          </a:xfrm>
        </p:spPr>
        <p:txBody>
          <a:bodyPr/>
          <a:lstStyle/>
          <a:p>
            <a:r>
              <a:rPr lang="en-GB" altLang="en-US" sz="2400" dirty="0">
                <a:latin typeface="Lato Light"/>
                <a:ea typeface="Lato Light"/>
                <a:cs typeface="Lato Light"/>
              </a:rPr>
              <a:t>For more information or to register for the CTG newsletter contact us at:</a:t>
            </a:r>
          </a:p>
          <a:p>
            <a:pPr lvl="1"/>
            <a:r>
              <a:rPr lang="en-GB" altLang="en-US" sz="2200" dirty="0">
                <a:latin typeface="Lato Light"/>
                <a:ea typeface="Lato Light"/>
                <a:cs typeface="Lato Light"/>
              </a:rPr>
              <a:t>020 7222 1265</a:t>
            </a:r>
          </a:p>
          <a:p>
            <a:pPr lvl="1"/>
            <a:r>
              <a:rPr lang="en-GB" altLang="en-US" sz="2200" dirty="0">
                <a:latin typeface="Lato Light"/>
                <a:ea typeface="Lato Light"/>
                <a:cs typeface="Lato Light"/>
                <a:hlinkClick r:id="rId2"/>
              </a:rPr>
              <a:t>info@charitytaxgroup.org.uk</a:t>
            </a:r>
            <a:endParaRPr lang="en-GB" altLang="en-US" sz="2200" dirty="0">
              <a:latin typeface="Lato Light"/>
              <a:ea typeface="Lato Light"/>
              <a:cs typeface="Lato Light"/>
            </a:endParaRPr>
          </a:p>
          <a:p>
            <a:pPr lvl="1"/>
            <a:r>
              <a:rPr lang="en-GB" altLang="en-US" sz="2200" dirty="0">
                <a:latin typeface="Lato Light"/>
                <a:ea typeface="Lato Light"/>
                <a:cs typeface="Lato Light"/>
                <a:hlinkClick r:id="rId3"/>
              </a:rPr>
              <a:t>www.charitytaxgroup.org.uk</a:t>
            </a:r>
            <a:endParaRPr lang="en-GB" altLang="en-US" sz="2200" dirty="0">
              <a:latin typeface="Lato Light"/>
              <a:ea typeface="Lato Light"/>
              <a:cs typeface="Lato Light"/>
            </a:endParaRPr>
          </a:p>
          <a:p>
            <a:pPr lvl="1"/>
            <a:r>
              <a:rPr lang="en-GB" altLang="en-US" sz="2200" dirty="0">
                <a:latin typeface="Lato Light"/>
                <a:ea typeface="Lato Light"/>
                <a:cs typeface="Lato Light"/>
              </a:rPr>
              <a:t>@</a:t>
            </a:r>
            <a:r>
              <a:rPr lang="en-GB" altLang="en-US" sz="2200" dirty="0" err="1">
                <a:latin typeface="Lato Light"/>
                <a:ea typeface="Lato Light"/>
                <a:cs typeface="Lato Light"/>
              </a:rPr>
              <a:t>CharityTaxGroup</a:t>
            </a:r>
            <a:endParaRPr lang="en-GB" altLang="en-US" sz="2200" dirty="0">
              <a:latin typeface="Lato Light"/>
              <a:ea typeface="Lato Light"/>
              <a:cs typeface="Lato Light"/>
            </a:endParaRPr>
          </a:p>
          <a:p>
            <a:r>
              <a:rPr lang="en-GB" altLang="en-US" sz="2400" dirty="0">
                <a:latin typeface="Lato Light"/>
                <a:ea typeface="Lato Light"/>
                <a:cs typeface="Lato Light"/>
              </a:rPr>
              <a:t>Support CTG </a:t>
            </a:r>
            <a:r>
              <a:rPr lang="en-GB" altLang="en-US" sz="2400">
                <a:latin typeface="Lato Light"/>
                <a:ea typeface="Lato Light"/>
                <a:cs typeface="Lato Light"/>
              </a:rPr>
              <a:t>in 2018!</a:t>
            </a:r>
            <a:endParaRPr lang="en-GB" altLang="en-US" sz="2400" dirty="0">
              <a:latin typeface="Lato Light"/>
              <a:ea typeface="Lato Light"/>
              <a:cs typeface="Lato Light"/>
            </a:endParaRPr>
          </a:p>
          <a:p>
            <a:pPr lvl="1"/>
            <a:endParaRPr lang="en-GB" altLang="en-US" sz="2200" dirty="0">
              <a:latin typeface="Lato Light"/>
              <a:ea typeface="Lato Light"/>
              <a:cs typeface="Lato Light"/>
            </a:endParaRPr>
          </a:p>
        </p:txBody>
      </p:sp>
      <p:sp>
        <p:nvSpPr>
          <p:cNvPr id="149508" name="Footer Placeholder 3"/>
          <p:cNvSpPr txBox="1">
            <a:spLocks noGrp="1"/>
          </p:cNvSpPr>
          <p:nvPr/>
        </p:nvSpPr>
        <p:spPr bwMode="auto">
          <a:xfrm>
            <a:off x="482600" y="6245225"/>
            <a:ext cx="351313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2000"/>
              </a:spcBef>
              <a:buClr>
                <a:schemeClr val="accent2"/>
              </a:buClr>
              <a:buFont typeface="Wingdings" panose="05000000000000000000" pitchFamily="2" charset="2"/>
              <a:buChar char="§"/>
              <a:defRPr sz="2000">
                <a:solidFill>
                  <a:schemeClr val="tx1"/>
                </a:solidFill>
                <a:latin typeface="Lato Light"/>
                <a:ea typeface="Lato Light"/>
                <a:cs typeface="Lato Light"/>
              </a:defRPr>
            </a:lvl1pPr>
            <a:lvl2pPr marL="742950" indent="-285750">
              <a:spcBef>
                <a:spcPts val="1800"/>
              </a:spcBef>
              <a:buClr>
                <a:schemeClr val="accent2"/>
              </a:buClr>
              <a:buFont typeface="Wingdings" panose="05000000000000000000" pitchFamily="2" charset="2"/>
              <a:buChar char="§"/>
              <a:defRPr>
                <a:solidFill>
                  <a:schemeClr val="tx1"/>
                </a:solidFill>
                <a:latin typeface="Lato Light"/>
                <a:ea typeface="Lato Light"/>
                <a:cs typeface="Lato Light"/>
              </a:defRPr>
            </a:lvl2pPr>
            <a:lvl3pPr marL="1143000" indent="-228600">
              <a:spcBef>
                <a:spcPts val="1600"/>
              </a:spcBef>
              <a:buClr>
                <a:schemeClr val="accent2"/>
              </a:buClr>
              <a:buFont typeface="Wingdings" panose="05000000000000000000" pitchFamily="2" charset="2"/>
              <a:buChar char="§"/>
              <a:defRPr sz="1600">
                <a:solidFill>
                  <a:schemeClr val="tx1"/>
                </a:solidFill>
                <a:latin typeface="Lato Light"/>
                <a:ea typeface="Lato Light"/>
                <a:cs typeface="Lato Light"/>
              </a:defRPr>
            </a:lvl3pPr>
            <a:lvl4pPr marL="1600200" indent="-228600">
              <a:spcBef>
                <a:spcPts val="1400"/>
              </a:spcBef>
              <a:buClr>
                <a:schemeClr val="accent2"/>
              </a:buClr>
              <a:buFont typeface="Wingdings" panose="05000000000000000000" pitchFamily="2" charset="2"/>
              <a:buChar char="§"/>
              <a:defRPr sz="1400">
                <a:solidFill>
                  <a:schemeClr val="tx1"/>
                </a:solidFill>
                <a:latin typeface="Lato Light"/>
                <a:ea typeface="Lato Light"/>
                <a:cs typeface="Lato Light"/>
              </a:defRPr>
            </a:lvl4pPr>
            <a:lvl5pPr marL="2057400" indent="-228600">
              <a:spcBef>
                <a:spcPct val="20000"/>
              </a:spcBef>
              <a:buClr>
                <a:schemeClr val="accent2"/>
              </a:buClr>
              <a:buFont typeface="Wingdings" panose="05000000000000000000" pitchFamily="2" charset="2"/>
              <a:buChar char="§"/>
              <a:defRPr sz="2000">
                <a:solidFill>
                  <a:schemeClr val="tx1"/>
                </a:solidFill>
                <a:latin typeface="Lato Light"/>
                <a:ea typeface="Lato Light"/>
                <a:cs typeface="Lato Light"/>
              </a:defRPr>
            </a:lvl5pPr>
            <a:lvl6pPr marL="25146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6pPr>
            <a:lvl7pPr marL="29718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7pPr>
            <a:lvl8pPr marL="34290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8pPr>
            <a:lvl9pPr marL="3886200" indent="-228600" eaLnBrk="0" fontAlgn="base" hangingPunct="0">
              <a:spcBef>
                <a:spcPct val="20000"/>
              </a:spcBef>
              <a:spcAft>
                <a:spcPct val="0"/>
              </a:spcAft>
              <a:buClr>
                <a:schemeClr val="accent2"/>
              </a:buClr>
              <a:buFont typeface="Wingdings" panose="05000000000000000000" pitchFamily="2" charset="2"/>
              <a:buChar char="§"/>
              <a:defRPr sz="2000">
                <a:solidFill>
                  <a:schemeClr val="tx1"/>
                </a:solidFill>
                <a:latin typeface="Lato Light"/>
                <a:ea typeface="Lato Light"/>
                <a:cs typeface="Lato Light"/>
              </a:defRPr>
            </a:lvl9pPr>
          </a:lstStyle>
          <a:p>
            <a:pPr eaLnBrk="1" hangingPunct="1">
              <a:spcBef>
                <a:spcPct val="0"/>
              </a:spcBef>
              <a:buClrTx/>
              <a:buFontTx/>
              <a:buNone/>
            </a:pPr>
            <a:r>
              <a:rPr lang="en-US" altLang="en-US" sz="1800">
                <a:solidFill>
                  <a:schemeClr val="accent2"/>
                </a:solidFill>
                <a:cs typeface="Arial" panose="020B0604020202020204" pitchFamily="34" charset="0"/>
              </a:rPr>
              <a:t>The voice of charities on Tax</a:t>
            </a:r>
          </a:p>
          <a:p>
            <a:pPr eaLnBrk="1" hangingPunct="1">
              <a:spcBef>
                <a:spcPct val="0"/>
              </a:spcBef>
              <a:buClrTx/>
              <a:buFontTx/>
              <a:buNone/>
            </a:pPr>
            <a:endParaRPr lang="en-GB" altLang="en-US" sz="1800">
              <a:solidFill>
                <a:schemeClr val="accent2"/>
              </a:solidFill>
              <a:cs typeface="Arial" panose="020B0604020202020204" pitchFamily="34" charset="0"/>
            </a:endParaRPr>
          </a:p>
        </p:txBody>
      </p:sp>
    </p:spTree>
    <p:extLst>
      <p:ext uri="{BB962C8B-B14F-4D97-AF65-F5344CB8AC3E}">
        <p14:creationId xmlns:p14="http://schemas.microsoft.com/office/powerpoint/2010/main" val="34590570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500"/>
                                        <p:tgtEl>
                                          <p:spTgt spid="3993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9939">
                                            <p:txEl>
                                              <p:pRg st="1" end="1"/>
                                            </p:txEl>
                                          </p:spTgt>
                                        </p:tgtEl>
                                        <p:attrNameLst>
                                          <p:attrName>style.visibility</p:attrName>
                                        </p:attrNameLst>
                                      </p:cBhvr>
                                      <p:to>
                                        <p:strVal val="visible"/>
                                      </p:to>
                                    </p:set>
                                    <p:animEffect transition="in" filter="fade">
                                      <p:cBhvr>
                                        <p:cTn id="10" dur="500"/>
                                        <p:tgtEl>
                                          <p:spTgt spid="39939">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animEffect transition="in" filter="fade">
                                      <p:cBhvr>
                                        <p:cTn id="13" dur="500"/>
                                        <p:tgtEl>
                                          <p:spTgt spid="39939">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9939">
                                            <p:txEl>
                                              <p:pRg st="3" end="3"/>
                                            </p:txEl>
                                          </p:spTgt>
                                        </p:tgtEl>
                                        <p:attrNameLst>
                                          <p:attrName>style.visibility</p:attrName>
                                        </p:attrNameLst>
                                      </p:cBhvr>
                                      <p:to>
                                        <p:strVal val="visible"/>
                                      </p:to>
                                    </p:set>
                                    <p:animEffect transition="in" filter="fade">
                                      <p:cBhvr>
                                        <p:cTn id="16" dur="500"/>
                                        <p:tgtEl>
                                          <p:spTgt spid="39939">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9939">
                                            <p:txEl>
                                              <p:pRg st="4" end="4"/>
                                            </p:txEl>
                                          </p:spTgt>
                                        </p:tgtEl>
                                        <p:attrNameLst>
                                          <p:attrName>style.visibility</p:attrName>
                                        </p:attrNameLst>
                                      </p:cBhvr>
                                      <p:to>
                                        <p:strVal val="visible"/>
                                      </p:to>
                                    </p:set>
                                    <p:animEffect transition="in" filter="fade">
                                      <p:cBhvr>
                                        <p:cTn id="19" dur="500"/>
                                        <p:tgtEl>
                                          <p:spTgt spid="39939">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39939">
                                            <p:txEl>
                                              <p:pRg st="5" end="5"/>
                                            </p:txEl>
                                          </p:spTgt>
                                        </p:tgtEl>
                                        <p:attrNameLst>
                                          <p:attrName>style.visibility</p:attrName>
                                        </p:attrNameLst>
                                      </p:cBhvr>
                                      <p:to>
                                        <p:strVal val="visible"/>
                                      </p:to>
                                    </p:set>
                                    <p:animEffect transition="in" filter="fade">
                                      <p:cBhvr>
                                        <p:cTn id="24" dur="500"/>
                                        <p:tgtEl>
                                          <p:spTgt spid="399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idx="4294967295"/>
          </p:nvPr>
        </p:nvSpPr>
        <p:spPr/>
        <p:txBody>
          <a:bodyPr/>
          <a:lstStyle/>
          <a:p>
            <a:r>
              <a:rPr lang="en-GB" altLang="en-US" dirty="0">
                <a:latin typeface="Lato" pitchFamily="34" charset="0"/>
              </a:rPr>
              <a:t>HMRC Guidance on VAT and funding from certain bodies</a:t>
            </a:r>
          </a:p>
        </p:txBody>
      </p:sp>
      <p:sp>
        <p:nvSpPr>
          <p:cNvPr id="39939" name="Content Placeholder 2"/>
          <p:cNvSpPr>
            <a:spLocks noGrp="1"/>
          </p:cNvSpPr>
          <p:nvPr>
            <p:ph idx="4294967295"/>
          </p:nvPr>
        </p:nvSpPr>
        <p:spPr>
          <a:xfrm>
            <a:off x="468313" y="1628775"/>
            <a:ext cx="8208962" cy="4216400"/>
          </a:xfrm>
        </p:spPr>
        <p:txBody>
          <a:bodyPr/>
          <a:lstStyle/>
          <a:p>
            <a:pPr algn="just"/>
            <a:r>
              <a:rPr lang="en-GB" dirty="0"/>
              <a:t>This is also known as ‘grants versus contracts’, or ‘grants versus consideration’</a:t>
            </a:r>
          </a:p>
          <a:p>
            <a:pPr algn="just"/>
            <a:r>
              <a:rPr lang="en-GB" dirty="0"/>
              <a:t>Late January 2018 HMRC published many pages of new guidance</a:t>
            </a:r>
          </a:p>
          <a:p>
            <a:pPr algn="just"/>
            <a:r>
              <a:rPr lang="en-GB" dirty="0"/>
              <a:t>We had been expecting it for around 2 years</a:t>
            </a:r>
          </a:p>
          <a:p>
            <a:pPr algn="just"/>
            <a:r>
              <a:rPr lang="en-GB" dirty="0"/>
              <a:t>We had seen an advanced draft, and made some comments, but CTG did not draft it, or any part of it</a:t>
            </a:r>
          </a:p>
        </p:txBody>
      </p:sp>
      <p:sp>
        <p:nvSpPr>
          <p:cNvPr id="39940" name="Footer Placeholder 3"/>
          <p:cNvSpPr txBox="1">
            <a:spLocks noGrp="1"/>
          </p:cNvSpPr>
          <p:nvPr/>
        </p:nvSpPr>
        <p:spPr bwMode="auto">
          <a:xfrm>
            <a:off x="482600" y="6245225"/>
            <a:ext cx="3513336"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dirty="0">
                <a:solidFill>
                  <a:schemeClr val="accent2"/>
                </a:solidFill>
                <a:latin typeface="Lato Light" pitchFamily="34" charset="0"/>
              </a:rPr>
              <a:t>The voice of charities on Tax</a:t>
            </a:r>
          </a:p>
          <a:p>
            <a:pPr eaLnBrk="1" hangingPunct="1"/>
            <a:endParaRPr lang="en-GB" altLang="en-US" dirty="0">
              <a:solidFill>
                <a:schemeClr val="accent2"/>
              </a:solidFill>
              <a:latin typeface="Lato Light"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FA648-8992-40C6-B5B9-D5BB3EFB844E}"/>
              </a:ext>
            </a:extLst>
          </p:cNvPr>
          <p:cNvSpPr>
            <a:spLocks noGrp="1"/>
          </p:cNvSpPr>
          <p:nvPr>
            <p:ph type="title"/>
          </p:nvPr>
        </p:nvSpPr>
        <p:spPr/>
        <p:txBody>
          <a:bodyPr/>
          <a:lstStyle/>
          <a:p>
            <a:r>
              <a:rPr lang="en-GB" dirty="0"/>
              <a:t>Why was this done?</a:t>
            </a:r>
          </a:p>
        </p:txBody>
      </p:sp>
      <p:sp>
        <p:nvSpPr>
          <p:cNvPr id="3" name="Content Placeholder 2">
            <a:extLst>
              <a:ext uri="{FF2B5EF4-FFF2-40B4-BE49-F238E27FC236}">
                <a16:creationId xmlns:a16="http://schemas.microsoft.com/office/drawing/2014/main" id="{8E87B2A7-DB64-47F8-AF8A-077D61F6DC57}"/>
              </a:ext>
            </a:extLst>
          </p:cNvPr>
          <p:cNvSpPr>
            <a:spLocks noGrp="1"/>
          </p:cNvSpPr>
          <p:nvPr>
            <p:ph idx="1"/>
          </p:nvPr>
        </p:nvSpPr>
        <p:spPr>
          <a:xfrm>
            <a:off x="457200" y="1484784"/>
            <a:ext cx="8208963" cy="4392488"/>
          </a:xfrm>
        </p:spPr>
        <p:txBody>
          <a:bodyPr>
            <a:normAutofit fontScale="92500"/>
          </a:bodyPr>
          <a:lstStyle/>
          <a:p>
            <a:r>
              <a:rPr lang="en-GB" dirty="0"/>
              <a:t>HMRC guidance had been very limited and did not appear to endorse any of the usual ‘tools’ that assist us in analysing the position</a:t>
            </a:r>
            <a:endParaRPr lang="en-GB" sz="600" dirty="0"/>
          </a:p>
          <a:p>
            <a:r>
              <a:rPr lang="en-GB" dirty="0"/>
              <a:t>This omission left HMRC inspectors struggling to draw conclusions or explain their decisions</a:t>
            </a:r>
            <a:endParaRPr lang="en-GB" sz="600" dirty="0"/>
          </a:p>
          <a:p>
            <a:r>
              <a:rPr lang="en-GB" dirty="0"/>
              <a:t>Charities often lacked confidence in any view they had of the funding, and sought professional advice frequently</a:t>
            </a:r>
            <a:endParaRPr lang="en-GB" sz="600" dirty="0"/>
          </a:p>
          <a:p>
            <a:r>
              <a:rPr lang="en-GB" dirty="0"/>
              <a:t>Advisers struggled to draw concrete conclusions and were tempted to ‘sit on the fence’</a:t>
            </a:r>
          </a:p>
          <a:p>
            <a:r>
              <a:rPr lang="en-GB" dirty="0"/>
              <a:t>Charities were at risk of applying nuanced principles to a wide range of funding scenarios which were not necessarily sufficiently similar to be treated the same</a:t>
            </a:r>
          </a:p>
          <a:p>
            <a:endParaRPr lang="en-GB" dirty="0"/>
          </a:p>
        </p:txBody>
      </p:sp>
      <p:sp>
        <p:nvSpPr>
          <p:cNvPr id="4" name="Footer Placeholder 3">
            <a:extLst>
              <a:ext uri="{FF2B5EF4-FFF2-40B4-BE49-F238E27FC236}">
                <a16:creationId xmlns:a16="http://schemas.microsoft.com/office/drawing/2014/main" id="{4FE15F13-75CA-427B-A292-BF2277D68813}"/>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1982934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F1606-03AE-46A9-8D5C-FDF93DFB99F6}"/>
              </a:ext>
            </a:extLst>
          </p:cNvPr>
          <p:cNvSpPr>
            <a:spLocks noGrp="1"/>
          </p:cNvSpPr>
          <p:nvPr>
            <p:ph type="title"/>
          </p:nvPr>
        </p:nvSpPr>
        <p:spPr/>
        <p:txBody>
          <a:bodyPr/>
          <a:lstStyle/>
          <a:p>
            <a:r>
              <a:rPr lang="en-GB" dirty="0"/>
              <a:t>That was then – This is now…</a:t>
            </a:r>
          </a:p>
        </p:txBody>
      </p:sp>
      <p:sp>
        <p:nvSpPr>
          <p:cNvPr id="3" name="Content Placeholder 2">
            <a:extLst>
              <a:ext uri="{FF2B5EF4-FFF2-40B4-BE49-F238E27FC236}">
                <a16:creationId xmlns:a16="http://schemas.microsoft.com/office/drawing/2014/main" id="{11E60D05-D7EB-4376-9098-E0B26BE58F43}"/>
              </a:ext>
            </a:extLst>
          </p:cNvPr>
          <p:cNvSpPr>
            <a:spLocks noGrp="1"/>
          </p:cNvSpPr>
          <p:nvPr>
            <p:ph idx="1"/>
          </p:nvPr>
        </p:nvSpPr>
        <p:spPr>
          <a:xfrm>
            <a:off x="467518" y="1507109"/>
            <a:ext cx="8208963" cy="4442171"/>
          </a:xfrm>
        </p:spPr>
        <p:txBody>
          <a:bodyPr>
            <a:normAutofit fontScale="92500" lnSpcReduction="20000"/>
          </a:bodyPr>
          <a:lstStyle/>
          <a:p>
            <a:pPr marL="0" indent="0">
              <a:buNone/>
            </a:pPr>
            <a:r>
              <a:rPr lang="en-GB" i="1" dirty="0"/>
              <a:t>But has the position changed, or are we in a different kind of fog?</a:t>
            </a:r>
            <a:endParaRPr lang="en-GB" sz="800" i="1" dirty="0"/>
          </a:p>
          <a:p>
            <a:pPr marL="0" indent="0">
              <a:buNone/>
            </a:pPr>
            <a:r>
              <a:rPr lang="en-GB" dirty="0"/>
              <a:t>We think there is a meaningful improvement, but not a magic bullet</a:t>
            </a:r>
          </a:p>
          <a:p>
            <a:pPr marL="0" indent="0">
              <a:buNone/>
            </a:pPr>
            <a:r>
              <a:rPr lang="en-GB" b="1" i="1" dirty="0"/>
              <a:t>Benefits:</a:t>
            </a:r>
          </a:p>
          <a:p>
            <a:pPr marL="514350" indent="-514350">
              <a:buFont typeface="+mj-lt"/>
              <a:buAutoNum type="arabicPeriod"/>
            </a:pPr>
            <a:r>
              <a:rPr lang="en-GB" dirty="0"/>
              <a:t>A charity can refer to a common resource with the inspector</a:t>
            </a:r>
          </a:p>
          <a:p>
            <a:pPr marL="514350" indent="-514350">
              <a:buFont typeface="+mj-lt"/>
              <a:buAutoNum type="arabicPeriod"/>
            </a:pPr>
            <a:r>
              <a:rPr lang="en-GB" dirty="0"/>
              <a:t>The inspector has to have regard to that resource</a:t>
            </a:r>
          </a:p>
          <a:p>
            <a:pPr marL="514350" indent="-514350">
              <a:buFont typeface="+mj-lt"/>
              <a:buAutoNum type="arabicPeriod"/>
            </a:pPr>
            <a:r>
              <a:rPr lang="en-GB" dirty="0"/>
              <a:t>It educates inspectors and forces them not to rely on ‘gut feel’</a:t>
            </a:r>
          </a:p>
          <a:p>
            <a:pPr marL="514350" indent="-514350">
              <a:buFont typeface="+mj-lt"/>
              <a:buAutoNum type="arabicPeriod"/>
            </a:pPr>
            <a:r>
              <a:rPr lang="en-GB" dirty="0"/>
              <a:t>A charity can take a view on a more risk-calibrated basis</a:t>
            </a:r>
          </a:p>
          <a:p>
            <a:pPr marL="514350" indent="-514350">
              <a:buFont typeface="+mj-lt"/>
              <a:buAutoNum type="arabicPeriod"/>
            </a:pPr>
            <a:r>
              <a:rPr lang="en-GB" dirty="0"/>
              <a:t>Advisers can show a client why they take the view they do</a:t>
            </a:r>
          </a:p>
          <a:p>
            <a:pPr marL="514350" indent="-514350">
              <a:buFont typeface="+mj-lt"/>
              <a:buAutoNum type="arabicPeriod"/>
            </a:pPr>
            <a:r>
              <a:rPr lang="en-GB" dirty="0"/>
              <a:t>For the most part, HMRC guidance is consistent with professional opinion</a:t>
            </a:r>
          </a:p>
          <a:p>
            <a:endParaRPr lang="en-GB" dirty="0"/>
          </a:p>
        </p:txBody>
      </p:sp>
      <p:sp>
        <p:nvSpPr>
          <p:cNvPr id="4" name="Footer Placeholder 3">
            <a:extLst>
              <a:ext uri="{FF2B5EF4-FFF2-40B4-BE49-F238E27FC236}">
                <a16:creationId xmlns:a16="http://schemas.microsoft.com/office/drawing/2014/main" id="{5E0FB516-8784-4B9F-A8C9-3FF8198E2C38}"/>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3718208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A90FC-8417-47C0-94FC-006B40451698}"/>
              </a:ext>
            </a:extLst>
          </p:cNvPr>
          <p:cNvSpPr>
            <a:spLocks noGrp="1"/>
          </p:cNvSpPr>
          <p:nvPr>
            <p:ph type="title"/>
          </p:nvPr>
        </p:nvSpPr>
        <p:spPr/>
        <p:txBody>
          <a:bodyPr/>
          <a:lstStyle/>
          <a:p>
            <a:r>
              <a:rPr lang="en-GB" dirty="0"/>
              <a:t>Status of the guidance</a:t>
            </a:r>
          </a:p>
        </p:txBody>
      </p:sp>
      <p:sp>
        <p:nvSpPr>
          <p:cNvPr id="3" name="Content Placeholder 2">
            <a:extLst>
              <a:ext uri="{FF2B5EF4-FFF2-40B4-BE49-F238E27FC236}">
                <a16:creationId xmlns:a16="http://schemas.microsoft.com/office/drawing/2014/main" id="{8A7D6F67-E98E-48C7-9FCF-0C2772215382}"/>
              </a:ext>
            </a:extLst>
          </p:cNvPr>
          <p:cNvSpPr>
            <a:spLocks noGrp="1"/>
          </p:cNvSpPr>
          <p:nvPr>
            <p:ph idx="1"/>
          </p:nvPr>
        </p:nvSpPr>
        <p:spPr/>
        <p:txBody>
          <a:bodyPr/>
          <a:lstStyle/>
          <a:p>
            <a:r>
              <a:rPr lang="en-GB" dirty="0"/>
              <a:t>This is not new law – EU legal principles continue to apply</a:t>
            </a:r>
            <a:endParaRPr lang="en-GB" sz="600" dirty="0"/>
          </a:p>
          <a:p>
            <a:r>
              <a:rPr lang="en-GB" dirty="0"/>
              <a:t>The guidance is not a decision tree which is binding on HMRC – as with all manual guidance it does not actually bind HMRC, though they tend to acknowledge an obligation</a:t>
            </a:r>
            <a:endParaRPr lang="en-GB" sz="600" dirty="0"/>
          </a:p>
          <a:p>
            <a:r>
              <a:rPr lang="en-GB" dirty="0"/>
              <a:t>It’s not possible to reduce the subject to black/white principles, so a significant element of grey, nuanced, and ‘on balance’ conclusions will arise – The answer ‘It depends…’ will continue to be a popular one</a:t>
            </a:r>
          </a:p>
        </p:txBody>
      </p:sp>
      <p:sp>
        <p:nvSpPr>
          <p:cNvPr id="4" name="Footer Placeholder 3">
            <a:extLst>
              <a:ext uri="{FF2B5EF4-FFF2-40B4-BE49-F238E27FC236}">
                <a16:creationId xmlns:a16="http://schemas.microsoft.com/office/drawing/2014/main" id="{25AEC748-0213-4B20-BDE1-D6A34D4B1BAA}"/>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22330698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72976-272A-488D-86F4-BF4BED1ACCB1}"/>
              </a:ext>
            </a:extLst>
          </p:cNvPr>
          <p:cNvSpPr>
            <a:spLocks noGrp="1"/>
          </p:cNvSpPr>
          <p:nvPr>
            <p:ph type="title"/>
          </p:nvPr>
        </p:nvSpPr>
        <p:spPr/>
        <p:txBody>
          <a:bodyPr/>
          <a:lstStyle/>
          <a:p>
            <a:r>
              <a:rPr lang="en-GB" dirty="0"/>
              <a:t>Layout of Guidance</a:t>
            </a:r>
          </a:p>
        </p:txBody>
      </p:sp>
      <p:sp>
        <p:nvSpPr>
          <p:cNvPr id="3" name="Content Placeholder 2">
            <a:extLst>
              <a:ext uri="{FF2B5EF4-FFF2-40B4-BE49-F238E27FC236}">
                <a16:creationId xmlns:a16="http://schemas.microsoft.com/office/drawing/2014/main" id="{10835ABF-4D68-4082-83B4-E3E421DA8C0E}"/>
              </a:ext>
            </a:extLst>
          </p:cNvPr>
          <p:cNvSpPr>
            <a:spLocks noGrp="1"/>
          </p:cNvSpPr>
          <p:nvPr>
            <p:ph idx="1"/>
          </p:nvPr>
        </p:nvSpPr>
        <p:spPr/>
        <p:txBody>
          <a:bodyPr/>
          <a:lstStyle/>
          <a:p>
            <a:r>
              <a:rPr lang="en-GB" dirty="0"/>
              <a:t>Consists of ten pages of intro and analysis, and twelve of case commentaries.</a:t>
            </a:r>
            <a:endParaRPr lang="en-GB" sz="600" dirty="0"/>
          </a:p>
          <a:p>
            <a:r>
              <a:rPr lang="en-GB" dirty="0"/>
              <a:t>Starts with general principles and moves towards more detailed points of interpretation.</a:t>
            </a:r>
            <a:endParaRPr lang="en-GB" sz="600" dirty="0"/>
          </a:p>
          <a:p>
            <a:r>
              <a:rPr lang="en-GB" dirty="0"/>
              <a:t>Requires the reader to ‘stand back’ and consider all of the issues, so cannot be used as an automated decision tool.</a:t>
            </a:r>
            <a:endParaRPr lang="en-GB" sz="600" dirty="0"/>
          </a:p>
          <a:p>
            <a:r>
              <a:rPr lang="en-GB" dirty="0"/>
              <a:t>Also tells us what to ignore which might mislead us</a:t>
            </a:r>
          </a:p>
        </p:txBody>
      </p:sp>
      <p:sp>
        <p:nvSpPr>
          <p:cNvPr id="4" name="Footer Placeholder 3">
            <a:extLst>
              <a:ext uri="{FF2B5EF4-FFF2-40B4-BE49-F238E27FC236}">
                <a16:creationId xmlns:a16="http://schemas.microsoft.com/office/drawing/2014/main" id="{D54A0F17-C0D7-458F-A797-628320605F1A}"/>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922988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4000F-4DB4-484D-8906-D12E1EA87585}"/>
              </a:ext>
            </a:extLst>
          </p:cNvPr>
          <p:cNvSpPr>
            <a:spLocks noGrp="1"/>
          </p:cNvSpPr>
          <p:nvPr>
            <p:ph type="title"/>
          </p:nvPr>
        </p:nvSpPr>
        <p:spPr/>
        <p:txBody>
          <a:bodyPr/>
          <a:lstStyle/>
          <a:p>
            <a:r>
              <a:rPr lang="en-GB" dirty="0"/>
              <a:t>Anything missing?</a:t>
            </a:r>
          </a:p>
        </p:txBody>
      </p:sp>
      <p:sp>
        <p:nvSpPr>
          <p:cNvPr id="3" name="Content Placeholder 2">
            <a:extLst>
              <a:ext uri="{FF2B5EF4-FFF2-40B4-BE49-F238E27FC236}">
                <a16:creationId xmlns:a16="http://schemas.microsoft.com/office/drawing/2014/main" id="{91DE45BD-6AE9-44B1-BEF4-649C024D3AF5}"/>
              </a:ext>
            </a:extLst>
          </p:cNvPr>
          <p:cNvSpPr>
            <a:spLocks noGrp="1"/>
          </p:cNvSpPr>
          <p:nvPr>
            <p:ph idx="1"/>
          </p:nvPr>
        </p:nvSpPr>
        <p:spPr>
          <a:xfrm>
            <a:off x="457200" y="1556793"/>
            <a:ext cx="8208963" cy="4392488"/>
          </a:xfrm>
        </p:spPr>
        <p:txBody>
          <a:bodyPr>
            <a:normAutofit fontScale="92500" lnSpcReduction="10000"/>
          </a:bodyPr>
          <a:lstStyle/>
          <a:p>
            <a:r>
              <a:rPr lang="en-GB" dirty="0"/>
              <a:t>We are concerned by a lack of reference to funding by Foundations (business sponsorship is covered by VATSC09000 and the Notice, but might have been worth including in the same general section)</a:t>
            </a:r>
          </a:p>
          <a:p>
            <a:pPr>
              <a:buFont typeface="Wingdings" panose="05000000000000000000" pitchFamily="2" charset="2"/>
              <a:buChar char="Ø"/>
            </a:pPr>
            <a:r>
              <a:rPr lang="en-GB" dirty="0"/>
              <a:t>It is focussed seemingly entirely on public body funding</a:t>
            </a:r>
          </a:p>
          <a:p>
            <a:r>
              <a:rPr lang="en-GB" dirty="0"/>
              <a:t>Despite this, specific policies relating to </a:t>
            </a:r>
            <a:r>
              <a:rPr lang="en-GB" dirty="0" err="1"/>
              <a:t>DfID</a:t>
            </a:r>
            <a:r>
              <a:rPr lang="en-GB" dirty="0"/>
              <a:t> are not covered and there appears not to be any </a:t>
            </a:r>
            <a:r>
              <a:rPr lang="en-GB" dirty="0" err="1"/>
              <a:t>DfID</a:t>
            </a:r>
            <a:r>
              <a:rPr lang="en-GB" dirty="0"/>
              <a:t> related material in the manuals, despite there being indications that there is an agreement between </a:t>
            </a:r>
            <a:r>
              <a:rPr lang="en-GB" dirty="0" err="1"/>
              <a:t>DfID</a:t>
            </a:r>
            <a:r>
              <a:rPr lang="en-GB" dirty="0"/>
              <a:t> and HMRC</a:t>
            </a:r>
          </a:p>
          <a:p>
            <a:r>
              <a:rPr lang="en-GB" dirty="0"/>
              <a:t>Something substantive on </a:t>
            </a:r>
            <a:r>
              <a:rPr lang="en-GB" dirty="0" err="1"/>
              <a:t>Collaborational</a:t>
            </a:r>
            <a:r>
              <a:rPr lang="en-GB" dirty="0"/>
              <a:t> work between non-profits would have been good (based on university research guidance)</a:t>
            </a:r>
          </a:p>
          <a:p>
            <a:r>
              <a:rPr lang="en-GB" dirty="0"/>
              <a:t>Nothing on ‘conduit funding’ (whether recipient is charging to manage funding or receives a grant)</a:t>
            </a:r>
          </a:p>
        </p:txBody>
      </p:sp>
      <p:sp>
        <p:nvSpPr>
          <p:cNvPr id="4" name="Footer Placeholder 3">
            <a:extLst>
              <a:ext uri="{FF2B5EF4-FFF2-40B4-BE49-F238E27FC236}">
                <a16:creationId xmlns:a16="http://schemas.microsoft.com/office/drawing/2014/main" id="{BA3D83C8-5D8C-4066-84FC-1A092422D7BC}"/>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760402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754C2-80CA-45AE-90EB-C989D48DEFCE}"/>
              </a:ext>
            </a:extLst>
          </p:cNvPr>
          <p:cNvSpPr>
            <a:spLocks noGrp="1"/>
          </p:cNvSpPr>
          <p:nvPr>
            <p:ph type="title"/>
          </p:nvPr>
        </p:nvSpPr>
        <p:spPr/>
        <p:txBody>
          <a:bodyPr/>
          <a:lstStyle/>
          <a:p>
            <a:r>
              <a:rPr lang="en-GB" dirty="0"/>
              <a:t>Some key criteria emerge</a:t>
            </a:r>
          </a:p>
        </p:txBody>
      </p:sp>
      <p:sp>
        <p:nvSpPr>
          <p:cNvPr id="3" name="Content Placeholder 2">
            <a:extLst>
              <a:ext uri="{FF2B5EF4-FFF2-40B4-BE49-F238E27FC236}">
                <a16:creationId xmlns:a16="http://schemas.microsoft.com/office/drawing/2014/main" id="{3D3A3192-6885-494C-9ABB-56C98679EE36}"/>
              </a:ext>
            </a:extLst>
          </p:cNvPr>
          <p:cNvSpPr>
            <a:spLocks noGrp="1"/>
          </p:cNvSpPr>
          <p:nvPr>
            <p:ph idx="1"/>
          </p:nvPr>
        </p:nvSpPr>
        <p:spPr>
          <a:xfrm>
            <a:off x="457200" y="1556793"/>
            <a:ext cx="8208963" cy="4320479"/>
          </a:xfrm>
        </p:spPr>
        <p:txBody>
          <a:bodyPr>
            <a:normAutofit lnSpcReduction="10000"/>
          </a:bodyPr>
          <a:lstStyle/>
          <a:p>
            <a:r>
              <a:rPr lang="en-GB" dirty="0"/>
              <a:t>What the documentation ‘calls’ a payment (its nomenclature) is not always accurate – you need to look to the underlying facts</a:t>
            </a:r>
          </a:p>
          <a:p>
            <a:r>
              <a:rPr lang="en-GB" dirty="0"/>
              <a:t>It is only consideration where the payment is </a:t>
            </a:r>
            <a:r>
              <a:rPr lang="en-GB" b="1" i="1" dirty="0"/>
              <a:t>for </a:t>
            </a:r>
            <a:r>
              <a:rPr lang="en-GB" dirty="0"/>
              <a:t>a supply to the funder or to parties the funder pays for – not for a general good…</a:t>
            </a:r>
          </a:p>
          <a:p>
            <a:r>
              <a:rPr lang="en-GB" dirty="0"/>
              <a:t>Where a public body makes payment from a fund which is not designated as one from which grants can be paid, it won’t be a grant</a:t>
            </a:r>
          </a:p>
          <a:p>
            <a:r>
              <a:rPr lang="en-GB" dirty="0"/>
              <a:t>Where the payment arises from a formal procurement exercise by a public body, this will usually be for services to the funder</a:t>
            </a:r>
            <a:endParaRPr lang="en-GB" sz="800" dirty="0"/>
          </a:p>
          <a:p>
            <a:pPr marL="0" indent="0">
              <a:buNone/>
            </a:pPr>
            <a:r>
              <a:rPr lang="en-GB" dirty="0"/>
              <a:t>(Note, these last two aspects aren’t simple. How do you know the funding pot, and what if it’s paid from both pots? Is the formal procurement realistically valid as a competitive exercise?)</a:t>
            </a:r>
          </a:p>
        </p:txBody>
      </p:sp>
      <p:sp>
        <p:nvSpPr>
          <p:cNvPr id="4" name="Footer Placeholder 3">
            <a:extLst>
              <a:ext uri="{FF2B5EF4-FFF2-40B4-BE49-F238E27FC236}">
                <a16:creationId xmlns:a16="http://schemas.microsoft.com/office/drawing/2014/main" id="{4584A0C7-69E3-4198-BEF9-DBAA17B6C177}"/>
              </a:ext>
            </a:extLst>
          </p:cNvPr>
          <p:cNvSpPr>
            <a:spLocks noGrp="1"/>
          </p:cNvSpPr>
          <p:nvPr>
            <p:ph type="ftr" sz="quarter" idx="11"/>
          </p:nvPr>
        </p:nvSpPr>
        <p:spPr/>
        <p:txBody>
          <a:bodyPr/>
          <a:lstStyle/>
          <a:p>
            <a:pPr>
              <a:defRPr/>
            </a:pPr>
            <a:r>
              <a:rPr lang="en-US" altLang="en-US"/>
              <a:t>The voice of charities on Tax</a:t>
            </a:r>
          </a:p>
          <a:p>
            <a:pPr>
              <a:defRPr/>
            </a:pPr>
            <a:endParaRPr lang="en-GB" altLang="en-US"/>
          </a:p>
        </p:txBody>
      </p:sp>
    </p:spTree>
    <p:extLst>
      <p:ext uri="{BB962C8B-B14F-4D97-AF65-F5344CB8AC3E}">
        <p14:creationId xmlns:p14="http://schemas.microsoft.com/office/powerpoint/2010/main" val="3869435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4_Custom Design">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4_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9D7115EE-08D6-4A6A-A7D4-AD008CB89DB5}"/>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amp;H Cornflower">
  <a:themeElements>
    <a:clrScheme name="T&amp;H Cornflower 1">
      <a:dk1>
        <a:srgbClr val="5987C5"/>
      </a:dk1>
      <a:lt1>
        <a:srgbClr val="FFFFFF"/>
      </a:lt1>
      <a:dk2>
        <a:srgbClr val="5987C5"/>
      </a:dk2>
      <a:lt2>
        <a:srgbClr val="FFFFFF"/>
      </a:lt2>
      <a:accent1>
        <a:srgbClr val="5987C5"/>
      </a:accent1>
      <a:accent2>
        <a:srgbClr val="83A5D4"/>
      </a:accent2>
      <a:accent3>
        <a:srgbClr val="FFFFFF"/>
      </a:accent3>
      <a:accent4>
        <a:srgbClr val="4B72A8"/>
      </a:accent4>
      <a:accent5>
        <a:srgbClr val="B5C3DF"/>
      </a:accent5>
      <a:accent6>
        <a:srgbClr val="7695C0"/>
      </a:accent6>
      <a:hlink>
        <a:srgbClr val="0000FF"/>
      </a:hlink>
      <a:folHlink>
        <a:srgbClr val="800080"/>
      </a:folHlink>
    </a:clrScheme>
    <a:fontScheme name="T&amp;H Cornflower">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amp;H Cornflower 1">
        <a:dk1>
          <a:srgbClr val="5987C5"/>
        </a:dk1>
        <a:lt1>
          <a:srgbClr val="FFFFFF"/>
        </a:lt1>
        <a:dk2>
          <a:srgbClr val="5987C5"/>
        </a:dk2>
        <a:lt2>
          <a:srgbClr val="FFFFFF"/>
        </a:lt2>
        <a:accent1>
          <a:srgbClr val="5987C5"/>
        </a:accent1>
        <a:accent2>
          <a:srgbClr val="83A5D4"/>
        </a:accent2>
        <a:accent3>
          <a:srgbClr val="FFFFFF"/>
        </a:accent3>
        <a:accent4>
          <a:srgbClr val="4B72A8"/>
        </a:accent4>
        <a:accent5>
          <a:srgbClr val="B5C3DF"/>
        </a:accent5>
        <a:accent6>
          <a:srgbClr val="7695C0"/>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4FA11F2B-C496-4E1A-B31C-228093683D94}"/>
    </a:ext>
  </a:extLst>
</a:theme>
</file>

<file path=ppt/theme/theme3.xml><?xml version="1.0" encoding="utf-8"?>
<a:theme xmlns:a="http://schemas.openxmlformats.org/drawingml/2006/main" name="1_T&amp;H Cornflower">
  <a:themeElements>
    <a:clrScheme name="1_T&amp;H Cornflower 1">
      <a:dk1>
        <a:srgbClr val="5987C5"/>
      </a:dk1>
      <a:lt1>
        <a:srgbClr val="FFFFFF"/>
      </a:lt1>
      <a:dk2>
        <a:srgbClr val="5987C5"/>
      </a:dk2>
      <a:lt2>
        <a:srgbClr val="FFFFFF"/>
      </a:lt2>
      <a:accent1>
        <a:srgbClr val="5987C5"/>
      </a:accent1>
      <a:accent2>
        <a:srgbClr val="83A5D4"/>
      </a:accent2>
      <a:accent3>
        <a:srgbClr val="FFFFFF"/>
      </a:accent3>
      <a:accent4>
        <a:srgbClr val="4B72A8"/>
      </a:accent4>
      <a:accent5>
        <a:srgbClr val="B5C3DF"/>
      </a:accent5>
      <a:accent6>
        <a:srgbClr val="7695C0"/>
      </a:accent6>
      <a:hlink>
        <a:srgbClr val="0000FF"/>
      </a:hlink>
      <a:folHlink>
        <a:srgbClr val="800080"/>
      </a:folHlink>
    </a:clrScheme>
    <a:fontScheme name="1_T&amp;H Cornflow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T&amp;H Cornflower 1">
        <a:dk1>
          <a:srgbClr val="5987C5"/>
        </a:dk1>
        <a:lt1>
          <a:srgbClr val="FFFFFF"/>
        </a:lt1>
        <a:dk2>
          <a:srgbClr val="5987C5"/>
        </a:dk2>
        <a:lt2>
          <a:srgbClr val="FFFFFF"/>
        </a:lt2>
        <a:accent1>
          <a:srgbClr val="5987C5"/>
        </a:accent1>
        <a:accent2>
          <a:srgbClr val="83A5D4"/>
        </a:accent2>
        <a:accent3>
          <a:srgbClr val="FFFFFF"/>
        </a:accent3>
        <a:accent4>
          <a:srgbClr val="4B72A8"/>
        </a:accent4>
        <a:accent5>
          <a:srgbClr val="B5C3DF"/>
        </a:accent5>
        <a:accent6>
          <a:srgbClr val="7695C0"/>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9B45838B-E26D-4186-97E0-11F6F2D06079}"/>
    </a:ext>
  </a:extLst>
</a:theme>
</file>

<file path=ppt/theme/theme4.xml><?xml version="1.0" encoding="utf-8"?>
<a:theme xmlns:a="http://schemas.openxmlformats.org/drawingml/2006/main" name="2_T&amp;H Cornflower">
  <a:themeElements>
    <a:clrScheme name="2_T&amp;H Cornflower 1">
      <a:dk1>
        <a:srgbClr val="5987C5"/>
      </a:dk1>
      <a:lt1>
        <a:srgbClr val="FFFFFF"/>
      </a:lt1>
      <a:dk2>
        <a:srgbClr val="5987C5"/>
      </a:dk2>
      <a:lt2>
        <a:srgbClr val="FFFFFF"/>
      </a:lt2>
      <a:accent1>
        <a:srgbClr val="5987C5"/>
      </a:accent1>
      <a:accent2>
        <a:srgbClr val="83A5D4"/>
      </a:accent2>
      <a:accent3>
        <a:srgbClr val="FFFFFF"/>
      </a:accent3>
      <a:accent4>
        <a:srgbClr val="4B72A8"/>
      </a:accent4>
      <a:accent5>
        <a:srgbClr val="B5C3DF"/>
      </a:accent5>
      <a:accent6>
        <a:srgbClr val="7695C0"/>
      </a:accent6>
      <a:hlink>
        <a:srgbClr val="0000FF"/>
      </a:hlink>
      <a:folHlink>
        <a:srgbClr val="800080"/>
      </a:folHlink>
    </a:clrScheme>
    <a:fontScheme name="2_T&amp;H Cornflow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2_T&amp;H Cornflower 1">
        <a:dk1>
          <a:srgbClr val="5987C5"/>
        </a:dk1>
        <a:lt1>
          <a:srgbClr val="FFFFFF"/>
        </a:lt1>
        <a:dk2>
          <a:srgbClr val="5987C5"/>
        </a:dk2>
        <a:lt2>
          <a:srgbClr val="FFFFFF"/>
        </a:lt2>
        <a:accent1>
          <a:srgbClr val="5987C5"/>
        </a:accent1>
        <a:accent2>
          <a:srgbClr val="83A5D4"/>
        </a:accent2>
        <a:accent3>
          <a:srgbClr val="FFFFFF"/>
        </a:accent3>
        <a:accent4>
          <a:srgbClr val="4B72A8"/>
        </a:accent4>
        <a:accent5>
          <a:srgbClr val="B5C3DF"/>
        </a:accent5>
        <a:accent6>
          <a:srgbClr val="7695C0"/>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E6C7601B-B20C-4193-98A9-937C80F9E3F6}"/>
    </a:ext>
  </a:extLst>
</a:theme>
</file>

<file path=ppt/theme/theme5.xml><?xml version="1.0" encoding="utf-8"?>
<a:theme xmlns:a="http://schemas.openxmlformats.org/drawingml/2006/main" name="1_HMT powerpoint presentation">
  <a:themeElements>
    <a:clrScheme name="">
      <a:dk1>
        <a:srgbClr val="000000"/>
      </a:dk1>
      <a:lt1>
        <a:srgbClr val="FFFFFF"/>
      </a:lt1>
      <a:dk2>
        <a:srgbClr val="C41200"/>
      </a:dk2>
      <a:lt2>
        <a:srgbClr val="333333"/>
      </a:lt2>
      <a:accent1>
        <a:srgbClr val="C41200"/>
      </a:accent1>
      <a:accent2>
        <a:srgbClr val="262D4C"/>
      </a:accent2>
      <a:accent3>
        <a:srgbClr val="FFFFFF"/>
      </a:accent3>
      <a:accent4>
        <a:srgbClr val="000000"/>
      </a:accent4>
      <a:accent5>
        <a:srgbClr val="DEAAAA"/>
      </a:accent5>
      <a:accent6>
        <a:srgbClr val="212844"/>
      </a:accent6>
      <a:hlink>
        <a:srgbClr val="598BBD"/>
      </a:hlink>
      <a:folHlink>
        <a:srgbClr val="DDDDDD"/>
      </a:folHlink>
    </a:clrScheme>
    <a:fontScheme name="1_HMT powerpoint presentation">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HMT powerpoint presentation 1">
        <a:dk1>
          <a:srgbClr val="000000"/>
        </a:dk1>
        <a:lt1>
          <a:srgbClr val="F8F8F8"/>
        </a:lt1>
        <a:dk2>
          <a:srgbClr val="333333"/>
        </a:dk2>
        <a:lt2>
          <a:srgbClr val="5F5F5F"/>
        </a:lt2>
        <a:accent1>
          <a:srgbClr val="DDDDDD"/>
        </a:accent1>
        <a:accent2>
          <a:srgbClr val="808080"/>
        </a:accent2>
        <a:accent3>
          <a:srgbClr val="FBFBFB"/>
        </a:accent3>
        <a:accent4>
          <a:srgbClr val="000000"/>
        </a:accent4>
        <a:accent5>
          <a:srgbClr val="EBEBEB"/>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1_HMT powerpoint presentation 2">
        <a:dk1>
          <a:srgbClr val="000000"/>
        </a:dk1>
        <a:lt1>
          <a:srgbClr val="FFFFFF"/>
        </a:lt1>
        <a:dk2>
          <a:srgbClr val="C40012"/>
        </a:dk2>
        <a:lt2>
          <a:srgbClr val="333333"/>
        </a:lt2>
        <a:accent1>
          <a:srgbClr val="C40012"/>
        </a:accent1>
        <a:accent2>
          <a:srgbClr val="262D4C"/>
        </a:accent2>
        <a:accent3>
          <a:srgbClr val="FFFFFF"/>
        </a:accent3>
        <a:accent4>
          <a:srgbClr val="000000"/>
        </a:accent4>
        <a:accent5>
          <a:srgbClr val="DEAAAA"/>
        </a:accent5>
        <a:accent6>
          <a:srgbClr val="212844"/>
        </a:accent6>
        <a:hlink>
          <a:srgbClr val="598BBD"/>
        </a:hlink>
        <a:folHlink>
          <a:srgbClr val="4D4D4D"/>
        </a:folHlink>
      </a:clrScheme>
      <a:clrMap bg1="lt1" tx1="dk1" bg2="lt2" tx2="dk2" accent1="accent1" accent2="accent2" accent3="accent3" accent4="accent4" accent5="accent5" accent6="accent6" hlink="hlink" folHlink="folHlink"/>
    </a:extraClrScheme>
    <a:extraClrScheme>
      <a:clrScheme name="1_HMT powerpoint presentation 3">
        <a:dk1>
          <a:srgbClr val="000000"/>
        </a:dk1>
        <a:lt1>
          <a:srgbClr val="FFFFFF"/>
        </a:lt1>
        <a:dk2>
          <a:srgbClr val="C40012"/>
        </a:dk2>
        <a:lt2>
          <a:srgbClr val="333333"/>
        </a:lt2>
        <a:accent1>
          <a:srgbClr val="C40012"/>
        </a:accent1>
        <a:accent2>
          <a:srgbClr val="262D4C"/>
        </a:accent2>
        <a:accent3>
          <a:srgbClr val="FFFFFF"/>
        </a:accent3>
        <a:accent4>
          <a:srgbClr val="000000"/>
        </a:accent4>
        <a:accent5>
          <a:srgbClr val="DEAAAA"/>
        </a:accent5>
        <a:accent6>
          <a:srgbClr val="212844"/>
        </a:accent6>
        <a:hlink>
          <a:srgbClr val="598BBD"/>
        </a:hlink>
        <a:folHlink>
          <a:srgbClr val="C0C0C0"/>
        </a:folHlink>
      </a:clrScheme>
      <a:clrMap bg1="lt1" tx1="dk1" bg2="lt2" tx2="dk2" accent1="accent1" accent2="accent2" accent3="accent3" accent4="accent4" accent5="accent5" accent6="accent6" hlink="hlink" folHlink="folHlink"/>
    </a:extraClrScheme>
    <a:extraClrScheme>
      <a:clrScheme name="1_HMT powerpoint presentation 4">
        <a:dk1>
          <a:srgbClr val="000000"/>
        </a:dk1>
        <a:lt1>
          <a:srgbClr val="FFFFFF"/>
        </a:lt1>
        <a:dk2>
          <a:srgbClr val="C40012"/>
        </a:dk2>
        <a:lt2>
          <a:srgbClr val="333333"/>
        </a:lt2>
        <a:accent1>
          <a:srgbClr val="C40012"/>
        </a:accent1>
        <a:accent2>
          <a:srgbClr val="262D4C"/>
        </a:accent2>
        <a:accent3>
          <a:srgbClr val="FFFFFF"/>
        </a:accent3>
        <a:accent4>
          <a:srgbClr val="000000"/>
        </a:accent4>
        <a:accent5>
          <a:srgbClr val="DEAAAA"/>
        </a:accent5>
        <a:accent6>
          <a:srgbClr val="212844"/>
        </a:accent6>
        <a:hlink>
          <a:srgbClr val="598BBD"/>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AE692DC8-8112-403D-ABA7-48AE9CE3D051}"/>
    </a:ext>
  </a:extLst>
</a:theme>
</file>

<file path=ppt/theme/theme6.xml><?xml version="1.0" encoding="utf-8"?>
<a:theme xmlns:a="http://schemas.openxmlformats.org/drawingml/2006/main" name="Logo cover page">
  <a:themeElements>
    <a:clrScheme name="Logo cover pag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Logo cover pag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Logo cover pag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AE819B61-20DE-4B74-8B12-A25808F382C2}"/>
    </a:ext>
  </a:extLst>
</a:theme>
</file>

<file path=ppt/theme/theme7.xml><?xml version="1.0" encoding="utf-8"?>
<a:theme xmlns:a="http://schemas.openxmlformats.org/drawingml/2006/main" name="Text slide">
  <a:themeElements>
    <a:clrScheme name="Text slide 1">
      <a:dk1>
        <a:srgbClr val="2E008B"/>
      </a:dk1>
      <a:lt1>
        <a:srgbClr val="FFFFFF"/>
      </a:lt1>
      <a:dk2>
        <a:srgbClr val="2E008B"/>
      </a:dk2>
      <a:lt2>
        <a:srgbClr val="EC008C"/>
      </a:lt2>
      <a:accent1>
        <a:srgbClr val="00B6ED"/>
      </a:accent1>
      <a:accent2>
        <a:srgbClr val="A7A8AA"/>
      </a:accent2>
      <a:accent3>
        <a:srgbClr val="FFFFFF"/>
      </a:accent3>
      <a:accent4>
        <a:srgbClr val="260076"/>
      </a:accent4>
      <a:accent5>
        <a:srgbClr val="AAD7F4"/>
      </a:accent5>
      <a:accent6>
        <a:srgbClr val="97989A"/>
      </a:accent6>
      <a:hlink>
        <a:srgbClr val="FFFFFF"/>
      </a:hlink>
      <a:folHlink>
        <a:srgbClr val="FFFFFF"/>
      </a:folHlink>
    </a:clrScheme>
    <a:fontScheme name="Text slid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Text slide 1">
        <a:dk1>
          <a:srgbClr val="2E008B"/>
        </a:dk1>
        <a:lt1>
          <a:srgbClr val="FFFFFF"/>
        </a:lt1>
        <a:dk2>
          <a:srgbClr val="2E008B"/>
        </a:dk2>
        <a:lt2>
          <a:srgbClr val="EC008C"/>
        </a:lt2>
        <a:accent1>
          <a:srgbClr val="00B6ED"/>
        </a:accent1>
        <a:accent2>
          <a:srgbClr val="A7A8AA"/>
        </a:accent2>
        <a:accent3>
          <a:srgbClr val="FFFFFF"/>
        </a:accent3>
        <a:accent4>
          <a:srgbClr val="260076"/>
        </a:accent4>
        <a:accent5>
          <a:srgbClr val="AAD7F4"/>
        </a:accent5>
        <a:accent6>
          <a:srgbClr val="97989A"/>
        </a:accent6>
        <a:hlink>
          <a:srgbClr val="FFFFFF"/>
        </a:hlink>
        <a:folHlink>
          <a:srgbClr val="FFFF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DBA4D86C-C5DB-4CDF-8681-9A90EF55FA14}"/>
    </a:ext>
  </a:extLst>
</a:theme>
</file>

<file path=ppt/theme/theme8.xml><?xml version="1.0" encoding="utf-8"?>
<a:theme xmlns:a="http://schemas.openxmlformats.org/drawingml/2006/main" name="4_Default Design">
  <a:themeElements>
    <a:clrScheme name="Custom 9">
      <a:dk1>
        <a:srgbClr val="2C2E2E"/>
      </a:dk1>
      <a:lt1>
        <a:srgbClr val="FFFFFF"/>
      </a:lt1>
      <a:dk2>
        <a:srgbClr val="E6364D"/>
      </a:dk2>
      <a:lt2>
        <a:srgbClr val="FDFAD2"/>
      </a:lt2>
      <a:accent1>
        <a:srgbClr val="BBE0E3"/>
      </a:accent1>
      <a:accent2>
        <a:srgbClr val="00B3E4"/>
      </a:accent2>
      <a:accent3>
        <a:srgbClr val="FCEE47"/>
      </a:accent3>
      <a:accent4>
        <a:srgbClr val="FBD9D3"/>
      </a:accent4>
      <a:accent5>
        <a:srgbClr val="F3755B"/>
      </a:accent5>
      <a:accent6>
        <a:srgbClr val="72C7F0"/>
      </a:accent6>
      <a:hlink>
        <a:srgbClr val="E6364D"/>
      </a:hlink>
      <a:folHlink>
        <a:srgbClr val="62616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895350" marR="0" indent="-895350" algn="l" defTabSz="914400" rtl="0" eaLnBrk="1" fontAlgn="base" latinLnBrk="0" hangingPunct="1">
          <a:lnSpc>
            <a:spcPct val="100000"/>
          </a:lnSpc>
          <a:spcBef>
            <a:spcPct val="20000"/>
          </a:spcBef>
          <a:spcAft>
            <a:spcPct val="0"/>
          </a:spcAft>
          <a:buClrTx/>
          <a:buSzTx/>
          <a:buFontTx/>
          <a:buChar char="•"/>
          <a:tabLst/>
          <a:defRPr kumimoji="0" lang="en-GB" sz="18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895350" marR="0" indent="-895350" algn="l" defTabSz="914400" rtl="0" eaLnBrk="1" fontAlgn="base" latinLnBrk="0" hangingPunct="1">
          <a:lnSpc>
            <a:spcPct val="100000"/>
          </a:lnSpc>
          <a:spcBef>
            <a:spcPct val="20000"/>
          </a:spcBef>
          <a:spcAft>
            <a:spcPct val="0"/>
          </a:spcAft>
          <a:buClrTx/>
          <a:buSzTx/>
          <a:buFontTx/>
          <a:buChar char="•"/>
          <a:tabLst/>
          <a:defRPr kumimoji="0" lang="en-GB" sz="1800" b="0" i="0" u="none" strike="noStrike" cap="none" normalizeH="0" baseline="0" smtClean="0">
            <a:ln>
              <a:noFill/>
            </a:ln>
            <a:solidFill>
              <a:schemeClr val="tx1"/>
            </a:solidFill>
            <a:effectLst/>
            <a:latin typeface="Calibri" pitchFamily="34" charset="0"/>
          </a:defRPr>
        </a:defPPr>
      </a:lstStyle>
    </a:lnDef>
    <a:txDef>
      <a:spPr>
        <a:noFill/>
      </a:spPr>
      <a:bodyPr wrap="square" rtlCol="0">
        <a:spAutoFit/>
      </a:bodyPr>
      <a:lstStyle>
        <a:defPPr>
          <a:defRPr sz="2200" dirty="0" smtClean="0">
            <a:solidFill>
              <a:schemeClr val="accent6"/>
            </a:solidFill>
            <a:latin typeface="Lato Light" charset="0"/>
            <a:ea typeface="Lato Light" charset="0"/>
            <a:cs typeface="Lato Light" charset="0"/>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7C19F46C-8F75-4430-9AD6-5FF371CD5619}" vid="{E04DE3FD-50CC-4AD2-AFD7-18A58C17F41F}"/>
    </a:ext>
  </a:ext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CTG Presentation</Template>
  <TotalTime>50</TotalTime>
  <Words>1870</Words>
  <Application>Microsoft Office PowerPoint</Application>
  <PresentationFormat>On-screen Show (4:3)</PresentationFormat>
  <Paragraphs>173</Paragraphs>
  <Slides>29</Slides>
  <Notes>0</Notes>
  <HiddenSlides>0</HiddenSlides>
  <MMClips>0</MMClips>
  <ScaleCrop>false</ScaleCrop>
  <HeadingPairs>
    <vt:vector size="8" baseType="variant">
      <vt:variant>
        <vt:lpstr>Fonts Used</vt:lpstr>
      </vt:variant>
      <vt:variant>
        <vt:i4>6</vt:i4>
      </vt:variant>
      <vt:variant>
        <vt:lpstr>Theme</vt:lpstr>
      </vt:variant>
      <vt:variant>
        <vt:i4>8</vt:i4>
      </vt:variant>
      <vt:variant>
        <vt:lpstr>Embedded OLE Servers</vt:lpstr>
      </vt:variant>
      <vt:variant>
        <vt:i4>1</vt:i4>
      </vt:variant>
      <vt:variant>
        <vt:lpstr>Slide Titles</vt:lpstr>
      </vt:variant>
      <vt:variant>
        <vt:i4>29</vt:i4>
      </vt:variant>
    </vt:vector>
  </HeadingPairs>
  <TitlesOfParts>
    <vt:vector size="44" baseType="lpstr">
      <vt:lpstr>Arial</vt:lpstr>
      <vt:lpstr>Arial Black</vt:lpstr>
      <vt:lpstr>Calibri</vt:lpstr>
      <vt:lpstr>Lato</vt:lpstr>
      <vt:lpstr>Lato Light</vt:lpstr>
      <vt:lpstr>Wingdings</vt:lpstr>
      <vt:lpstr>4_Custom Design</vt:lpstr>
      <vt:lpstr>T&amp;H Cornflower</vt:lpstr>
      <vt:lpstr>1_T&amp;H Cornflower</vt:lpstr>
      <vt:lpstr>2_T&amp;H Cornflower</vt:lpstr>
      <vt:lpstr>1_HMT powerpoint presentation</vt:lpstr>
      <vt:lpstr>Logo cover page</vt:lpstr>
      <vt:lpstr>Text slide</vt:lpstr>
      <vt:lpstr>4_Default Design</vt:lpstr>
      <vt:lpstr>Document</vt:lpstr>
      <vt:lpstr>PowerPoint Presentation</vt:lpstr>
      <vt:lpstr>PowerPoint Presentation</vt:lpstr>
      <vt:lpstr>HMRC Guidance on VAT and funding from certain bodies</vt:lpstr>
      <vt:lpstr>Why was this done?</vt:lpstr>
      <vt:lpstr>That was then – This is now…</vt:lpstr>
      <vt:lpstr>Status of the guidance</vt:lpstr>
      <vt:lpstr>Layout of Guidance</vt:lpstr>
      <vt:lpstr>Anything missing?</vt:lpstr>
      <vt:lpstr>Some key criteria emerge</vt:lpstr>
      <vt:lpstr>The confusing page? - VATSC51640 #1</vt:lpstr>
      <vt:lpstr>The confusing page? - VATSC51640 #2</vt:lpstr>
      <vt:lpstr>Subsidy? #1</vt:lpstr>
      <vt:lpstr>Subsidy? #2</vt:lpstr>
      <vt:lpstr>Indicators of a supply within the scope</vt:lpstr>
      <vt:lpstr>Indicators – outside scope #1</vt:lpstr>
      <vt:lpstr>Indicators – outside scope #2</vt:lpstr>
      <vt:lpstr>Indicators – outside scope #3</vt:lpstr>
      <vt:lpstr>Indicators – outside scope #4</vt:lpstr>
      <vt:lpstr>Indicators – in scope #1</vt:lpstr>
      <vt:lpstr>Indicators – in scope #2</vt:lpstr>
      <vt:lpstr>Indicators – in scope #3</vt:lpstr>
      <vt:lpstr>Indicators – in scope #4</vt:lpstr>
      <vt:lpstr>Neutral Factors #1</vt:lpstr>
      <vt:lpstr>Neutral Factors #2</vt:lpstr>
      <vt:lpstr>Case law section</vt:lpstr>
      <vt:lpstr>Summary view</vt:lpstr>
      <vt:lpstr>PowerPoint Presentation</vt:lpstr>
      <vt:lpstr>Charity Tax Group</vt:lpstr>
      <vt:lpstr>Charity Tax Group</vt:lpstr>
    </vt:vector>
  </TitlesOfParts>
  <Company>CLC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Kenchington</dc:creator>
  <cp:lastModifiedBy>MeetingRoom1A</cp:lastModifiedBy>
  <cp:revision>8</cp:revision>
  <cp:lastPrinted>2016-04-25T19:40:23Z</cp:lastPrinted>
  <dcterms:created xsi:type="dcterms:W3CDTF">2018-03-05T13:24:26Z</dcterms:created>
  <dcterms:modified xsi:type="dcterms:W3CDTF">2018-03-06T08:24:08Z</dcterms:modified>
</cp:coreProperties>
</file>