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34" r:id="rId2"/>
    <p:sldId id="358" r:id="rId3"/>
    <p:sldId id="359" r:id="rId4"/>
    <p:sldId id="361" r:id="rId5"/>
    <p:sldId id="364" r:id="rId6"/>
    <p:sldId id="365" r:id="rId7"/>
    <p:sldId id="366" r:id="rId8"/>
    <p:sldId id="362" r:id="rId9"/>
    <p:sldId id="367" r:id="rId10"/>
  </p:sldIdLst>
  <p:sldSz cx="12960350" cy="7559675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383" kern="1200">
        <a:solidFill>
          <a:schemeClr val="tx1"/>
        </a:solidFill>
        <a:latin typeface="Times New Roman" charset="0"/>
        <a:ea typeface="+mn-ea"/>
        <a:cs typeface="+mn-cs"/>
      </a:defRPr>
    </a:lvl1pPr>
    <a:lvl2pPr marL="452378" indent="1577" algn="l" rtl="0" fontAlgn="base">
      <a:spcBef>
        <a:spcPct val="0"/>
      </a:spcBef>
      <a:spcAft>
        <a:spcPct val="0"/>
      </a:spcAft>
      <a:defRPr sz="2383" kern="1200">
        <a:solidFill>
          <a:schemeClr val="tx1"/>
        </a:solidFill>
        <a:latin typeface="Times New Roman" charset="0"/>
        <a:ea typeface="+mn-ea"/>
        <a:cs typeface="+mn-cs"/>
      </a:defRPr>
    </a:lvl2pPr>
    <a:lvl3pPr marL="906332" indent="1577" algn="l" rtl="0" fontAlgn="base">
      <a:spcBef>
        <a:spcPct val="0"/>
      </a:spcBef>
      <a:spcAft>
        <a:spcPct val="0"/>
      </a:spcAft>
      <a:defRPr sz="2383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0286" indent="1577" algn="l" rtl="0" fontAlgn="base">
      <a:spcBef>
        <a:spcPct val="0"/>
      </a:spcBef>
      <a:spcAft>
        <a:spcPct val="0"/>
      </a:spcAft>
      <a:defRPr sz="2383" kern="1200">
        <a:solidFill>
          <a:schemeClr val="tx1"/>
        </a:solidFill>
        <a:latin typeface="Times New Roman" charset="0"/>
        <a:ea typeface="+mn-ea"/>
        <a:cs typeface="+mn-cs"/>
      </a:defRPr>
    </a:lvl4pPr>
    <a:lvl5pPr marL="1814240" indent="1577" algn="l" rtl="0" fontAlgn="base">
      <a:spcBef>
        <a:spcPct val="0"/>
      </a:spcBef>
      <a:spcAft>
        <a:spcPct val="0"/>
      </a:spcAft>
      <a:defRPr sz="2383" kern="1200">
        <a:solidFill>
          <a:schemeClr val="tx1"/>
        </a:solidFill>
        <a:latin typeface="Times New Roman" charset="0"/>
        <a:ea typeface="+mn-ea"/>
        <a:cs typeface="+mn-cs"/>
      </a:defRPr>
    </a:lvl5pPr>
    <a:lvl6pPr marL="2269769" algn="l" defTabSz="907908" rtl="0" eaLnBrk="1" latinLnBrk="0" hangingPunct="1">
      <a:defRPr sz="2383" kern="1200">
        <a:solidFill>
          <a:schemeClr val="tx1"/>
        </a:solidFill>
        <a:latin typeface="Times New Roman" charset="0"/>
        <a:ea typeface="+mn-ea"/>
        <a:cs typeface="+mn-cs"/>
      </a:defRPr>
    </a:lvl6pPr>
    <a:lvl7pPr marL="2723723" algn="l" defTabSz="907908" rtl="0" eaLnBrk="1" latinLnBrk="0" hangingPunct="1">
      <a:defRPr sz="2383" kern="1200">
        <a:solidFill>
          <a:schemeClr val="tx1"/>
        </a:solidFill>
        <a:latin typeface="Times New Roman" charset="0"/>
        <a:ea typeface="+mn-ea"/>
        <a:cs typeface="+mn-cs"/>
      </a:defRPr>
    </a:lvl7pPr>
    <a:lvl8pPr marL="3177677" algn="l" defTabSz="907908" rtl="0" eaLnBrk="1" latinLnBrk="0" hangingPunct="1">
      <a:defRPr sz="2383" kern="1200">
        <a:solidFill>
          <a:schemeClr val="tx1"/>
        </a:solidFill>
        <a:latin typeface="Times New Roman" charset="0"/>
        <a:ea typeface="+mn-ea"/>
        <a:cs typeface="+mn-cs"/>
      </a:defRPr>
    </a:lvl8pPr>
    <a:lvl9pPr marL="3631631" algn="l" defTabSz="907908" rtl="0" eaLnBrk="1" latinLnBrk="0" hangingPunct="1">
      <a:defRPr sz="2383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pos="377" userDrawn="1">
          <p15:clr>
            <a:srgbClr val="A4A3A4"/>
          </p15:clr>
        </p15:guide>
        <p15:guide id="4" orient="horz" pos="703" userDrawn="1">
          <p15:clr>
            <a:srgbClr val="A4A3A4"/>
          </p15:clr>
        </p15:guide>
        <p15:guide id="5" orient="horz" pos="10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768"/>
    <a:srgbClr val="564830"/>
    <a:srgbClr val="D8CDB9"/>
    <a:srgbClr val="FF75A3"/>
    <a:srgbClr val="0099CC"/>
    <a:srgbClr val="E63A4F"/>
    <a:srgbClr val="A1CED7"/>
    <a:srgbClr val="401A19"/>
    <a:srgbClr val="75B8C5"/>
    <a:srgbClr val="F7D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3" autoAdjust="0"/>
    <p:restoredTop sz="94660"/>
  </p:normalViewPr>
  <p:slideViewPr>
    <p:cSldViewPr snapToGrid="0">
      <p:cViewPr>
        <p:scale>
          <a:sx n="90" d="100"/>
          <a:sy n="90" d="100"/>
        </p:scale>
        <p:origin x="528" y="306"/>
      </p:cViewPr>
      <p:guideLst>
        <p:guide orient="horz" pos="2381"/>
        <p:guide pos="4082"/>
        <p:guide pos="377"/>
        <p:guide orient="horz" pos="703"/>
        <p:guide orient="horz" pos="1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E10C245-643E-4F7C-9910-D2F07262C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56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189" y="2348513"/>
            <a:ext cx="11017972" cy="1620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472" y="4284451"/>
            <a:ext cx="9071408" cy="1931177"/>
          </a:xfrm>
        </p:spPr>
        <p:txBody>
          <a:bodyPr/>
          <a:lstStyle>
            <a:lvl1pPr marL="0" indent="0" algn="ctr">
              <a:buNone/>
              <a:defRPr/>
            </a:lvl1pPr>
            <a:lvl2pPr marL="451990" indent="0" algn="ctr">
              <a:buNone/>
              <a:defRPr/>
            </a:lvl2pPr>
            <a:lvl3pPr marL="903980" indent="0" algn="ctr">
              <a:buNone/>
              <a:defRPr/>
            </a:lvl3pPr>
            <a:lvl4pPr marL="1355969" indent="0" algn="ctr">
              <a:buNone/>
              <a:defRPr/>
            </a:lvl4pPr>
            <a:lvl5pPr marL="1807959" indent="0" algn="ctr">
              <a:buNone/>
              <a:defRPr/>
            </a:lvl5pPr>
            <a:lvl6pPr marL="2259950" indent="0" algn="ctr">
              <a:buNone/>
              <a:defRPr/>
            </a:lvl6pPr>
            <a:lvl7pPr marL="2711940" indent="0" algn="ctr">
              <a:buNone/>
              <a:defRPr/>
            </a:lvl7pPr>
            <a:lvl8pPr marL="3163930" indent="0" algn="ctr">
              <a:buNone/>
              <a:defRPr/>
            </a:lvl8pPr>
            <a:lvl9pPr marL="36159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7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171" y="1670123"/>
            <a:ext cx="11014257" cy="4985858"/>
          </a:xfr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2800"/>
            </a:lvl1pPr>
            <a:lvl2pPr marL="355600" indent="-355600">
              <a:spcBef>
                <a:spcPts val="1800"/>
              </a:spcBef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sz="2800"/>
            </a:lvl2pPr>
            <a:lvl3pPr marL="812800" indent="-457200">
              <a:spcBef>
                <a:spcPts val="1800"/>
              </a:spcBef>
              <a:buClr>
                <a:srgbClr val="0099CC"/>
              </a:buClr>
              <a:buFont typeface="Calibri" panose="020F0502020204030204" pitchFamily="34" charset="0"/>
              <a:buChar char="―"/>
              <a:defRPr sz="2800">
                <a:solidFill>
                  <a:schemeClr val="bg1"/>
                </a:solidFill>
              </a:defRPr>
            </a:lvl3pPr>
            <a:lvl4pPr>
              <a:defRPr sz="1780"/>
            </a:lvl4pPr>
            <a:lvl5pPr>
              <a:defRPr sz="1780"/>
            </a:lvl5pPr>
          </a:lstStyle>
          <a:p>
            <a:pPr lvl="0"/>
            <a:r>
              <a:rPr lang="en-US" dirty="0"/>
              <a:t>Click to edit master style</a:t>
            </a:r>
          </a:p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294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905048"/>
          </a:xfrm>
        </p:spPr>
        <p:txBody>
          <a:bodyPr/>
          <a:lstStyle>
            <a:lvl1pPr>
              <a:defRPr sz="395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1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190" y="685656"/>
            <a:ext cx="11015120" cy="125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190" y="2196639"/>
            <a:ext cx="11015120" cy="453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79703" rtl="0" eaLnBrk="0" fontAlgn="base" hangingPunct="0">
        <a:spcBef>
          <a:spcPct val="0"/>
        </a:spcBef>
        <a:spcAft>
          <a:spcPct val="0"/>
        </a:spcAft>
        <a:defRPr sz="4648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979703" rtl="0" eaLnBrk="0" fontAlgn="base" hangingPunct="0">
        <a:spcBef>
          <a:spcPct val="0"/>
        </a:spcBef>
        <a:spcAft>
          <a:spcPct val="0"/>
        </a:spcAft>
        <a:defRPr sz="4648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l" defTabSz="979703" rtl="0" eaLnBrk="0" fontAlgn="base" hangingPunct="0">
        <a:spcBef>
          <a:spcPct val="0"/>
        </a:spcBef>
        <a:spcAft>
          <a:spcPct val="0"/>
        </a:spcAft>
        <a:defRPr sz="4648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l" defTabSz="979703" rtl="0" eaLnBrk="0" fontAlgn="base" hangingPunct="0">
        <a:spcBef>
          <a:spcPct val="0"/>
        </a:spcBef>
        <a:spcAft>
          <a:spcPct val="0"/>
        </a:spcAft>
        <a:defRPr sz="4648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l" defTabSz="979703" rtl="0" eaLnBrk="0" fontAlgn="base" hangingPunct="0">
        <a:spcBef>
          <a:spcPct val="0"/>
        </a:spcBef>
        <a:spcAft>
          <a:spcPct val="0"/>
        </a:spcAft>
        <a:defRPr sz="4648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451990" algn="ctr" defTabSz="980881" rtl="0" fontAlgn="base">
        <a:spcBef>
          <a:spcPct val="0"/>
        </a:spcBef>
        <a:spcAft>
          <a:spcPct val="0"/>
        </a:spcAft>
        <a:defRPr sz="4648">
          <a:solidFill>
            <a:schemeClr val="tx2"/>
          </a:solidFill>
          <a:latin typeface="Times New Roman" charset="0"/>
        </a:defRPr>
      </a:lvl6pPr>
      <a:lvl7pPr marL="903980" algn="ctr" defTabSz="980881" rtl="0" fontAlgn="base">
        <a:spcBef>
          <a:spcPct val="0"/>
        </a:spcBef>
        <a:spcAft>
          <a:spcPct val="0"/>
        </a:spcAft>
        <a:defRPr sz="4648">
          <a:solidFill>
            <a:schemeClr val="tx2"/>
          </a:solidFill>
          <a:latin typeface="Times New Roman" charset="0"/>
        </a:defRPr>
      </a:lvl7pPr>
      <a:lvl8pPr marL="1355969" algn="ctr" defTabSz="980881" rtl="0" fontAlgn="base">
        <a:spcBef>
          <a:spcPct val="0"/>
        </a:spcBef>
        <a:spcAft>
          <a:spcPct val="0"/>
        </a:spcAft>
        <a:defRPr sz="4648">
          <a:solidFill>
            <a:schemeClr val="tx2"/>
          </a:solidFill>
          <a:latin typeface="Times New Roman" charset="0"/>
        </a:defRPr>
      </a:lvl8pPr>
      <a:lvl9pPr marL="1807959" algn="ctr" defTabSz="980881" rtl="0" fontAlgn="base">
        <a:spcBef>
          <a:spcPct val="0"/>
        </a:spcBef>
        <a:spcAft>
          <a:spcPct val="0"/>
        </a:spcAft>
        <a:defRPr sz="4648">
          <a:solidFill>
            <a:schemeClr val="tx2"/>
          </a:solidFill>
          <a:latin typeface="Times New Roman" charset="0"/>
        </a:defRPr>
      </a:lvl9pPr>
    </p:titleStyle>
    <p:bodyStyle>
      <a:lvl1pPr marL="588765" indent="-588765" algn="l" defTabSz="979703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n"/>
        <a:defRPr sz="356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78616" indent="-475722" algn="l" defTabSz="979703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967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223060" indent="-241786" algn="l" defTabSz="979703" rtl="0" eaLnBrk="0" fontAlgn="base" hangingPunct="0">
        <a:spcBef>
          <a:spcPct val="20000"/>
        </a:spcBef>
        <a:spcAft>
          <a:spcPct val="0"/>
        </a:spcAft>
        <a:buChar char="•"/>
        <a:defRPr sz="267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717621" indent="-243356" algn="l" defTabSz="979703" rtl="0" eaLnBrk="0" fontAlgn="base" hangingPunct="0">
        <a:spcBef>
          <a:spcPct val="20000"/>
        </a:spcBef>
        <a:spcAft>
          <a:spcPct val="0"/>
        </a:spcAft>
        <a:buChar char="–"/>
        <a:defRPr sz="2176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207473" indent="-248066" algn="l" defTabSz="979703" rtl="0" eaLnBrk="0" fontAlgn="base" hangingPunct="0">
        <a:spcBef>
          <a:spcPct val="20000"/>
        </a:spcBef>
        <a:spcAft>
          <a:spcPct val="0"/>
        </a:spcAft>
        <a:buChar char="»"/>
        <a:defRPr sz="2176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660150" indent="-249537" algn="l" defTabSz="980881" rtl="0" fontAlgn="base">
        <a:spcBef>
          <a:spcPct val="20000"/>
        </a:spcBef>
        <a:spcAft>
          <a:spcPct val="0"/>
        </a:spcAft>
        <a:buChar char="»"/>
        <a:defRPr sz="2176">
          <a:solidFill>
            <a:schemeClr val="tx1"/>
          </a:solidFill>
          <a:latin typeface="+mn-lt"/>
        </a:defRPr>
      </a:lvl6pPr>
      <a:lvl7pPr marL="3112140" indent="-249537" algn="l" defTabSz="980881" rtl="0" fontAlgn="base">
        <a:spcBef>
          <a:spcPct val="20000"/>
        </a:spcBef>
        <a:spcAft>
          <a:spcPct val="0"/>
        </a:spcAft>
        <a:buChar char="»"/>
        <a:defRPr sz="2176">
          <a:solidFill>
            <a:schemeClr val="tx1"/>
          </a:solidFill>
          <a:latin typeface="+mn-lt"/>
        </a:defRPr>
      </a:lvl7pPr>
      <a:lvl8pPr marL="3564130" indent="-249537" algn="l" defTabSz="980881" rtl="0" fontAlgn="base">
        <a:spcBef>
          <a:spcPct val="20000"/>
        </a:spcBef>
        <a:spcAft>
          <a:spcPct val="0"/>
        </a:spcAft>
        <a:buChar char="»"/>
        <a:defRPr sz="2176">
          <a:solidFill>
            <a:schemeClr val="tx1"/>
          </a:solidFill>
          <a:latin typeface="+mn-lt"/>
        </a:defRPr>
      </a:lvl8pPr>
      <a:lvl9pPr marL="4016119" indent="-249537" algn="l" defTabSz="980881" rtl="0" fontAlgn="base">
        <a:spcBef>
          <a:spcPct val="20000"/>
        </a:spcBef>
        <a:spcAft>
          <a:spcPct val="0"/>
        </a:spcAft>
        <a:buChar char="»"/>
        <a:defRPr sz="2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1pPr>
      <a:lvl2pPr marL="451990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2pPr>
      <a:lvl3pPr marL="903980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3pPr>
      <a:lvl4pPr marL="1355969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07959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59950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40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163930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615919" algn="l" defTabSz="903980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at clothes on a rack&#10;&#10;Description automatically generated">
            <a:extLst>
              <a:ext uri="{FF2B5EF4-FFF2-40B4-BE49-F238E27FC236}">
                <a16:creationId xmlns:a16="http://schemas.microsoft.com/office/drawing/2014/main" id="{26AFA8F7-C19B-ADB9-4900-89BC01AA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930" y="1121115"/>
            <a:ext cx="9071460" cy="303648"/>
          </a:xfrm>
        </p:spPr>
        <p:txBody>
          <a:bodyPr/>
          <a:lstStyle/>
          <a:p>
            <a:pPr algn="l" defTabSz="980881">
              <a:tabLst>
                <a:tab pos="3498850" algn="l"/>
              </a:tabLst>
              <a:defRPr/>
            </a:pPr>
            <a:r>
              <a:rPr lang="en-GB" sz="2100" b="1" dirty="0">
                <a:solidFill>
                  <a:schemeClr val="tx1"/>
                </a:solidFill>
              </a:rPr>
              <a:t>JOHN WEBBER – HEAD OF RATING – COLLIERS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87BC6B-CAB5-44D7-8240-1EEB686FDA9E}"/>
              </a:ext>
            </a:extLst>
          </p:cNvPr>
          <p:cNvSpPr txBox="1">
            <a:spLocks/>
          </p:cNvSpPr>
          <p:nvPr/>
        </p:nvSpPr>
        <p:spPr bwMode="auto">
          <a:xfrm>
            <a:off x="2512426" y="476460"/>
            <a:ext cx="9449830" cy="5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79703" rtl="0" eaLnBrk="0" fontAlgn="base" hangingPunct="0">
              <a:spcBef>
                <a:spcPct val="0"/>
              </a:spcBef>
              <a:spcAft>
                <a:spcPct val="0"/>
              </a:spcAft>
              <a:defRPr sz="4648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defTabSz="979703" rtl="0" eaLnBrk="0" fontAlgn="base" hangingPunct="0">
              <a:spcBef>
                <a:spcPct val="0"/>
              </a:spcBef>
              <a:spcAft>
                <a:spcPct val="0"/>
              </a:spcAft>
              <a:defRPr sz="4648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algn="l" defTabSz="979703" rtl="0" eaLnBrk="0" fontAlgn="base" hangingPunct="0">
              <a:spcBef>
                <a:spcPct val="0"/>
              </a:spcBef>
              <a:spcAft>
                <a:spcPct val="0"/>
              </a:spcAft>
              <a:defRPr sz="4648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algn="l" defTabSz="979703" rtl="0" eaLnBrk="0" fontAlgn="base" hangingPunct="0">
              <a:spcBef>
                <a:spcPct val="0"/>
              </a:spcBef>
              <a:spcAft>
                <a:spcPct val="0"/>
              </a:spcAft>
              <a:defRPr sz="4648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algn="l" defTabSz="979703" rtl="0" eaLnBrk="0" fontAlgn="base" hangingPunct="0">
              <a:spcBef>
                <a:spcPct val="0"/>
              </a:spcBef>
              <a:spcAft>
                <a:spcPct val="0"/>
              </a:spcAft>
              <a:defRPr sz="4648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451990" algn="ctr" defTabSz="980881" rtl="0" fontAlgn="base">
              <a:spcBef>
                <a:spcPct val="0"/>
              </a:spcBef>
              <a:spcAft>
                <a:spcPct val="0"/>
              </a:spcAft>
              <a:defRPr sz="4648">
                <a:solidFill>
                  <a:schemeClr val="tx2"/>
                </a:solidFill>
                <a:latin typeface="Times New Roman" charset="0"/>
              </a:defRPr>
            </a:lvl6pPr>
            <a:lvl7pPr marL="903980" algn="ctr" defTabSz="980881" rtl="0" fontAlgn="base">
              <a:spcBef>
                <a:spcPct val="0"/>
              </a:spcBef>
              <a:spcAft>
                <a:spcPct val="0"/>
              </a:spcAft>
              <a:defRPr sz="4648">
                <a:solidFill>
                  <a:schemeClr val="tx2"/>
                </a:solidFill>
                <a:latin typeface="Times New Roman" charset="0"/>
              </a:defRPr>
            </a:lvl7pPr>
            <a:lvl8pPr marL="1355969" algn="ctr" defTabSz="980881" rtl="0" fontAlgn="base">
              <a:spcBef>
                <a:spcPct val="0"/>
              </a:spcBef>
              <a:spcAft>
                <a:spcPct val="0"/>
              </a:spcAft>
              <a:defRPr sz="4648">
                <a:solidFill>
                  <a:schemeClr val="tx2"/>
                </a:solidFill>
                <a:latin typeface="Times New Roman" charset="0"/>
              </a:defRPr>
            </a:lvl8pPr>
            <a:lvl9pPr marL="1807959" algn="ctr" defTabSz="980881" rtl="0" fontAlgn="base">
              <a:spcBef>
                <a:spcPct val="0"/>
              </a:spcBef>
              <a:spcAft>
                <a:spcPct val="0"/>
              </a:spcAft>
              <a:defRPr sz="4648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4400" b="1" dirty="0">
                <a:solidFill>
                  <a:srgbClr val="564830"/>
                </a:solidFill>
              </a:rPr>
              <a:t>BUSINESS RATES FOR CHARITIES </a:t>
            </a:r>
            <a:endParaRPr lang="en-GB" altLang="en-US" sz="4400" b="1" kern="0" dirty="0">
              <a:solidFill>
                <a:srgbClr val="564830"/>
              </a:solidFill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2AB6A37-E6EA-47D8-B9D2-858B3FD89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5" y="414637"/>
            <a:ext cx="1244494" cy="141505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9626473-A798-4035-92B6-68F95E8744BC}"/>
              </a:ext>
            </a:extLst>
          </p:cNvPr>
          <p:cNvSpPr txBox="1">
            <a:spLocks/>
          </p:cNvSpPr>
          <p:nvPr/>
        </p:nvSpPr>
        <p:spPr bwMode="auto">
          <a:xfrm>
            <a:off x="2554293" y="1502167"/>
            <a:ext cx="9071460" cy="26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797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356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1990" indent="0" algn="ctr" defTabSz="9797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  <a:defRPr sz="2967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3980" indent="0" algn="ctr" defTabSz="97970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7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55969" indent="0" algn="ctr" defTabSz="97970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07959" indent="0" algn="ctr" defTabSz="97970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59950" indent="0" algn="ctr" defTabSz="980881" rtl="0" fontAlgn="base">
              <a:spcBef>
                <a:spcPct val="20000"/>
              </a:spcBef>
              <a:spcAft>
                <a:spcPct val="0"/>
              </a:spcAft>
              <a:buNone/>
              <a:defRPr sz="2176">
                <a:solidFill>
                  <a:schemeClr val="tx1"/>
                </a:solidFill>
                <a:latin typeface="+mn-lt"/>
              </a:defRPr>
            </a:lvl6pPr>
            <a:lvl7pPr marL="2711940" indent="0" algn="ctr" defTabSz="980881" rtl="0" fontAlgn="base">
              <a:spcBef>
                <a:spcPct val="20000"/>
              </a:spcBef>
              <a:spcAft>
                <a:spcPct val="0"/>
              </a:spcAft>
              <a:buNone/>
              <a:defRPr sz="2176">
                <a:solidFill>
                  <a:schemeClr val="tx1"/>
                </a:solidFill>
                <a:latin typeface="+mn-lt"/>
              </a:defRPr>
            </a:lvl7pPr>
            <a:lvl8pPr marL="3163930" indent="0" algn="ctr" defTabSz="980881" rtl="0" fontAlgn="base">
              <a:spcBef>
                <a:spcPct val="20000"/>
              </a:spcBef>
              <a:spcAft>
                <a:spcPct val="0"/>
              </a:spcAft>
              <a:buNone/>
              <a:defRPr sz="2176">
                <a:solidFill>
                  <a:schemeClr val="tx1"/>
                </a:solidFill>
                <a:latin typeface="+mn-lt"/>
              </a:defRPr>
            </a:lvl8pPr>
            <a:lvl9pPr marL="3615919" indent="0" algn="ctr" defTabSz="980881" rtl="0" fontAlgn="base">
              <a:spcBef>
                <a:spcPct val="20000"/>
              </a:spcBef>
              <a:spcAft>
                <a:spcPct val="0"/>
              </a:spcAft>
              <a:buNone/>
              <a:defRPr sz="2176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80881">
              <a:defRPr/>
            </a:pPr>
            <a:r>
              <a:rPr lang="en-GB" sz="1800" dirty="0">
                <a:solidFill>
                  <a:schemeClr val="tx1"/>
                </a:solidFill>
              </a:rPr>
              <a:t>12</a:t>
            </a:r>
            <a:r>
              <a:rPr lang="en-GB" sz="1800" baseline="30000" dirty="0">
                <a:solidFill>
                  <a:schemeClr val="tx1"/>
                </a:solidFill>
              </a:rPr>
              <a:t>th</a:t>
            </a:r>
            <a:r>
              <a:rPr lang="en-GB" sz="1800" dirty="0">
                <a:solidFill>
                  <a:schemeClr val="tx1"/>
                </a:solidFill>
              </a:rPr>
              <a:t> September 2023</a:t>
            </a:r>
          </a:p>
          <a:p>
            <a:pPr algn="l" defTabSz="980881">
              <a:defRPr/>
            </a:pPr>
            <a:endParaRPr lang="en-GB" sz="1800" kern="0" dirty="0">
              <a:solidFill>
                <a:schemeClr val="tx1"/>
              </a:solidFill>
            </a:endParaRP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B5B9BC9-EFC9-44B4-A3DB-1F6EE5B18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on the floor next to a suitcase&#10;&#10;Description automatically generated">
            <a:extLst>
              <a:ext uri="{FF2B5EF4-FFF2-40B4-BE49-F238E27FC236}">
                <a16:creationId xmlns:a16="http://schemas.microsoft.com/office/drawing/2014/main" id="{1F1422F4-5BDB-2BE3-967B-58FA93653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91A3-A0D9-43AF-B44D-BF3BA2E6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1" y="1670123"/>
            <a:ext cx="11014257" cy="4985858"/>
          </a:xfrm>
        </p:spPr>
        <p:txBody>
          <a:bodyPr/>
          <a:lstStyle/>
          <a:p>
            <a:pPr lvl="1">
              <a:buClr>
                <a:srgbClr val="F6A4C1"/>
              </a:buClr>
            </a:pPr>
            <a:r>
              <a:rPr lang="en-GB" dirty="0"/>
              <a:t>Background to Rating </a:t>
            </a:r>
          </a:p>
          <a:p>
            <a:pPr lvl="1">
              <a:buClr>
                <a:srgbClr val="F6A4C1"/>
              </a:buClr>
            </a:pPr>
            <a:r>
              <a:rPr lang="en-GB" dirty="0"/>
              <a:t>2017 Rating List </a:t>
            </a:r>
          </a:p>
          <a:p>
            <a:pPr lvl="1">
              <a:buClr>
                <a:srgbClr val="F6A4C1"/>
              </a:buClr>
            </a:pPr>
            <a:r>
              <a:rPr lang="en-GB" dirty="0"/>
              <a:t>2023 Rating List </a:t>
            </a:r>
          </a:p>
          <a:p>
            <a:pPr lvl="1">
              <a:buClr>
                <a:srgbClr val="F6A4C1"/>
              </a:buClr>
            </a:pPr>
            <a:r>
              <a:rPr lang="en-GB" dirty="0"/>
              <a:t>Non-Domestic Rating Bill 2023</a:t>
            </a:r>
          </a:p>
          <a:p>
            <a:pPr lvl="1">
              <a:buClr>
                <a:srgbClr val="F6A4C1"/>
              </a:buClr>
            </a:pPr>
            <a:r>
              <a:rPr lang="en-GB" dirty="0"/>
              <a:t>Current Consultation - Avoidance / Evasion </a:t>
            </a:r>
          </a:p>
          <a:p>
            <a:pPr lvl="1">
              <a:buClr>
                <a:srgbClr val="F6A4C1"/>
              </a:buClr>
            </a:pPr>
            <a:r>
              <a:rPr lang="en-GB" dirty="0"/>
              <a:t>Potential changes affecting charities in next 3/5 years</a:t>
            </a:r>
          </a:p>
          <a:p>
            <a:pPr lvl="1">
              <a:buClr>
                <a:srgbClr val="F6A4C1"/>
              </a:buClr>
            </a:pPr>
            <a:r>
              <a:rPr lang="en-GB" dirty="0"/>
              <a:t>Questions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0448FE-81E7-4EF7-9427-4181FB2D4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6D8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6D8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6D8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6D8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6D8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6D8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standing in front of a store&#10;&#10;Description automatically generated">
            <a:extLst>
              <a:ext uri="{FF2B5EF4-FFF2-40B4-BE49-F238E27FC236}">
                <a16:creationId xmlns:a16="http://schemas.microsoft.com/office/drawing/2014/main" id="{9E690BD4-BB6B-4BAD-BC92-CBF942B0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/>
          <a:p>
            <a:r>
              <a:rPr lang="en-GB" dirty="0"/>
              <a:t>Background to 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91A3-A0D9-43AF-B44D-BF3BA2E6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2" y="1655763"/>
            <a:ext cx="5977290" cy="4533584"/>
          </a:xfrm>
        </p:spPr>
        <p:txBody>
          <a:bodyPr/>
          <a:lstStyle/>
          <a:p>
            <a:pPr lvl="1">
              <a:buClr>
                <a:srgbClr val="0099CC"/>
              </a:buClr>
            </a:pPr>
            <a:r>
              <a:rPr lang="en-GB" dirty="0"/>
              <a:t>1601 and all that</a:t>
            </a:r>
          </a:p>
          <a:p>
            <a:pPr lvl="1">
              <a:buClr>
                <a:srgbClr val="0099CC"/>
              </a:buClr>
            </a:pPr>
            <a:r>
              <a:rPr lang="en-GB" dirty="0"/>
              <a:t>Rental Value – hypothetical tenant</a:t>
            </a:r>
          </a:p>
          <a:p>
            <a:pPr lvl="1">
              <a:buClr>
                <a:srgbClr val="0099CC"/>
              </a:buClr>
            </a:pPr>
            <a:r>
              <a:rPr lang="en-GB" dirty="0"/>
              <a:t>1990 – 5 yearly revaluation and the £32 Billion annual liability today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FC2ECC6-A7DD-41E6-8227-82E68F74B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1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a couple of people standing in front of a glass door&#10;&#10;Description automatically generated">
            <a:extLst>
              <a:ext uri="{FF2B5EF4-FFF2-40B4-BE49-F238E27FC236}">
                <a16:creationId xmlns:a16="http://schemas.microsoft.com/office/drawing/2014/main" id="{474A58BC-DFAC-CCC1-80C6-2F572C1D4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/>
          <a:p>
            <a:r>
              <a:rPr lang="en-GB" dirty="0"/>
              <a:t>2017 Rating List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11859E-51E7-481B-83F2-A2A73ECB7E06}"/>
              </a:ext>
            </a:extLst>
          </p:cNvPr>
          <p:cNvSpPr txBox="1">
            <a:spLocks/>
          </p:cNvSpPr>
          <p:nvPr/>
        </p:nvSpPr>
        <p:spPr bwMode="auto">
          <a:xfrm>
            <a:off x="598171" y="1655763"/>
            <a:ext cx="11014257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55600" indent="-3556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2800" indent="-4572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―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7621" indent="-24335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07473" indent="-24806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66015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6pPr>
            <a:lvl7pPr marL="311214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7pPr>
            <a:lvl8pPr marL="356413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8pPr>
            <a:lvl9pPr marL="4016119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rgbClr val="BEDE9E"/>
              </a:buClr>
            </a:pPr>
            <a:r>
              <a:rPr lang="en-GB" dirty="0"/>
              <a:t>Has it finished?</a:t>
            </a:r>
          </a:p>
          <a:p>
            <a:pPr lvl="1">
              <a:buClr>
                <a:srgbClr val="BEDE9E"/>
              </a:buClr>
            </a:pPr>
            <a:r>
              <a:rPr lang="en-GB" dirty="0"/>
              <a:t>What is outstanding?</a:t>
            </a:r>
          </a:p>
          <a:p>
            <a:pPr lvl="1">
              <a:buClr>
                <a:srgbClr val="BEDE9E"/>
              </a:buClr>
            </a:pPr>
            <a:r>
              <a:rPr lang="en-GB" dirty="0"/>
              <a:t>Anything left to do?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FCEB63D-D6F8-4265-9537-641C7CA5F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6773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6773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clothing store&#10;&#10;Description automatically generated">
            <a:extLst>
              <a:ext uri="{FF2B5EF4-FFF2-40B4-BE49-F238E27FC236}">
                <a16:creationId xmlns:a16="http://schemas.microsoft.com/office/drawing/2014/main" id="{E8DDFE46-7EA4-05F2-EC8D-31174501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8"/>
            <a:ext cx="11014257" cy="612000"/>
          </a:xfrm>
        </p:spPr>
        <p:txBody>
          <a:bodyPr/>
          <a:lstStyle/>
          <a:p>
            <a:r>
              <a:rPr lang="en-GB" dirty="0"/>
              <a:t>2023 Rating List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11859E-51E7-481B-83F2-A2A73ECB7E06}"/>
              </a:ext>
            </a:extLst>
          </p:cNvPr>
          <p:cNvSpPr txBox="1">
            <a:spLocks/>
          </p:cNvSpPr>
          <p:nvPr/>
        </p:nvSpPr>
        <p:spPr bwMode="auto">
          <a:xfrm>
            <a:off x="598172" y="1655763"/>
            <a:ext cx="6729060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55600" indent="-3556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2800" indent="-4572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―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7621" indent="-24335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07473" indent="-24806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66015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6pPr>
            <a:lvl7pPr marL="311214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7pPr>
            <a:lvl8pPr marL="356413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8pPr>
            <a:lvl9pPr marL="4016119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Valuation Dates and why it is important</a:t>
            </a:r>
            <a:endParaRPr lang="en-GB" sz="3600" dirty="0"/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Winners/Losers</a:t>
            </a:r>
            <a:endParaRPr lang="en-GB" sz="3600" dirty="0"/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Transitional Relief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Did the VOA get it right?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What should you be doing?</a:t>
            </a:r>
            <a:endParaRPr lang="en-GB" sz="36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4C9C230-6F39-4FAE-B10D-AF488AA6B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3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B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B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B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B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 pointing at a piece of paper&#10;&#10;Description automatically generated">
            <a:extLst>
              <a:ext uri="{FF2B5EF4-FFF2-40B4-BE49-F238E27FC236}">
                <a16:creationId xmlns:a16="http://schemas.microsoft.com/office/drawing/2014/main" id="{94B50415-E9E0-D4EF-D991-FC1676EA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/>
          <a:p>
            <a:r>
              <a:rPr lang="en-GB" dirty="0"/>
              <a:t>Non-Domestic Rating Bill 2023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11859E-51E7-481B-83F2-A2A73ECB7E06}"/>
              </a:ext>
            </a:extLst>
          </p:cNvPr>
          <p:cNvSpPr txBox="1">
            <a:spLocks/>
          </p:cNvSpPr>
          <p:nvPr/>
        </p:nvSpPr>
        <p:spPr bwMode="auto">
          <a:xfrm>
            <a:off x="598171" y="1638226"/>
            <a:ext cx="11014257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55600" indent="-3556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2800" indent="-4572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―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7621" indent="-24335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07473" indent="-24806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66015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6pPr>
            <a:lvl7pPr marL="311214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7pPr>
            <a:lvl8pPr marL="356413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8pPr>
            <a:lvl9pPr marL="4016119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rgbClr val="D8CDB9"/>
              </a:buClr>
            </a:pPr>
            <a:r>
              <a:rPr lang="en-GB" dirty="0" err="1"/>
              <a:t>TImeline</a:t>
            </a:r>
            <a:r>
              <a:rPr lang="en-GB" dirty="0"/>
              <a:t> </a:t>
            </a:r>
            <a:endParaRPr lang="en-GB" sz="3600" dirty="0"/>
          </a:p>
          <a:p>
            <a:pPr lvl="1">
              <a:buClr>
                <a:srgbClr val="D8CDB9"/>
              </a:buClr>
            </a:pPr>
            <a:r>
              <a:rPr lang="en-GB" dirty="0"/>
              <a:t>Main elements / suggested changes </a:t>
            </a:r>
            <a:endParaRPr lang="en-GB" sz="3600" dirty="0"/>
          </a:p>
          <a:p>
            <a:pPr lvl="1">
              <a:buClr>
                <a:srgbClr val="D8CDB9"/>
              </a:buClr>
            </a:pPr>
            <a:r>
              <a:rPr lang="en-GB" dirty="0"/>
              <a:t>How is this likely to affect charities?</a:t>
            </a:r>
            <a:endParaRPr lang="en-GB" sz="36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753534-DA01-4692-BD08-19CE29B9B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714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714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his head&#10;&#10;Description automatically generated">
            <a:extLst>
              <a:ext uri="{FF2B5EF4-FFF2-40B4-BE49-F238E27FC236}">
                <a16:creationId xmlns:a16="http://schemas.microsoft.com/office/drawing/2014/main" id="{A75A62D6-D899-9DCD-4A69-3E6B60D94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/>
          <a:p>
            <a:r>
              <a:rPr lang="en-GB" dirty="0"/>
              <a:t>Consultation on Avoidance and Evasion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11859E-51E7-481B-83F2-A2A73ECB7E06}"/>
              </a:ext>
            </a:extLst>
          </p:cNvPr>
          <p:cNvSpPr txBox="1">
            <a:spLocks/>
          </p:cNvSpPr>
          <p:nvPr/>
        </p:nvSpPr>
        <p:spPr bwMode="auto">
          <a:xfrm>
            <a:off x="598171" y="1655763"/>
            <a:ext cx="10164422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55600" indent="-3556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2800" indent="-457200" algn="l" defTabSz="979703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―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7621" indent="-24335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07473" indent="-248066" algn="l" defTabSz="97970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66015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6pPr>
            <a:lvl7pPr marL="311214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7pPr>
            <a:lvl8pPr marL="3564130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8pPr>
            <a:lvl9pPr marL="4016119" indent="-249537" algn="l" defTabSz="980881" rtl="0" fontAlgn="base">
              <a:spcBef>
                <a:spcPct val="20000"/>
              </a:spcBef>
              <a:spcAft>
                <a:spcPct val="0"/>
              </a:spcAft>
              <a:buChar char="»"/>
              <a:defRPr sz="2176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rgbClr val="66989A"/>
              </a:buClr>
            </a:pPr>
            <a:r>
              <a:rPr lang="en-GB" dirty="0"/>
              <a:t>Deadline</a:t>
            </a:r>
          </a:p>
          <a:p>
            <a:pPr lvl="1">
              <a:buClr>
                <a:srgbClr val="66989A"/>
              </a:buClr>
            </a:pPr>
            <a:r>
              <a:rPr lang="en-GB" dirty="0"/>
              <a:t>Why this affects charities</a:t>
            </a:r>
          </a:p>
          <a:p>
            <a:pPr lvl="1">
              <a:buClr>
                <a:srgbClr val="66989A"/>
              </a:buClr>
            </a:pPr>
            <a:r>
              <a:rPr lang="en-GB" dirty="0"/>
              <a:t>Should you respond?</a:t>
            </a:r>
          </a:p>
          <a:p>
            <a:pPr lvl="1">
              <a:buClr>
                <a:srgbClr val="66989A"/>
              </a:buClr>
            </a:pPr>
            <a:r>
              <a:rPr lang="en-GB" dirty="0"/>
              <a:t>Likely outcomes?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5762CEE-61BB-4418-A9DB-B349ED326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E9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E9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E9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ore front with a sign&#10;&#10;Description automatically generated">
            <a:extLst>
              <a:ext uri="{FF2B5EF4-FFF2-40B4-BE49-F238E27FC236}">
                <a16:creationId xmlns:a16="http://schemas.microsoft.com/office/drawing/2014/main" id="{7F1FC33E-CF84-D5B7-4E71-10D89B48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456539"/>
            <a:ext cx="11014257" cy="612000"/>
          </a:xfrm>
        </p:spPr>
        <p:txBody>
          <a:bodyPr/>
          <a:lstStyle/>
          <a:p>
            <a:r>
              <a:rPr lang="en-GB" spc="-50" dirty="0"/>
              <a:t>Potential changes affecting charities over next 3/5 years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91A3-A0D9-43AF-B44D-BF3BA2E6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1" y="1667208"/>
            <a:ext cx="11228871" cy="3820819"/>
          </a:xfrm>
        </p:spPr>
        <p:txBody>
          <a:bodyPr/>
          <a:lstStyle/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Change in Government in 2024</a:t>
            </a:r>
          </a:p>
          <a:p>
            <a:pPr lvl="2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what are Labour Party / Lib Dems saying?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Retail changes?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GB" dirty="0"/>
              <a:t>3 yearly revaluation – possible postponement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28D7F0D-7CA4-450D-A384-7BAA0760C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7DC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7DC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7DC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ndelier&#10;&#10;Description automatically generated">
            <a:extLst>
              <a:ext uri="{FF2B5EF4-FFF2-40B4-BE49-F238E27FC236}">
                <a16:creationId xmlns:a16="http://schemas.microsoft.com/office/drawing/2014/main" id="{13AEA90F-02B2-CC5D-0F6F-6446E36C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" y="0"/>
            <a:ext cx="12958083" cy="755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7421F-081A-4258-838D-8372D0AA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3220760"/>
            <a:ext cx="11014257" cy="1259946"/>
          </a:xfrm>
        </p:spPr>
        <p:txBody>
          <a:bodyPr/>
          <a:lstStyle/>
          <a:p>
            <a:r>
              <a:rPr lang="en-GB" sz="5400" dirty="0"/>
              <a:t>QUESTIONS?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EFD877-A562-4AD3-83EC-A9463B7E3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3" y="434501"/>
            <a:ext cx="1116000" cy="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0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7247</TotalTime>
  <Words>181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Wingdings</vt:lpstr>
      <vt:lpstr>Default Design</vt:lpstr>
      <vt:lpstr>PowerPoint Presentation</vt:lpstr>
      <vt:lpstr>Agenda</vt:lpstr>
      <vt:lpstr>Background to Rating</vt:lpstr>
      <vt:lpstr>2017 Rating List</vt:lpstr>
      <vt:lpstr>2023 Rating List</vt:lpstr>
      <vt:lpstr>Non-Domestic Rating Bill 2023</vt:lpstr>
      <vt:lpstr>Consultation on Avoidance and Evasion</vt:lpstr>
      <vt:lpstr>Potential changes affecting charities over next 3/5 years </vt:lpstr>
      <vt:lpstr>QUESTIONS?</vt:lpstr>
    </vt:vector>
  </TitlesOfParts>
  <Company>Jackie &amp; Joes Wildhouse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Richards</dc:creator>
  <cp:lastModifiedBy>Dean Richards</cp:lastModifiedBy>
  <cp:revision>79</cp:revision>
  <cp:lastPrinted>2018-01-21T22:27:00Z</cp:lastPrinted>
  <dcterms:created xsi:type="dcterms:W3CDTF">2009-03-03T00:19:02Z</dcterms:created>
  <dcterms:modified xsi:type="dcterms:W3CDTF">2023-09-10T17:34:31Z</dcterms:modified>
</cp:coreProperties>
</file>