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Abril Fatface"/>
      <p:regular r:id="rId33"/>
    </p:embeddedFont>
    <p:embeddedFont>
      <p:font typeface="Int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3fEIpElOnKkKtWcpbOJhoup2r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944EED-6E5D-489F-87AB-D0BAB646BD01}">
  <a:tblStyle styleId="{C8944EED-6E5D-489F-87AB-D0BAB646BD0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font" Target="fonts/Inter-regular.fntdata"/><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3.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Inter-boldItalic.fntdata"/><Relationship Id="rId40"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Inter-italic.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Inter-bold.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tableStyles" Target="tableStyles.xml"/><Relationship Id="rId25" Type="http://schemas.openxmlformats.org/officeDocument/2006/relationships/slide" Target="slides/slide20.xml"/><Relationship Id="rId33" Type="http://schemas.openxmlformats.org/officeDocument/2006/relationships/font" Target="fonts/AbrilFatface-regular.fntdata"/><Relationship Id="rId12" Type="http://schemas.openxmlformats.org/officeDocument/2006/relationships/slide" Target="slides/slide7.xml"/><Relationship Id="rId17" Type="http://schemas.openxmlformats.org/officeDocument/2006/relationships/slide" Target="slides/slide12.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3489e0c78bc_0_1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g3489e0c78bc_0_1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g3489e0c78bc_0_1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3489e0c78bc_0_1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g3489e0c78bc_0_1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2" name="Google Shape;742;g3489e0c78bc_0_1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489e0c78bc_0_1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g3489e0c78bc_0_1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0" name="Google Shape;770;g3489e0c78bc_0_11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489e0c78bc_0_1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g3489e0c78bc_0_1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8" name="Google Shape;788;g3489e0c78bc_0_1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3489e0c78bc_0_1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g3489e0c78bc_0_1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8" name="Google Shape;798;g3489e0c78bc_0_13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3489e0c78bc_0_1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g3489e0c78bc_0_1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8" name="Google Shape;808;g3489e0c78bc_0_1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489e0c78bc_0_1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g3489e0c78bc_0_14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6" name="Google Shape;816;g3489e0c78bc_0_14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3489e0c78bc_0_1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 name="Google Shape;824;g3489e0c78bc_0_1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5" name="Google Shape;825;g3489e0c78bc_0_1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3489e0c78bc_0_1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 name="Google Shape;831;g3489e0c78bc_0_13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2" name="Google Shape;832;g3489e0c78bc_0_13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3489e0c78bc_0_1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g3489e0c78bc_0_1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1" name="Google Shape;841;g3489e0c78bc_0_13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489e0c78bc_0_1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3489e0c78bc_0_1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g3489e0c78bc_0_1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3489e0c78bc_0_13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g3489e0c78bc_0_13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9" name="Google Shape;849;g3489e0c78bc_0_13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3489e0c78bc_0_1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g3489e0c78bc_0_1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8" name="Google Shape;858;g3489e0c78bc_0_1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6" name="Google Shape;86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3489e0c78bc_0_1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2" name="Google Shape;892;g3489e0c78bc_0_1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3" name="Google Shape;893;g3489e0c78bc_0_1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3489e0c78bc_0_1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g3489e0c78bc_0_1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0" name="Google Shape;900;g3489e0c78bc_0_12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7" name="Google Shape;90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8" name="Google Shape;90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3489e0c78bc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1" name="Google Shape;921;g3489e0c78bc_0_5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3489e0c78bc_0_1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9" name="Google Shape;929;g3489e0c78bc_0_14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0" name="Google Shape;930;g3489e0c78bc_0_14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489e0c78bc_0_10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3489e0c78bc_0_10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g3489e0c78bc_0_10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489e0c78bc_0_10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3489e0c78bc_0_10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g3489e0c78bc_0_10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489e0c78bc_0_1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3489e0c78bc_0_1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g3489e0c78bc_0_1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6" name="Google Shape;66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489e0c78bc_0_1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g3489e0c78bc_0_1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7" name="Google Shape;677;g3489e0c78bc_0_1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3489e0c78bc_0_1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g3489e0c78bc_0_1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3" name="Google Shape;693;g3489e0c78bc_0_1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489e0c78bc_0_1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3489e0c78bc_0_1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1" name="Google Shape;701;g3489e0c78bc_0_1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Logo">
  <p:cSld name="Title Slide with Logo">
    <p:spTree>
      <p:nvGrpSpPr>
        <p:cNvPr id="15" name="Shape 15"/>
        <p:cNvGrpSpPr/>
        <p:nvPr/>
      </p:nvGrpSpPr>
      <p:grpSpPr>
        <a:xfrm>
          <a:off x="0" y="0"/>
          <a:ext cx="0" cy="0"/>
          <a:chOff x="0" y="0"/>
          <a:chExt cx="0" cy="0"/>
        </a:xfrm>
      </p:grpSpPr>
      <p:sp>
        <p:nvSpPr>
          <p:cNvPr id="16" name="Google Shape;16;p5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54"/>
          <p:cNvSpPr/>
          <p:nvPr/>
        </p:nvSpPr>
        <p:spPr>
          <a:xfrm>
            <a:off x="3585972" y="0"/>
            <a:ext cx="5020056" cy="6858000"/>
          </a:xfrm>
          <a:prstGeom prst="rect">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54"/>
          <p:cNvSpPr txBox="1"/>
          <p:nvPr>
            <p:ph type="ctrTitle"/>
          </p:nvPr>
        </p:nvSpPr>
        <p:spPr>
          <a:xfrm>
            <a:off x="3585972" y="2551430"/>
            <a:ext cx="5020056" cy="1633085"/>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chemeClr val="lt1"/>
              </a:buClr>
              <a:buSzPts val="5500"/>
              <a:buFont typeface="Abril Fatface"/>
              <a:buNone/>
              <a:defRPr b="1" sz="5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4"/>
          <p:cNvSpPr txBox="1"/>
          <p:nvPr>
            <p:ph idx="1" type="subTitle"/>
          </p:nvPr>
        </p:nvSpPr>
        <p:spPr>
          <a:xfrm>
            <a:off x="3581400" y="4653445"/>
            <a:ext cx="5027613" cy="827197"/>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800"/>
              <a:buNone/>
              <a:defRPr sz="2800">
                <a:solidFill>
                  <a:schemeClr val="dk2"/>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54"/>
          <p:cNvSpPr/>
          <p:nvPr>
            <p:ph idx="2" type="pic"/>
          </p:nvPr>
        </p:nvSpPr>
        <p:spPr>
          <a:xfrm>
            <a:off x="4902708" y="1721890"/>
            <a:ext cx="2386800" cy="486000"/>
          </a:xfrm>
          <a:prstGeom prst="roundRect">
            <a:avLst>
              <a:gd fmla="val 16667" name="adj"/>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Cost Comparison">
  <p:cSld name="Two Content Cost Comparison">
    <p:spTree>
      <p:nvGrpSpPr>
        <p:cNvPr id="117" name="Shape 117"/>
        <p:cNvGrpSpPr/>
        <p:nvPr/>
      </p:nvGrpSpPr>
      <p:grpSpPr>
        <a:xfrm>
          <a:off x="0" y="0"/>
          <a:ext cx="0" cy="0"/>
          <a:chOff x="0" y="0"/>
          <a:chExt cx="0" cy="0"/>
        </a:xfrm>
      </p:grpSpPr>
      <p:sp>
        <p:nvSpPr>
          <p:cNvPr id="118" name="Google Shape;118;p6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9" name="Google Shape;119;p63"/>
          <p:cNvSpPr/>
          <p:nvPr/>
        </p:nvSpPr>
        <p:spPr>
          <a:xfrm>
            <a:off x="-1587" y="0"/>
            <a:ext cx="12192000" cy="6858000"/>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0" name="Google Shape;120;p63"/>
          <p:cNvSpPr/>
          <p:nvPr/>
        </p:nvSpPr>
        <p:spPr>
          <a:xfrm>
            <a:off x="0" y="3703320"/>
            <a:ext cx="12192000" cy="3154680"/>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1" name="Google Shape;121;p63"/>
          <p:cNvSpPr txBox="1"/>
          <p:nvPr>
            <p:ph type="title"/>
          </p:nvPr>
        </p:nvSpPr>
        <p:spPr>
          <a:xfrm>
            <a:off x="838200" y="805472"/>
            <a:ext cx="6802464"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63"/>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63"/>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63"/>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125" name="Google Shape;125;p63"/>
          <p:cNvSpPr txBox="1"/>
          <p:nvPr>
            <p:ph idx="1" type="body"/>
          </p:nvPr>
        </p:nvSpPr>
        <p:spPr>
          <a:xfrm>
            <a:off x="1718924" y="4094681"/>
            <a:ext cx="3666744"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63"/>
          <p:cNvSpPr txBox="1"/>
          <p:nvPr>
            <p:ph idx="2" type="body"/>
          </p:nvPr>
        </p:nvSpPr>
        <p:spPr>
          <a:xfrm>
            <a:off x="1718924" y="4527898"/>
            <a:ext cx="3666744" cy="1374438"/>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63"/>
          <p:cNvSpPr txBox="1"/>
          <p:nvPr>
            <p:ph idx="3" type="body"/>
          </p:nvPr>
        </p:nvSpPr>
        <p:spPr>
          <a:xfrm>
            <a:off x="6498182" y="4094681"/>
            <a:ext cx="3666744"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8" name="Google Shape;128;p63"/>
          <p:cNvSpPr txBox="1"/>
          <p:nvPr>
            <p:ph idx="4" type="body"/>
          </p:nvPr>
        </p:nvSpPr>
        <p:spPr>
          <a:xfrm>
            <a:off x="6498182" y="4527898"/>
            <a:ext cx="3666744" cy="1374438"/>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63"/>
          <p:cNvSpPr txBox="1"/>
          <p:nvPr>
            <p:ph idx="5" type="body"/>
          </p:nvPr>
        </p:nvSpPr>
        <p:spPr>
          <a:xfrm>
            <a:off x="836613" y="1392449"/>
            <a:ext cx="10515600" cy="915721"/>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63"/>
          <p:cNvSpPr txBox="1"/>
          <p:nvPr>
            <p:ph idx="6" type="body"/>
          </p:nvPr>
        </p:nvSpPr>
        <p:spPr>
          <a:xfrm>
            <a:off x="1555148" y="2707188"/>
            <a:ext cx="3666744" cy="85014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SzPts val="7000"/>
              <a:buNone/>
              <a:defRPr b="1" sz="70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1" name="Google Shape;131;p63"/>
          <p:cNvSpPr txBox="1"/>
          <p:nvPr>
            <p:ph idx="7" type="body"/>
          </p:nvPr>
        </p:nvSpPr>
        <p:spPr>
          <a:xfrm>
            <a:off x="6334406" y="2707188"/>
            <a:ext cx="3666744" cy="85014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SzPts val="7000"/>
              <a:buNone/>
              <a:defRPr b="1" sz="70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63"/>
          <p:cNvSpPr/>
          <p:nvPr>
            <p:ph idx="8"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s and Content Layout">
  <p:cSld name="Circles and Content Layout">
    <p:spTree>
      <p:nvGrpSpPr>
        <p:cNvPr id="133" name="Shape 133"/>
        <p:cNvGrpSpPr/>
        <p:nvPr/>
      </p:nvGrpSpPr>
      <p:grpSpPr>
        <a:xfrm>
          <a:off x="0" y="0"/>
          <a:ext cx="0" cy="0"/>
          <a:chOff x="0" y="0"/>
          <a:chExt cx="0" cy="0"/>
        </a:xfrm>
      </p:grpSpPr>
      <p:sp>
        <p:nvSpPr>
          <p:cNvPr id="134" name="Google Shape;134;p6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64"/>
          <p:cNvSpPr/>
          <p:nvPr/>
        </p:nvSpPr>
        <p:spPr>
          <a:xfrm>
            <a:off x="-1587" y="-1"/>
            <a:ext cx="12192000" cy="6857999"/>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6" name="Google Shape;136;p64"/>
          <p:cNvSpPr/>
          <p:nvPr/>
        </p:nvSpPr>
        <p:spPr>
          <a:xfrm>
            <a:off x="0" y="3690968"/>
            <a:ext cx="12192000" cy="3167031"/>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7" name="Google Shape;137;p64"/>
          <p:cNvSpPr txBox="1"/>
          <p:nvPr>
            <p:ph type="title"/>
          </p:nvPr>
        </p:nvSpPr>
        <p:spPr>
          <a:xfrm>
            <a:off x="838200" y="805472"/>
            <a:ext cx="7081434"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64"/>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64"/>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64"/>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141" name="Google Shape;141;p64"/>
          <p:cNvSpPr txBox="1"/>
          <p:nvPr>
            <p:ph idx="1" type="body"/>
          </p:nvPr>
        </p:nvSpPr>
        <p:spPr>
          <a:xfrm>
            <a:off x="1587236" y="4798586"/>
            <a:ext cx="2577284"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2" name="Google Shape;142;p64"/>
          <p:cNvSpPr txBox="1"/>
          <p:nvPr>
            <p:ph idx="2" type="body"/>
          </p:nvPr>
        </p:nvSpPr>
        <p:spPr>
          <a:xfrm>
            <a:off x="1587236" y="5235475"/>
            <a:ext cx="2577284" cy="705923"/>
          </a:xfrm>
          <a:prstGeom prst="rect">
            <a:avLst/>
          </a:prstGeom>
          <a:noFill/>
          <a:ln>
            <a:noFill/>
          </a:ln>
        </p:spPr>
        <p:txBody>
          <a:bodyPr anchorCtr="0" anchor="t" bIns="0" lIns="36000" spcFirstLastPara="1" rIns="0" wrap="square" tIns="0">
            <a:normAutofit/>
          </a:bodyPr>
          <a:lstStyle>
            <a:lvl1pPr indent="-228600" lvl="0" marL="457200" algn="ctr">
              <a:lnSpc>
                <a:spcPct val="120000"/>
              </a:lnSpc>
              <a:spcBef>
                <a:spcPts val="1000"/>
              </a:spcBef>
              <a:spcAft>
                <a:spcPts val="0"/>
              </a:spcAft>
              <a:buClr>
                <a:schemeClr val="dk2"/>
              </a:buClr>
              <a:buSzPts val="1750"/>
              <a:buFont typeface="Noto Sans Symbols"/>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64"/>
          <p:cNvSpPr txBox="1"/>
          <p:nvPr>
            <p:ph idx="3" type="body"/>
          </p:nvPr>
        </p:nvSpPr>
        <p:spPr>
          <a:xfrm>
            <a:off x="836613" y="1392449"/>
            <a:ext cx="10515600" cy="915721"/>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dk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64"/>
          <p:cNvSpPr/>
          <p:nvPr/>
        </p:nvSpPr>
        <p:spPr>
          <a:xfrm>
            <a:off x="1969178" y="2806082"/>
            <a:ext cx="1847088" cy="1847088"/>
          </a:xfrm>
          <a:prstGeom prst="ellipse">
            <a:avLst/>
          </a:prstGeom>
          <a:solidFill>
            <a:schemeClr val="dk1"/>
          </a:solidFill>
          <a:ln cap="flat" cmpd="sng" w="12700">
            <a:solidFill>
              <a:srgbClr val="7F7F7F">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5" name="Google Shape;145;p64"/>
          <p:cNvSpPr/>
          <p:nvPr/>
        </p:nvSpPr>
        <p:spPr>
          <a:xfrm>
            <a:off x="4730062" y="2358026"/>
            <a:ext cx="2295144" cy="2295144"/>
          </a:xfrm>
          <a:prstGeom prst="ellipse">
            <a:avLst/>
          </a:prstGeom>
          <a:solidFill>
            <a:schemeClr val="dk1"/>
          </a:solidFill>
          <a:ln cap="flat" cmpd="sng" w="12700">
            <a:solidFill>
              <a:srgbClr val="7F7F7F">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6" name="Google Shape;146;p64"/>
          <p:cNvSpPr/>
          <p:nvPr/>
        </p:nvSpPr>
        <p:spPr>
          <a:xfrm>
            <a:off x="7613594" y="2037986"/>
            <a:ext cx="2615184" cy="2615184"/>
          </a:xfrm>
          <a:prstGeom prst="ellipse">
            <a:avLst/>
          </a:prstGeom>
          <a:solidFill>
            <a:schemeClr val="dk1"/>
          </a:solidFill>
          <a:ln cap="flat" cmpd="sng" w="12700">
            <a:solidFill>
              <a:srgbClr val="7F7F7F">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7" name="Google Shape;147;p64"/>
          <p:cNvSpPr txBox="1"/>
          <p:nvPr>
            <p:ph idx="4" type="body"/>
          </p:nvPr>
        </p:nvSpPr>
        <p:spPr>
          <a:xfrm>
            <a:off x="2022734" y="3082272"/>
            <a:ext cx="1739976" cy="955575"/>
          </a:xfrm>
          <a:prstGeom prst="rect">
            <a:avLst/>
          </a:prstGeom>
          <a:noFill/>
          <a:ln>
            <a:noFill/>
          </a:ln>
        </p:spPr>
        <p:txBody>
          <a:bodyPr anchorCtr="0" anchor="b" bIns="0" lIns="0" spcFirstLastPara="1" rIns="0" wrap="square" tIns="0">
            <a:noAutofit/>
          </a:bodyPr>
          <a:lstStyle>
            <a:lvl1pPr indent="-228600" lvl="0" marL="457200" algn="ctr">
              <a:lnSpc>
                <a:spcPct val="120000"/>
              </a:lnSpc>
              <a:spcBef>
                <a:spcPts val="1000"/>
              </a:spcBef>
              <a:spcAft>
                <a:spcPts val="0"/>
              </a:spcAft>
              <a:buSzPts val="6000"/>
              <a:buNone/>
              <a:defRPr b="1" sz="60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p64"/>
          <p:cNvSpPr txBox="1"/>
          <p:nvPr>
            <p:ph idx="5" type="body"/>
          </p:nvPr>
        </p:nvSpPr>
        <p:spPr>
          <a:xfrm>
            <a:off x="2022734" y="4075184"/>
            <a:ext cx="1739976" cy="280931"/>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9" name="Google Shape;149;p64"/>
          <p:cNvSpPr txBox="1"/>
          <p:nvPr>
            <p:ph idx="6" type="body"/>
          </p:nvPr>
        </p:nvSpPr>
        <p:spPr>
          <a:xfrm>
            <a:off x="5007646" y="2886747"/>
            <a:ext cx="1739976" cy="955575"/>
          </a:xfrm>
          <a:prstGeom prst="rect">
            <a:avLst/>
          </a:prstGeom>
          <a:noFill/>
          <a:ln>
            <a:noFill/>
          </a:ln>
        </p:spPr>
        <p:txBody>
          <a:bodyPr anchorCtr="0" anchor="b" bIns="0" lIns="0" spcFirstLastPara="1" rIns="0" wrap="square" tIns="0">
            <a:noAutofit/>
          </a:bodyPr>
          <a:lstStyle>
            <a:lvl1pPr indent="-228600" lvl="0" marL="457200" algn="ctr">
              <a:lnSpc>
                <a:spcPct val="120000"/>
              </a:lnSpc>
              <a:spcBef>
                <a:spcPts val="1000"/>
              </a:spcBef>
              <a:spcAft>
                <a:spcPts val="0"/>
              </a:spcAft>
              <a:buSzPts val="6000"/>
              <a:buNone/>
              <a:defRPr b="1" sz="60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0" name="Google Shape;150;p64"/>
          <p:cNvSpPr txBox="1"/>
          <p:nvPr>
            <p:ph idx="7" type="body"/>
          </p:nvPr>
        </p:nvSpPr>
        <p:spPr>
          <a:xfrm>
            <a:off x="5007646" y="3879659"/>
            <a:ext cx="1739976" cy="280931"/>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1" name="Google Shape;151;p64"/>
          <p:cNvSpPr txBox="1"/>
          <p:nvPr>
            <p:ph idx="8" type="body"/>
          </p:nvPr>
        </p:nvSpPr>
        <p:spPr>
          <a:xfrm>
            <a:off x="7761966" y="2723457"/>
            <a:ext cx="2295144" cy="955575"/>
          </a:xfrm>
          <a:prstGeom prst="rect">
            <a:avLst/>
          </a:prstGeom>
          <a:noFill/>
          <a:ln>
            <a:noFill/>
          </a:ln>
        </p:spPr>
        <p:txBody>
          <a:bodyPr anchorCtr="0" anchor="b" bIns="0" lIns="0" spcFirstLastPara="1" rIns="0" wrap="square" tIns="0">
            <a:noAutofit/>
          </a:bodyPr>
          <a:lstStyle>
            <a:lvl1pPr indent="-228600" lvl="0" marL="457200" algn="ctr">
              <a:lnSpc>
                <a:spcPct val="120000"/>
              </a:lnSpc>
              <a:spcBef>
                <a:spcPts val="1000"/>
              </a:spcBef>
              <a:spcAft>
                <a:spcPts val="0"/>
              </a:spcAft>
              <a:buSzPts val="6000"/>
              <a:buNone/>
              <a:defRPr b="1" sz="60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2" name="Google Shape;152;p64"/>
          <p:cNvSpPr txBox="1"/>
          <p:nvPr>
            <p:ph idx="9" type="body"/>
          </p:nvPr>
        </p:nvSpPr>
        <p:spPr>
          <a:xfrm>
            <a:off x="8038166" y="3716369"/>
            <a:ext cx="1739976" cy="280931"/>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3" name="Google Shape;153;p64"/>
          <p:cNvSpPr txBox="1"/>
          <p:nvPr>
            <p:ph idx="13" type="body"/>
          </p:nvPr>
        </p:nvSpPr>
        <p:spPr>
          <a:xfrm>
            <a:off x="4587884" y="4798586"/>
            <a:ext cx="2577284"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4" name="Google Shape;154;p64"/>
          <p:cNvSpPr txBox="1"/>
          <p:nvPr>
            <p:ph idx="14" type="body"/>
          </p:nvPr>
        </p:nvSpPr>
        <p:spPr>
          <a:xfrm>
            <a:off x="4587884" y="5240927"/>
            <a:ext cx="2577284" cy="705923"/>
          </a:xfrm>
          <a:prstGeom prst="rect">
            <a:avLst/>
          </a:prstGeom>
          <a:noFill/>
          <a:ln>
            <a:noFill/>
          </a:ln>
        </p:spPr>
        <p:txBody>
          <a:bodyPr anchorCtr="0" anchor="t" bIns="0" lIns="36000" spcFirstLastPara="1" rIns="0" wrap="square" tIns="0">
            <a:normAutofit/>
          </a:bodyPr>
          <a:lstStyle>
            <a:lvl1pPr indent="-228600" lvl="0" marL="457200" algn="ctr">
              <a:lnSpc>
                <a:spcPct val="120000"/>
              </a:lnSpc>
              <a:spcBef>
                <a:spcPts val="1000"/>
              </a:spcBef>
              <a:spcAft>
                <a:spcPts val="0"/>
              </a:spcAft>
              <a:buClr>
                <a:schemeClr val="dk2"/>
              </a:buClr>
              <a:buSzPts val="1750"/>
              <a:buFont typeface="Noto Sans Symbols"/>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64"/>
          <p:cNvSpPr txBox="1"/>
          <p:nvPr>
            <p:ph idx="15" type="body"/>
          </p:nvPr>
        </p:nvSpPr>
        <p:spPr>
          <a:xfrm>
            <a:off x="7654886" y="4798586"/>
            <a:ext cx="2577284"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6" name="Google Shape;156;p64"/>
          <p:cNvSpPr txBox="1"/>
          <p:nvPr>
            <p:ph idx="16" type="body"/>
          </p:nvPr>
        </p:nvSpPr>
        <p:spPr>
          <a:xfrm>
            <a:off x="7654886" y="5231802"/>
            <a:ext cx="2577284" cy="705923"/>
          </a:xfrm>
          <a:prstGeom prst="rect">
            <a:avLst/>
          </a:prstGeom>
          <a:noFill/>
          <a:ln>
            <a:noFill/>
          </a:ln>
        </p:spPr>
        <p:txBody>
          <a:bodyPr anchorCtr="0" anchor="t" bIns="0" lIns="36000" spcFirstLastPara="1" rIns="0" wrap="square" tIns="0">
            <a:normAutofit/>
          </a:bodyPr>
          <a:lstStyle>
            <a:lvl1pPr indent="-228600" lvl="0" marL="457200" algn="ctr">
              <a:lnSpc>
                <a:spcPct val="120000"/>
              </a:lnSpc>
              <a:spcBef>
                <a:spcPts val="1000"/>
              </a:spcBef>
              <a:spcAft>
                <a:spcPts val="0"/>
              </a:spcAft>
              <a:buClr>
                <a:schemeClr val="dk2"/>
              </a:buClr>
              <a:buSzPts val="1750"/>
              <a:buFont typeface="Noto Sans Symbols"/>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64"/>
          <p:cNvSpPr/>
          <p:nvPr>
            <p:ph idx="17"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Caption Layout">
  <p:cSld name="Two Content and Caption Layout">
    <p:spTree>
      <p:nvGrpSpPr>
        <p:cNvPr id="158" name="Shape 158"/>
        <p:cNvGrpSpPr/>
        <p:nvPr/>
      </p:nvGrpSpPr>
      <p:grpSpPr>
        <a:xfrm>
          <a:off x="0" y="0"/>
          <a:ext cx="0" cy="0"/>
          <a:chOff x="0" y="0"/>
          <a:chExt cx="0" cy="0"/>
        </a:xfrm>
      </p:grpSpPr>
      <p:sp>
        <p:nvSpPr>
          <p:cNvPr id="159" name="Google Shape;159;p6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0" name="Google Shape;160;p65"/>
          <p:cNvSpPr/>
          <p:nvPr/>
        </p:nvSpPr>
        <p:spPr>
          <a:xfrm>
            <a:off x="0" y="0"/>
            <a:ext cx="12192000" cy="6858000"/>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1" name="Google Shape;161;p65"/>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65"/>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65"/>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65"/>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165" name="Google Shape;165;p65"/>
          <p:cNvSpPr txBox="1"/>
          <p:nvPr>
            <p:ph idx="1" type="body"/>
          </p:nvPr>
        </p:nvSpPr>
        <p:spPr>
          <a:xfrm>
            <a:off x="1053452" y="3340707"/>
            <a:ext cx="3666744"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6" name="Google Shape;166;p65"/>
          <p:cNvSpPr txBox="1"/>
          <p:nvPr>
            <p:ph idx="2" type="body"/>
          </p:nvPr>
        </p:nvSpPr>
        <p:spPr>
          <a:xfrm>
            <a:off x="836612" y="3773923"/>
            <a:ext cx="5259387" cy="2087752"/>
          </a:xfrm>
          <a:prstGeom prst="rect">
            <a:avLst/>
          </a:prstGeom>
          <a:noFill/>
          <a:ln>
            <a:noFill/>
          </a:ln>
        </p:spPr>
        <p:txBody>
          <a:bodyPr anchorCtr="0" anchor="t" bIns="0" lIns="0" spcFirstLastPara="1" rIns="0" wrap="square" tIns="0">
            <a:normAutofit/>
          </a:bodyPr>
          <a:lstStyle>
            <a:lvl1pPr indent="-339725" lvl="0" marL="457200" algn="l">
              <a:lnSpc>
                <a:spcPct val="120000"/>
              </a:lnSpc>
              <a:spcBef>
                <a:spcPts val="600"/>
              </a:spcBef>
              <a:spcAft>
                <a:spcPts val="0"/>
              </a:spcAft>
              <a:buClr>
                <a:srgbClr val="978758"/>
              </a:buClr>
              <a:buSzPts val="1750"/>
              <a:buFont typeface="Arial"/>
              <a:buChar char="•"/>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65"/>
          <p:cNvSpPr txBox="1"/>
          <p:nvPr>
            <p:ph idx="3" type="body"/>
          </p:nvPr>
        </p:nvSpPr>
        <p:spPr>
          <a:xfrm>
            <a:off x="836613" y="1392449"/>
            <a:ext cx="10515600" cy="935429"/>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65"/>
          <p:cNvSpPr txBox="1"/>
          <p:nvPr>
            <p:ph idx="4" type="body"/>
          </p:nvPr>
        </p:nvSpPr>
        <p:spPr>
          <a:xfrm>
            <a:off x="6682936" y="3353508"/>
            <a:ext cx="3666744"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p65"/>
          <p:cNvSpPr txBox="1"/>
          <p:nvPr>
            <p:ph idx="5" type="body"/>
          </p:nvPr>
        </p:nvSpPr>
        <p:spPr>
          <a:xfrm>
            <a:off x="6466097" y="3786724"/>
            <a:ext cx="5068178" cy="2087752"/>
          </a:xfrm>
          <a:prstGeom prst="rect">
            <a:avLst/>
          </a:prstGeom>
          <a:noFill/>
          <a:ln>
            <a:noFill/>
          </a:ln>
        </p:spPr>
        <p:txBody>
          <a:bodyPr anchorCtr="0" anchor="t" bIns="0" lIns="0" spcFirstLastPara="1" rIns="0" wrap="square" tIns="0">
            <a:normAutofit/>
          </a:bodyPr>
          <a:lstStyle>
            <a:lvl1pPr indent="-339725" lvl="0" marL="457200" algn="l">
              <a:lnSpc>
                <a:spcPct val="120000"/>
              </a:lnSpc>
              <a:spcBef>
                <a:spcPts val="600"/>
              </a:spcBef>
              <a:spcAft>
                <a:spcPts val="0"/>
              </a:spcAft>
              <a:buClr>
                <a:srgbClr val="978758"/>
              </a:buClr>
              <a:buSzPts val="1750"/>
              <a:buFont typeface="Arial"/>
              <a:buChar char="•"/>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65"/>
          <p:cNvSpPr/>
          <p:nvPr>
            <p:ph idx="6"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on Content Layout">
  <p:cSld name="Competition Content Layout">
    <p:bg>
      <p:bgPr>
        <a:blipFill>
          <a:blip r:embed="rId2">
            <a:alphaModFix/>
          </a:blip>
          <a:stretch>
            <a:fillRect/>
          </a:stretch>
        </a:blipFill>
      </p:bgPr>
    </p:bg>
    <p:spTree>
      <p:nvGrpSpPr>
        <p:cNvPr id="171" name="Shape 171"/>
        <p:cNvGrpSpPr/>
        <p:nvPr/>
      </p:nvGrpSpPr>
      <p:grpSpPr>
        <a:xfrm>
          <a:off x="0" y="0"/>
          <a:ext cx="0" cy="0"/>
          <a:chOff x="0" y="0"/>
          <a:chExt cx="0" cy="0"/>
        </a:xfrm>
      </p:grpSpPr>
      <p:sp>
        <p:nvSpPr>
          <p:cNvPr id="172" name="Google Shape;172;p66"/>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p66"/>
          <p:cNvSpPr/>
          <p:nvPr/>
        </p:nvSpPr>
        <p:spPr>
          <a:xfrm>
            <a:off x="0" y="-1"/>
            <a:ext cx="12192000" cy="6857999"/>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4" name="Google Shape;174;p66"/>
          <p:cNvSpPr/>
          <p:nvPr/>
        </p:nvSpPr>
        <p:spPr>
          <a:xfrm>
            <a:off x="0" y="1528174"/>
            <a:ext cx="12192000" cy="5329825"/>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5" name="Google Shape;175;p66"/>
          <p:cNvSpPr txBox="1"/>
          <p:nvPr>
            <p:ph type="title"/>
          </p:nvPr>
        </p:nvSpPr>
        <p:spPr>
          <a:xfrm>
            <a:off x="838199" y="805472"/>
            <a:ext cx="7430939"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66"/>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66"/>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66"/>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179" name="Google Shape;179;p66"/>
          <p:cNvSpPr/>
          <p:nvPr>
            <p:ph idx="2" type="pic"/>
          </p:nvPr>
        </p:nvSpPr>
        <p:spPr>
          <a:xfrm>
            <a:off x="8965413" y="1975905"/>
            <a:ext cx="2386584" cy="484632"/>
          </a:xfrm>
          <a:prstGeom prst="roundRect">
            <a:avLst>
              <a:gd fmla="val 16667" name="adj"/>
            </a:avLst>
          </a:prstGeom>
          <a:noFill/>
          <a:ln>
            <a:noFill/>
          </a:ln>
        </p:spPr>
      </p:sp>
      <p:sp>
        <p:nvSpPr>
          <p:cNvPr descr="Competitors’ logos quadrant" id="180" name="Google Shape;180;p66"/>
          <p:cNvSpPr/>
          <p:nvPr>
            <p:ph idx="3" type="pic"/>
          </p:nvPr>
        </p:nvSpPr>
        <p:spPr>
          <a:xfrm>
            <a:off x="3479892" y="2503607"/>
            <a:ext cx="1772153" cy="777240"/>
          </a:xfrm>
          <a:prstGeom prst="roundRect">
            <a:avLst>
              <a:gd fmla="val 16667" name="adj"/>
            </a:avLst>
          </a:prstGeom>
          <a:solidFill>
            <a:schemeClr val="accent3">
              <a:alpha val="49411"/>
            </a:schemeClr>
          </a:solidFill>
          <a:ln cap="flat" cmpd="sng" w="9525">
            <a:solidFill>
              <a:schemeClr val="dk2"/>
            </a:solidFill>
            <a:prstDash val="solid"/>
            <a:round/>
            <a:headEnd len="sm" w="sm" type="none"/>
            <a:tailEnd len="sm" w="sm" type="none"/>
          </a:ln>
        </p:spPr>
      </p:sp>
      <p:sp>
        <p:nvSpPr>
          <p:cNvPr descr="Competitors’ logos quadrant" id="181" name="Google Shape;181;p66"/>
          <p:cNvSpPr/>
          <p:nvPr>
            <p:ph idx="4" type="pic"/>
          </p:nvPr>
        </p:nvSpPr>
        <p:spPr>
          <a:xfrm>
            <a:off x="1341365" y="2069258"/>
            <a:ext cx="1655064" cy="777240"/>
          </a:xfrm>
          <a:prstGeom prst="roundRect">
            <a:avLst>
              <a:gd fmla="val 16667" name="adj"/>
            </a:avLst>
          </a:prstGeom>
          <a:solidFill>
            <a:schemeClr val="accent3">
              <a:alpha val="49411"/>
            </a:schemeClr>
          </a:solidFill>
          <a:ln cap="flat" cmpd="sng" w="9525">
            <a:solidFill>
              <a:schemeClr val="dk2"/>
            </a:solidFill>
            <a:prstDash val="solid"/>
            <a:round/>
            <a:headEnd len="sm" w="sm" type="none"/>
            <a:tailEnd len="sm" w="sm" type="none"/>
          </a:ln>
        </p:spPr>
      </p:sp>
      <p:sp>
        <p:nvSpPr>
          <p:cNvPr descr="Competitors’ logos quadrant" id="182" name="Google Shape;182;p66"/>
          <p:cNvSpPr/>
          <p:nvPr>
            <p:ph idx="5" type="pic"/>
          </p:nvPr>
        </p:nvSpPr>
        <p:spPr>
          <a:xfrm>
            <a:off x="2209800" y="4684388"/>
            <a:ext cx="1772153" cy="777240"/>
          </a:xfrm>
          <a:prstGeom prst="roundRect">
            <a:avLst>
              <a:gd fmla="val 16667" name="adj"/>
            </a:avLst>
          </a:prstGeom>
          <a:solidFill>
            <a:schemeClr val="accent3">
              <a:alpha val="49411"/>
            </a:schemeClr>
          </a:solidFill>
          <a:ln cap="flat" cmpd="sng" w="9525">
            <a:solidFill>
              <a:schemeClr val="dk2"/>
            </a:solidFill>
            <a:prstDash val="solid"/>
            <a:round/>
            <a:headEnd len="sm" w="sm" type="none"/>
            <a:tailEnd len="sm" w="sm" type="none"/>
          </a:ln>
        </p:spPr>
      </p:sp>
      <p:sp>
        <p:nvSpPr>
          <p:cNvPr descr="Competitors’ logos quadrant" id="183" name="Google Shape;183;p66"/>
          <p:cNvSpPr/>
          <p:nvPr>
            <p:ph idx="6" type="pic"/>
          </p:nvPr>
        </p:nvSpPr>
        <p:spPr>
          <a:xfrm>
            <a:off x="6654710" y="2594867"/>
            <a:ext cx="1772153" cy="777240"/>
          </a:xfrm>
          <a:prstGeom prst="roundRect">
            <a:avLst>
              <a:gd fmla="val 16667" name="adj"/>
            </a:avLst>
          </a:prstGeom>
          <a:solidFill>
            <a:schemeClr val="accent3">
              <a:alpha val="49411"/>
            </a:schemeClr>
          </a:solidFill>
          <a:ln cap="flat" cmpd="sng" w="9525">
            <a:solidFill>
              <a:schemeClr val="dk2"/>
            </a:solidFill>
            <a:prstDash val="solid"/>
            <a:round/>
            <a:headEnd len="sm" w="sm" type="none"/>
            <a:tailEnd len="sm" w="sm" type="none"/>
          </a:ln>
        </p:spPr>
      </p:sp>
      <p:sp>
        <p:nvSpPr>
          <p:cNvPr descr="Competitors’ logos quadrant" id="184" name="Google Shape;184;p66"/>
          <p:cNvSpPr/>
          <p:nvPr>
            <p:ph idx="7" type="pic"/>
          </p:nvPr>
        </p:nvSpPr>
        <p:spPr>
          <a:xfrm>
            <a:off x="6455537" y="4853700"/>
            <a:ext cx="1772153" cy="777240"/>
          </a:xfrm>
          <a:prstGeom prst="roundRect">
            <a:avLst>
              <a:gd fmla="val 16667" name="adj"/>
            </a:avLst>
          </a:prstGeom>
          <a:solidFill>
            <a:schemeClr val="accent3">
              <a:alpha val="49411"/>
            </a:schemeClr>
          </a:solidFill>
          <a:ln cap="flat" cmpd="sng" w="9525">
            <a:solidFill>
              <a:schemeClr val="dk2"/>
            </a:solidFill>
            <a:prstDash val="solid"/>
            <a:round/>
            <a:headEnd len="sm" w="sm" type="none"/>
            <a:tailEnd len="sm" w="sm" type="none"/>
          </a:ln>
        </p:spPr>
      </p:sp>
      <p:sp>
        <p:nvSpPr>
          <p:cNvPr descr="Competitors’ logos quadrant" id="185" name="Google Shape;185;p66"/>
          <p:cNvSpPr/>
          <p:nvPr>
            <p:ph idx="8" type="pic"/>
          </p:nvPr>
        </p:nvSpPr>
        <p:spPr>
          <a:xfrm>
            <a:off x="8965413" y="4121940"/>
            <a:ext cx="1772153" cy="777240"/>
          </a:xfrm>
          <a:prstGeom prst="roundRect">
            <a:avLst>
              <a:gd fmla="val 16667" name="adj"/>
            </a:avLst>
          </a:prstGeom>
          <a:solidFill>
            <a:schemeClr val="accent3">
              <a:alpha val="49411"/>
            </a:schemeClr>
          </a:solidFill>
          <a:ln cap="flat" cmpd="sng" w="9525">
            <a:solidFill>
              <a:schemeClr val="dk2"/>
            </a:solidFill>
            <a:prstDash val="solid"/>
            <a:round/>
            <a:headEnd len="sm" w="sm" type="none"/>
            <a:tailEnd len="sm" w="sm" type="none"/>
          </a:ln>
        </p:spPr>
      </p:sp>
      <p:sp>
        <p:nvSpPr>
          <p:cNvPr id="186" name="Google Shape;186;p66"/>
          <p:cNvSpPr txBox="1"/>
          <p:nvPr>
            <p:ph idx="1" type="body"/>
          </p:nvPr>
        </p:nvSpPr>
        <p:spPr>
          <a:xfrm>
            <a:off x="788628" y="3574970"/>
            <a:ext cx="2741612" cy="248888"/>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400"/>
              <a:buNone/>
              <a:defRPr b="0" sz="1400">
                <a:solidFill>
                  <a:schemeClr val="dk2"/>
                </a:solidFill>
              </a:defRPr>
            </a:lvl1pPr>
            <a:lvl2pPr indent="-228600" lvl="1" marL="914400" algn="l">
              <a:lnSpc>
                <a:spcPct val="120000"/>
              </a:lnSpc>
              <a:spcBef>
                <a:spcPts val="500"/>
              </a:spcBef>
              <a:spcAft>
                <a:spcPts val="0"/>
              </a:spcAft>
              <a:buSzPts val="1200"/>
              <a:buNone/>
              <a:defRPr b="1" sz="1200"/>
            </a:lvl2pPr>
            <a:lvl3pPr indent="-304800" lvl="2" marL="1371600" algn="l">
              <a:lnSpc>
                <a:spcPct val="120000"/>
              </a:lnSpc>
              <a:spcBef>
                <a:spcPts val="500"/>
              </a:spcBef>
              <a:spcAft>
                <a:spcPts val="0"/>
              </a:spcAft>
              <a:buSzPts val="1200"/>
              <a:buChar char="•"/>
              <a:defRPr b="1" sz="1200"/>
            </a:lvl3pPr>
            <a:lvl4pPr indent="-304800" lvl="3" marL="1828800" algn="l">
              <a:lnSpc>
                <a:spcPct val="120000"/>
              </a:lnSpc>
              <a:spcBef>
                <a:spcPts val="500"/>
              </a:spcBef>
              <a:spcAft>
                <a:spcPts val="0"/>
              </a:spcAft>
              <a:buSzPts val="1200"/>
              <a:buChar char="•"/>
              <a:defRPr b="1" sz="1200"/>
            </a:lvl4pPr>
            <a:lvl5pPr indent="-304800" lvl="4" marL="2286000" algn="l">
              <a:lnSpc>
                <a:spcPct val="120000"/>
              </a:lnSpc>
              <a:spcBef>
                <a:spcPts val="500"/>
              </a:spcBef>
              <a:spcAft>
                <a:spcPts val="0"/>
              </a:spcAft>
              <a:buSzPts val="1200"/>
              <a:buChar char="•"/>
              <a:defRPr b="1"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66"/>
          <p:cNvSpPr txBox="1"/>
          <p:nvPr>
            <p:ph idx="9" type="body"/>
          </p:nvPr>
        </p:nvSpPr>
        <p:spPr>
          <a:xfrm>
            <a:off x="8730592" y="3574970"/>
            <a:ext cx="2741612" cy="248888"/>
          </a:xfrm>
          <a:prstGeom prst="rect">
            <a:avLst/>
          </a:prstGeom>
          <a:noFill/>
          <a:ln>
            <a:noFill/>
          </a:ln>
        </p:spPr>
        <p:txBody>
          <a:bodyPr anchorCtr="0" anchor="t" bIns="45700" lIns="91425" spcFirstLastPara="1" rIns="91425" wrap="square" tIns="45700">
            <a:noAutofit/>
          </a:bodyPr>
          <a:lstStyle>
            <a:lvl1pPr indent="-228600" lvl="0" marL="457200" algn="r">
              <a:lnSpc>
                <a:spcPct val="120000"/>
              </a:lnSpc>
              <a:spcBef>
                <a:spcPts val="1000"/>
              </a:spcBef>
              <a:spcAft>
                <a:spcPts val="0"/>
              </a:spcAft>
              <a:buSzPts val="1400"/>
              <a:buNone/>
              <a:defRPr b="0" sz="1400">
                <a:solidFill>
                  <a:schemeClr val="dk2"/>
                </a:solidFill>
              </a:defRPr>
            </a:lvl1pPr>
            <a:lvl2pPr indent="-228600" lvl="1" marL="914400" algn="l">
              <a:lnSpc>
                <a:spcPct val="120000"/>
              </a:lnSpc>
              <a:spcBef>
                <a:spcPts val="500"/>
              </a:spcBef>
              <a:spcAft>
                <a:spcPts val="0"/>
              </a:spcAft>
              <a:buSzPts val="1200"/>
              <a:buNone/>
              <a:defRPr b="1" sz="1200"/>
            </a:lvl2pPr>
            <a:lvl3pPr indent="-304800" lvl="2" marL="1371600" algn="l">
              <a:lnSpc>
                <a:spcPct val="120000"/>
              </a:lnSpc>
              <a:spcBef>
                <a:spcPts val="500"/>
              </a:spcBef>
              <a:spcAft>
                <a:spcPts val="0"/>
              </a:spcAft>
              <a:buSzPts val="1200"/>
              <a:buChar char="•"/>
              <a:defRPr b="1" sz="1200"/>
            </a:lvl3pPr>
            <a:lvl4pPr indent="-304800" lvl="3" marL="1828800" algn="l">
              <a:lnSpc>
                <a:spcPct val="120000"/>
              </a:lnSpc>
              <a:spcBef>
                <a:spcPts val="500"/>
              </a:spcBef>
              <a:spcAft>
                <a:spcPts val="0"/>
              </a:spcAft>
              <a:buSzPts val="1200"/>
              <a:buChar char="•"/>
              <a:defRPr b="1" sz="1200"/>
            </a:lvl4pPr>
            <a:lvl5pPr indent="-304800" lvl="4" marL="2286000" algn="l">
              <a:lnSpc>
                <a:spcPct val="120000"/>
              </a:lnSpc>
              <a:spcBef>
                <a:spcPts val="500"/>
              </a:spcBef>
              <a:spcAft>
                <a:spcPts val="0"/>
              </a:spcAft>
              <a:buSzPts val="1200"/>
              <a:buChar char="•"/>
              <a:defRPr b="1"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66"/>
          <p:cNvSpPr txBox="1"/>
          <p:nvPr>
            <p:ph idx="13" type="body"/>
          </p:nvPr>
        </p:nvSpPr>
        <p:spPr>
          <a:xfrm>
            <a:off x="4641450" y="6142762"/>
            <a:ext cx="2741612" cy="24888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b="0" sz="1400">
                <a:solidFill>
                  <a:schemeClr val="dk2"/>
                </a:solidFill>
              </a:defRPr>
            </a:lvl1pPr>
            <a:lvl2pPr indent="-228600" lvl="1" marL="914400" algn="l">
              <a:lnSpc>
                <a:spcPct val="120000"/>
              </a:lnSpc>
              <a:spcBef>
                <a:spcPts val="500"/>
              </a:spcBef>
              <a:spcAft>
                <a:spcPts val="0"/>
              </a:spcAft>
              <a:buSzPts val="1200"/>
              <a:buNone/>
              <a:defRPr b="1" sz="1200"/>
            </a:lvl2pPr>
            <a:lvl3pPr indent="-304800" lvl="2" marL="1371600" algn="l">
              <a:lnSpc>
                <a:spcPct val="120000"/>
              </a:lnSpc>
              <a:spcBef>
                <a:spcPts val="500"/>
              </a:spcBef>
              <a:spcAft>
                <a:spcPts val="0"/>
              </a:spcAft>
              <a:buSzPts val="1200"/>
              <a:buChar char="•"/>
              <a:defRPr b="1" sz="1200"/>
            </a:lvl3pPr>
            <a:lvl4pPr indent="-304800" lvl="3" marL="1828800" algn="l">
              <a:lnSpc>
                <a:spcPct val="120000"/>
              </a:lnSpc>
              <a:spcBef>
                <a:spcPts val="500"/>
              </a:spcBef>
              <a:spcAft>
                <a:spcPts val="0"/>
              </a:spcAft>
              <a:buSzPts val="1200"/>
              <a:buChar char="•"/>
              <a:defRPr b="1" sz="1200"/>
            </a:lvl4pPr>
            <a:lvl5pPr indent="-304800" lvl="4" marL="2286000" algn="l">
              <a:lnSpc>
                <a:spcPct val="120000"/>
              </a:lnSpc>
              <a:spcBef>
                <a:spcPts val="500"/>
              </a:spcBef>
              <a:spcAft>
                <a:spcPts val="0"/>
              </a:spcAft>
              <a:buSzPts val="1200"/>
              <a:buChar char="•"/>
              <a:defRPr b="1"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66"/>
          <p:cNvSpPr txBox="1"/>
          <p:nvPr>
            <p:ph idx="14" type="body"/>
          </p:nvPr>
        </p:nvSpPr>
        <p:spPr>
          <a:xfrm>
            <a:off x="4641450" y="1764281"/>
            <a:ext cx="2741612" cy="24888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b="0" sz="1400">
                <a:solidFill>
                  <a:schemeClr val="dk2"/>
                </a:solidFill>
              </a:defRPr>
            </a:lvl1pPr>
            <a:lvl2pPr indent="-228600" lvl="1" marL="914400" algn="l">
              <a:lnSpc>
                <a:spcPct val="120000"/>
              </a:lnSpc>
              <a:spcBef>
                <a:spcPts val="500"/>
              </a:spcBef>
              <a:spcAft>
                <a:spcPts val="0"/>
              </a:spcAft>
              <a:buSzPts val="1200"/>
              <a:buNone/>
              <a:defRPr b="1" sz="1200"/>
            </a:lvl2pPr>
            <a:lvl3pPr indent="-304800" lvl="2" marL="1371600" algn="l">
              <a:lnSpc>
                <a:spcPct val="120000"/>
              </a:lnSpc>
              <a:spcBef>
                <a:spcPts val="500"/>
              </a:spcBef>
              <a:spcAft>
                <a:spcPts val="0"/>
              </a:spcAft>
              <a:buSzPts val="1200"/>
              <a:buChar char="•"/>
              <a:defRPr b="1" sz="1200"/>
            </a:lvl3pPr>
            <a:lvl4pPr indent="-304800" lvl="3" marL="1828800" algn="l">
              <a:lnSpc>
                <a:spcPct val="120000"/>
              </a:lnSpc>
              <a:spcBef>
                <a:spcPts val="500"/>
              </a:spcBef>
              <a:spcAft>
                <a:spcPts val="0"/>
              </a:spcAft>
              <a:buSzPts val="1200"/>
              <a:buChar char="•"/>
              <a:defRPr b="1" sz="1200"/>
            </a:lvl4pPr>
            <a:lvl5pPr indent="-304800" lvl="4" marL="2286000" algn="l">
              <a:lnSpc>
                <a:spcPct val="120000"/>
              </a:lnSpc>
              <a:spcBef>
                <a:spcPts val="500"/>
              </a:spcBef>
              <a:spcAft>
                <a:spcPts val="0"/>
              </a:spcAft>
              <a:buSzPts val="1200"/>
              <a:buChar char="•"/>
              <a:defRPr b="1"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90" name="Google Shape;190;p66"/>
          <p:cNvCxnSpPr/>
          <p:nvPr/>
        </p:nvCxnSpPr>
        <p:spPr>
          <a:xfrm>
            <a:off x="872933" y="3548268"/>
            <a:ext cx="10470378" cy="0"/>
          </a:xfrm>
          <a:prstGeom prst="straightConnector1">
            <a:avLst/>
          </a:prstGeom>
          <a:noFill/>
          <a:ln cap="flat" cmpd="sng" w="25400">
            <a:solidFill>
              <a:schemeClr val="lt1"/>
            </a:solidFill>
            <a:prstDash val="solid"/>
            <a:miter lim="800000"/>
            <a:headEnd len="sm" w="sm" type="none"/>
            <a:tailEnd len="med" w="med" type="triangle"/>
          </a:ln>
        </p:spPr>
      </p:cxnSp>
      <p:cxnSp>
        <p:nvCxnSpPr>
          <p:cNvPr id="191" name="Google Shape;191;p66"/>
          <p:cNvCxnSpPr/>
          <p:nvPr/>
        </p:nvCxnSpPr>
        <p:spPr>
          <a:xfrm rot="-5400000">
            <a:off x="4098036" y="4142692"/>
            <a:ext cx="3995928" cy="0"/>
          </a:xfrm>
          <a:prstGeom prst="straightConnector1">
            <a:avLst/>
          </a:prstGeom>
          <a:noFill/>
          <a:ln cap="flat" cmpd="sng" w="25400">
            <a:solidFill>
              <a:schemeClr val="lt1"/>
            </a:solidFill>
            <a:prstDash val="solid"/>
            <a:miter lim="800000"/>
            <a:headEnd len="sm" w="sm" type="none"/>
            <a:tailEnd len="med" w="med" type="triangle"/>
          </a:ln>
        </p:spPr>
      </p:cxnSp>
      <p:sp>
        <p:nvSpPr>
          <p:cNvPr id="192" name="Google Shape;192;p66"/>
          <p:cNvSpPr/>
          <p:nvPr>
            <p:ph idx="15"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and Caption Layout">
  <p:cSld name="Three Content and Caption Layout">
    <p:spTree>
      <p:nvGrpSpPr>
        <p:cNvPr id="193" name="Shape 193"/>
        <p:cNvGrpSpPr/>
        <p:nvPr/>
      </p:nvGrpSpPr>
      <p:grpSpPr>
        <a:xfrm>
          <a:off x="0" y="0"/>
          <a:ext cx="0" cy="0"/>
          <a:chOff x="0" y="0"/>
          <a:chExt cx="0" cy="0"/>
        </a:xfrm>
      </p:grpSpPr>
      <p:sp>
        <p:nvSpPr>
          <p:cNvPr id="194" name="Google Shape;194;p6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5" name="Google Shape;195;p67"/>
          <p:cNvSpPr/>
          <p:nvPr/>
        </p:nvSpPr>
        <p:spPr>
          <a:xfrm>
            <a:off x="0" y="0"/>
            <a:ext cx="12192000" cy="6858000"/>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6" name="Google Shape;196;p67"/>
          <p:cNvSpPr/>
          <p:nvPr/>
        </p:nvSpPr>
        <p:spPr>
          <a:xfrm>
            <a:off x="0" y="3044952"/>
            <a:ext cx="12192000" cy="3813000"/>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7" name="Google Shape;197;p67"/>
          <p:cNvSpPr txBox="1"/>
          <p:nvPr>
            <p:ph type="title"/>
          </p:nvPr>
        </p:nvSpPr>
        <p:spPr>
          <a:xfrm>
            <a:off x="838199" y="949850"/>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67"/>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67"/>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67"/>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201" name="Google Shape;201;p67"/>
          <p:cNvSpPr txBox="1"/>
          <p:nvPr>
            <p:ph idx="1" type="body"/>
          </p:nvPr>
        </p:nvSpPr>
        <p:spPr>
          <a:xfrm>
            <a:off x="1053452" y="2435210"/>
            <a:ext cx="2769902"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2" name="Google Shape;202;p67"/>
          <p:cNvSpPr txBox="1"/>
          <p:nvPr>
            <p:ph idx="2" type="body"/>
          </p:nvPr>
        </p:nvSpPr>
        <p:spPr>
          <a:xfrm>
            <a:off x="8431250" y="2435210"/>
            <a:ext cx="2769902"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3" name="Google Shape;203;p67"/>
          <p:cNvSpPr txBox="1"/>
          <p:nvPr>
            <p:ph idx="3" type="body"/>
          </p:nvPr>
        </p:nvSpPr>
        <p:spPr>
          <a:xfrm>
            <a:off x="8431250" y="2784018"/>
            <a:ext cx="2769902"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67"/>
          <p:cNvSpPr txBox="1"/>
          <p:nvPr>
            <p:ph idx="4" type="body"/>
          </p:nvPr>
        </p:nvSpPr>
        <p:spPr>
          <a:xfrm>
            <a:off x="4742351" y="2431907"/>
            <a:ext cx="2769902"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5" name="Google Shape;205;p67"/>
          <p:cNvSpPr txBox="1"/>
          <p:nvPr>
            <p:ph idx="5" type="body"/>
          </p:nvPr>
        </p:nvSpPr>
        <p:spPr>
          <a:xfrm>
            <a:off x="4742351" y="2780715"/>
            <a:ext cx="2769902"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67"/>
          <p:cNvSpPr/>
          <p:nvPr>
            <p:ph idx="6"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Chart Content Layout">
  <p:cSld name="Table and Chart Content Layout">
    <p:spTree>
      <p:nvGrpSpPr>
        <p:cNvPr id="207" name="Shape 207"/>
        <p:cNvGrpSpPr/>
        <p:nvPr/>
      </p:nvGrpSpPr>
      <p:grpSpPr>
        <a:xfrm>
          <a:off x="0" y="0"/>
          <a:ext cx="0" cy="0"/>
          <a:chOff x="0" y="0"/>
          <a:chExt cx="0" cy="0"/>
        </a:xfrm>
      </p:grpSpPr>
      <p:sp>
        <p:nvSpPr>
          <p:cNvPr id="208" name="Google Shape;208;p6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9" name="Google Shape;209;p68"/>
          <p:cNvSpPr/>
          <p:nvPr/>
        </p:nvSpPr>
        <p:spPr>
          <a:xfrm>
            <a:off x="0" y="15802"/>
            <a:ext cx="12192000" cy="6842198"/>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0" name="Google Shape;210;p68"/>
          <p:cNvSpPr/>
          <p:nvPr/>
        </p:nvSpPr>
        <p:spPr>
          <a:xfrm>
            <a:off x="0" y="2414016"/>
            <a:ext cx="12192000" cy="4443984"/>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p68"/>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68"/>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68"/>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68"/>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215" name="Google Shape;215;p68"/>
          <p:cNvSpPr txBox="1"/>
          <p:nvPr>
            <p:ph idx="1" type="body"/>
          </p:nvPr>
        </p:nvSpPr>
        <p:spPr>
          <a:xfrm>
            <a:off x="838199" y="1928770"/>
            <a:ext cx="2769902"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6" name="Google Shape;216;p68"/>
          <p:cNvSpPr txBox="1"/>
          <p:nvPr>
            <p:ph idx="2" type="body"/>
          </p:nvPr>
        </p:nvSpPr>
        <p:spPr>
          <a:xfrm>
            <a:off x="6402339" y="1925467"/>
            <a:ext cx="2769902"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7" name="Google Shape;217;p68"/>
          <p:cNvSpPr txBox="1"/>
          <p:nvPr>
            <p:ph idx="3" type="body"/>
          </p:nvPr>
        </p:nvSpPr>
        <p:spPr>
          <a:xfrm>
            <a:off x="839788" y="2606834"/>
            <a:ext cx="4913312" cy="3022600"/>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sz="2000">
                <a:solidFill>
                  <a:schemeClr val="lt1"/>
                </a:solidFill>
              </a:defRPr>
            </a:lvl1pPr>
            <a:lvl2pPr indent="-342900" lvl="1" marL="914400" algn="l">
              <a:lnSpc>
                <a:spcPct val="120000"/>
              </a:lnSpc>
              <a:spcBef>
                <a:spcPts val="500"/>
              </a:spcBef>
              <a:spcAft>
                <a:spcPts val="0"/>
              </a:spcAft>
              <a:buSzPts val="1800"/>
              <a:buChar char="•"/>
              <a:defRPr sz="1800">
                <a:solidFill>
                  <a:schemeClr val="lt1"/>
                </a:solidFill>
              </a:defRPr>
            </a:lvl2pPr>
            <a:lvl3pPr indent="-330200" lvl="2" marL="1371600" algn="l">
              <a:lnSpc>
                <a:spcPct val="120000"/>
              </a:lnSpc>
              <a:spcBef>
                <a:spcPts val="500"/>
              </a:spcBef>
              <a:spcAft>
                <a:spcPts val="0"/>
              </a:spcAft>
              <a:buSzPts val="1600"/>
              <a:buChar char="•"/>
              <a:defRPr sz="1600">
                <a:solidFill>
                  <a:schemeClr val="lt1"/>
                </a:solidFill>
              </a:defRPr>
            </a:lvl3pPr>
            <a:lvl4pPr indent="-317500" lvl="3" marL="1828800" algn="l">
              <a:lnSpc>
                <a:spcPct val="120000"/>
              </a:lnSpc>
              <a:spcBef>
                <a:spcPts val="500"/>
              </a:spcBef>
              <a:spcAft>
                <a:spcPts val="0"/>
              </a:spcAft>
              <a:buSzPts val="1400"/>
              <a:buChar char="•"/>
              <a:defRPr sz="1400">
                <a:solidFill>
                  <a:schemeClr val="lt1"/>
                </a:solidFill>
              </a:defRPr>
            </a:lvl4pPr>
            <a:lvl5pPr indent="-317500" lvl="4" marL="2286000" algn="l">
              <a:lnSpc>
                <a:spcPct val="120000"/>
              </a:lnSpc>
              <a:spcBef>
                <a:spcPts val="50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68"/>
          <p:cNvSpPr txBox="1"/>
          <p:nvPr>
            <p:ph idx="4" type="body"/>
          </p:nvPr>
        </p:nvSpPr>
        <p:spPr>
          <a:xfrm>
            <a:off x="6402339" y="2606834"/>
            <a:ext cx="4913312" cy="3022600"/>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sz="2000">
                <a:solidFill>
                  <a:schemeClr val="lt1"/>
                </a:solidFill>
              </a:defRPr>
            </a:lvl1pPr>
            <a:lvl2pPr indent="-342900" lvl="1" marL="914400" algn="l">
              <a:lnSpc>
                <a:spcPct val="120000"/>
              </a:lnSpc>
              <a:spcBef>
                <a:spcPts val="500"/>
              </a:spcBef>
              <a:spcAft>
                <a:spcPts val="0"/>
              </a:spcAft>
              <a:buSzPts val="1800"/>
              <a:buChar char="•"/>
              <a:defRPr sz="1800">
                <a:solidFill>
                  <a:schemeClr val="lt1"/>
                </a:solidFill>
              </a:defRPr>
            </a:lvl2pPr>
            <a:lvl3pPr indent="-330200" lvl="2" marL="1371600" algn="l">
              <a:lnSpc>
                <a:spcPct val="120000"/>
              </a:lnSpc>
              <a:spcBef>
                <a:spcPts val="500"/>
              </a:spcBef>
              <a:spcAft>
                <a:spcPts val="0"/>
              </a:spcAft>
              <a:buSzPts val="1600"/>
              <a:buChar char="•"/>
              <a:defRPr sz="1600">
                <a:solidFill>
                  <a:schemeClr val="lt1"/>
                </a:solidFill>
              </a:defRPr>
            </a:lvl3pPr>
            <a:lvl4pPr indent="-317500" lvl="3" marL="1828800" algn="l">
              <a:lnSpc>
                <a:spcPct val="120000"/>
              </a:lnSpc>
              <a:spcBef>
                <a:spcPts val="500"/>
              </a:spcBef>
              <a:spcAft>
                <a:spcPts val="0"/>
              </a:spcAft>
              <a:buSzPts val="1400"/>
              <a:buChar char="•"/>
              <a:defRPr sz="1400">
                <a:solidFill>
                  <a:schemeClr val="lt1"/>
                </a:solidFill>
              </a:defRPr>
            </a:lvl4pPr>
            <a:lvl5pPr indent="-317500" lvl="4" marL="2286000" algn="l">
              <a:lnSpc>
                <a:spcPct val="120000"/>
              </a:lnSpc>
              <a:spcBef>
                <a:spcPts val="50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68"/>
          <p:cNvSpPr/>
          <p:nvPr>
            <p:ph idx="5"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Layout">
  <p:cSld name="Timeline Layout">
    <p:spTree>
      <p:nvGrpSpPr>
        <p:cNvPr id="220" name="Shape 220"/>
        <p:cNvGrpSpPr/>
        <p:nvPr/>
      </p:nvGrpSpPr>
      <p:grpSpPr>
        <a:xfrm>
          <a:off x="0" y="0"/>
          <a:ext cx="0" cy="0"/>
          <a:chOff x="0" y="0"/>
          <a:chExt cx="0" cy="0"/>
        </a:xfrm>
      </p:grpSpPr>
      <p:sp>
        <p:nvSpPr>
          <p:cNvPr id="221" name="Google Shape;221;p6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2" name="Google Shape;222;p69"/>
          <p:cNvSpPr/>
          <p:nvPr/>
        </p:nvSpPr>
        <p:spPr>
          <a:xfrm>
            <a:off x="-3560" y="18540"/>
            <a:ext cx="12192000" cy="6839460"/>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3" name="Google Shape;223;p69"/>
          <p:cNvSpPr/>
          <p:nvPr/>
        </p:nvSpPr>
        <p:spPr>
          <a:xfrm>
            <a:off x="0" y="3429000"/>
            <a:ext cx="12192000" cy="3429000"/>
          </a:xfrm>
          <a:prstGeom prst="rect">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24" name="Google Shape;224;p69"/>
          <p:cNvCxnSpPr/>
          <p:nvPr/>
        </p:nvCxnSpPr>
        <p:spPr>
          <a:xfrm>
            <a:off x="1743456" y="3429000"/>
            <a:ext cx="8705088" cy="0"/>
          </a:xfrm>
          <a:prstGeom prst="straightConnector1">
            <a:avLst/>
          </a:prstGeom>
          <a:noFill/>
          <a:ln cap="flat" cmpd="sng" w="50800">
            <a:solidFill>
              <a:schemeClr val="lt2"/>
            </a:solidFill>
            <a:prstDash val="solid"/>
            <a:miter lim="800000"/>
            <a:headEnd len="sm" w="sm" type="none"/>
            <a:tailEnd len="sm" w="sm" type="none"/>
          </a:ln>
        </p:spPr>
      </p:cxnSp>
      <p:sp>
        <p:nvSpPr>
          <p:cNvPr id="225" name="Google Shape;225;p69"/>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69"/>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69"/>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69"/>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229" name="Google Shape;229;p69"/>
          <p:cNvSpPr txBox="1"/>
          <p:nvPr>
            <p:ph idx="1" type="body"/>
          </p:nvPr>
        </p:nvSpPr>
        <p:spPr>
          <a:xfrm>
            <a:off x="711126" y="4231099"/>
            <a:ext cx="2020824"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0" name="Google Shape;230;p69"/>
          <p:cNvSpPr txBox="1"/>
          <p:nvPr>
            <p:ph idx="2" type="body"/>
          </p:nvPr>
        </p:nvSpPr>
        <p:spPr>
          <a:xfrm>
            <a:off x="711127" y="4664315"/>
            <a:ext cx="2020824" cy="1178559"/>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69"/>
          <p:cNvSpPr txBox="1"/>
          <p:nvPr>
            <p:ph idx="3" type="body"/>
          </p:nvPr>
        </p:nvSpPr>
        <p:spPr>
          <a:xfrm>
            <a:off x="836613" y="1392449"/>
            <a:ext cx="10515600" cy="935429"/>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69"/>
          <p:cNvSpPr/>
          <p:nvPr/>
        </p:nvSpPr>
        <p:spPr>
          <a:xfrm>
            <a:off x="1053452" y="2763480"/>
            <a:ext cx="1335024" cy="1335024"/>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3" name="Google Shape;233;p69"/>
          <p:cNvSpPr/>
          <p:nvPr/>
        </p:nvSpPr>
        <p:spPr>
          <a:xfrm>
            <a:off x="9803524" y="2763480"/>
            <a:ext cx="1335024" cy="1335024"/>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4" name="Google Shape;234;p69"/>
          <p:cNvSpPr/>
          <p:nvPr/>
        </p:nvSpPr>
        <p:spPr>
          <a:xfrm>
            <a:off x="3240970" y="2763480"/>
            <a:ext cx="1335024" cy="1335024"/>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5" name="Google Shape;235;p69"/>
          <p:cNvSpPr/>
          <p:nvPr/>
        </p:nvSpPr>
        <p:spPr>
          <a:xfrm>
            <a:off x="5428488" y="2763480"/>
            <a:ext cx="1335024" cy="1335024"/>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p69"/>
          <p:cNvSpPr/>
          <p:nvPr/>
        </p:nvSpPr>
        <p:spPr>
          <a:xfrm>
            <a:off x="7616006" y="2763480"/>
            <a:ext cx="1335024" cy="1335024"/>
          </a:xfrm>
          <a:prstGeom prst="ellipse">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p69"/>
          <p:cNvSpPr txBox="1"/>
          <p:nvPr>
            <p:ph idx="4" type="body"/>
          </p:nvPr>
        </p:nvSpPr>
        <p:spPr>
          <a:xfrm>
            <a:off x="9452932" y="4231099"/>
            <a:ext cx="2020824"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8" name="Google Shape;238;p69"/>
          <p:cNvSpPr txBox="1"/>
          <p:nvPr>
            <p:ph idx="5" type="body"/>
          </p:nvPr>
        </p:nvSpPr>
        <p:spPr>
          <a:xfrm>
            <a:off x="9452933" y="4664315"/>
            <a:ext cx="2020824" cy="1178559"/>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69"/>
          <p:cNvSpPr txBox="1"/>
          <p:nvPr>
            <p:ph idx="6" type="body"/>
          </p:nvPr>
        </p:nvSpPr>
        <p:spPr>
          <a:xfrm>
            <a:off x="2896577" y="4231099"/>
            <a:ext cx="2020824"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0" name="Google Shape;240;p69"/>
          <p:cNvSpPr txBox="1"/>
          <p:nvPr>
            <p:ph idx="7" type="body"/>
          </p:nvPr>
        </p:nvSpPr>
        <p:spPr>
          <a:xfrm>
            <a:off x="2896578" y="4664315"/>
            <a:ext cx="2020824" cy="1178559"/>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69"/>
          <p:cNvSpPr txBox="1"/>
          <p:nvPr>
            <p:ph idx="8" type="body"/>
          </p:nvPr>
        </p:nvSpPr>
        <p:spPr>
          <a:xfrm>
            <a:off x="5082028" y="4231099"/>
            <a:ext cx="2020824"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2" name="Google Shape;242;p69"/>
          <p:cNvSpPr txBox="1"/>
          <p:nvPr>
            <p:ph idx="9" type="body"/>
          </p:nvPr>
        </p:nvSpPr>
        <p:spPr>
          <a:xfrm>
            <a:off x="5082029" y="4664315"/>
            <a:ext cx="2020824" cy="1178559"/>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69"/>
          <p:cNvSpPr txBox="1"/>
          <p:nvPr>
            <p:ph idx="13" type="body"/>
          </p:nvPr>
        </p:nvSpPr>
        <p:spPr>
          <a:xfrm>
            <a:off x="7267480" y="4231099"/>
            <a:ext cx="2020824"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4" name="Google Shape;244;p69"/>
          <p:cNvSpPr txBox="1"/>
          <p:nvPr>
            <p:ph idx="14" type="body"/>
          </p:nvPr>
        </p:nvSpPr>
        <p:spPr>
          <a:xfrm>
            <a:off x="7267481" y="4664315"/>
            <a:ext cx="2020824" cy="1178559"/>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69"/>
          <p:cNvSpPr txBox="1"/>
          <p:nvPr>
            <p:ph idx="15" type="body"/>
          </p:nvPr>
        </p:nvSpPr>
        <p:spPr>
          <a:xfrm>
            <a:off x="1053452" y="3074289"/>
            <a:ext cx="1335024" cy="462656"/>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900"/>
              <a:buNone/>
              <a:defRPr b="1" sz="29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6" name="Google Shape;246;p69"/>
          <p:cNvSpPr txBox="1"/>
          <p:nvPr>
            <p:ph idx="16" type="body"/>
          </p:nvPr>
        </p:nvSpPr>
        <p:spPr>
          <a:xfrm>
            <a:off x="1053452" y="3471539"/>
            <a:ext cx="1335024" cy="233857"/>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1000"/>
              </a:spcBef>
              <a:spcAft>
                <a:spcPts val="0"/>
              </a:spcAft>
              <a:buSzPts val="1700"/>
              <a:buNone/>
              <a:defRPr b="1" sz="1700">
                <a:solidFill>
                  <a:schemeClr val="lt2"/>
                </a:solidFill>
                <a:latin typeface="Arial"/>
                <a:ea typeface="Arial"/>
                <a:cs typeface="Arial"/>
                <a:sym typeface="Aria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7" name="Google Shape;247;p69"/>
          <p:cNvSpPr txBox="1"/>
          <p:nvPr>
            <p:ph idx="17" type="body"/>
          </p:nvPr>
        </p:nvSpPr>
        <p:spPr>
          <a:xfrm>
            <a:off x="3240970" y="3068944"/>
            <a:ext cx="1335024" cy="462656"/>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900"/>
              <a:buNone/>
              <a:defRPr b="1" sz="29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8" name="Google Shape;248;p69"/>
          <p:cNvSpPr txBox="1"/>
          <p:nvPr>
            <p:ph idx="18" type="body"/>
          </p:nvPr>
        </p:nvSpPr>
        <p:spPr>
          <a:xfrm>
            <a:off x="3240970" y="3466194"/>
            <a:ext cx="1335024" cy="233857"/>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1000"/>
              </a:spcBef>
              <a:spcAft>
                <a:spcPts val="0"/>
              </a:spcAft>
              <a:buSzPts val="1700"/>
              <a:buNone/>
              <a:defRPr b="1" sz="1700">
                <a:solidFill>
                  <a:schemeClr val="lt2"/>
                </a:solidFill>
                <a:latin typeface="Arial"/>
                <a:ea typeface="Arial"/>
                <a:cs typeface="Arial"/>
                <a:sym typeface="Aria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9" name="Google Shape;249;p69"/>
          <p:cNvSpPr txBox="1"/>
          <p:nvPr>
            <p:ph idx="19" type="body"/>
          </p:nvPr>
        </p:nvSpPr>
        <p:spPr>
          <a:xfrm>
            <a:off x="5428488" y="3077096"/>
            <a:ext cx="1335024" cy="462656"/>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900"/>
              <a:buNone/>
              <a:defRPr b="1" sz="29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0" name="Google Shape;250;p69"/>
          <p:cNvSpPr txBox="1"/>
          <p:nvPr>
            <p:ph idx="20" type="body"/>
          </p:nvPr>
        </p:nvSpPr>
        <p:spPr>
          <a:xfrm>
            <a:off x="5428488" y="3474346"/>
            <a:ext cx="1335024" cy="233857"/>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1000"/>
              </a:spcBef>
              <a:spcAft>
                <a:spcPts val="0"/>
              </a:spcAft>
              <a:buSzPts val="1700"/>
              <a:buNone/>
              <a:defRPr b="1" sz="1700">
                <a:solidFill>
                  <a:schemeClr val="lt2"/>
                </a:solidFill>
                <a:latin typeface="Arial"/>
                <a:ea typeface="Arial"/>
                <a:cs typeface="Arial"/>
                <a:sym typeface="Aria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1" name="Google Shape;251;p69"/>
          <p:cNvSpPr txBox="1"/>
          <p:nvPr>
            <p:ph idx="21" type="body"/>
          </p:nvPr>
        </p:nvSpPr>
        <p:spPr>
          <a:xfrm>
            <a:off x="7616006" y="3082825"/>
            <a:ext cx="1335024" cy="462656"/>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900"/>
              <a:buNone/>
              <a:defRPr b="1" sz="29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2" name="Google Shape;252;p69"/>
          <p:cNvSpPr txBox="1"/>
          <p:nvPr>
            <p:ph idx="22" type="body"/>
          </p:nvPr>
        </p:nvSpPr>
        <p:spPr>
          <a:xfrm>
            <a:off x="7616006" y="3480075"/>
            <a:ext cx="1335024" cy="233857"/>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1000"/>
              </a:spcBef>
              <a:spcAft>
                <a:spcPts val="0"/>
              </a:spcAft>
              <a:buSzPts val="1700"/>
              <a:buNone/>
              <a:defRPr b="1" sz="1700">
                <a:solidFill>
                  <a:schemeClr val="lt2"/>
                </a:solidFill>
                <a:latin typeface="Arial"/>
                <a:ea typeface="Arial"/>
                <a:cs typeface="Arial"/>
                <a:sym typeface="Aria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3" name="Google Shape;253;p69"/>
          <p:cNvSpPr txBox="1"/>
          <p:nvPr>
            <p:ph idx="23" type="body"/>
          </p:nvPr>
        </p:nvSpPr>
        <p:spPr>
          <a:xfrm>
            <a:off x="9803524" y="3079749"/>
            <a:ext cx="1335024" cy="462656"/>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900"/>
              <a:buNone/>
              <a:defRPr b="1" sz="29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4" name="Google Shape;254;p69"/>
          <p:cNvSpPr txBox="1"/>
          <p:nvPr>
            <p:ph idx="24" type="body"/>
          </p:nvPr>
        </p:nvSpPr>
        <p:spPr>
          <a:xfrm>
            <a:off x="9803524" y="3476999"/>
            <a:ext cx="1335024" cy="233857"/>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1000"/>
              </a:spcBef>
              <a:spcAft>
                <a:spcPts val="0"/>
              </a:spcAft>
              <a:buSzPts val="1700"/>
              <a:buNone/>
              <a:defRPr b="1" sz="1700">
                <a:solidFill>
                  <a:schemeClr val="lt2"/>
                </a:solidFill>
                <a:latin typeface="Arial"/>
                <a:ea typeface="Arial"/>
                <a:cs typeface="Arial"/>
                <a:sym typeface="Aria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5" name="Google Shape;255;p69"/>
          <p:cNvSpPr/>
          <p:nvPr>
            <p:ph idx="25"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Logo 2">
  <p:cSld name="Title, Content and Logo 2">
    <p:spTree>
      <p:nvGrpSpPr>
        <p:cNvPr id="256" name="Shape 256"/>
        <p:cNvGrpSpPr/>
        <p:nvPr/>
      </p:nvGrpSpPr>
      <p:grpSpPr>
        <a:xfrm>
          <a:off x="0" y="0"/>
          <a:ext cx="0" cy="0"/>
          <a:chOff x="0" y="0"/>
          <a:chExt cx="0" cy="0"/>
        </a:xfrm>
      </p:grpSpPr>
      <p:sp>
        <p:nvSpPr>
          <p:cNvPr id="257" name="Google Shape;257;p7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8" name="Google Shape;258;p70"/>
          <p:cNvSpPr/>
          <p:nvPr/>
        </p:nvSpPr>
        <p:spPr>
          <a:xfrm>
            <a:off x="7454" y="-1"/>
            <a:ext cx="12192000" cy="6857999"/>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9" name="Google Shape;259;p70"/>
          <p:cNvSpPr/>
          <p:nvPr/>
        </p:nvSpPr>
        <p:spPr>
          <a:xfrm>
            <a:off x="0" y="1965960"/>
            <a:ext cx="12192000" cy="4892040"/>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0" name="Google Shape;260;p70"/>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70"/>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70"/>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70"/>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264" name="Google Shape;264;p70"/>
          <p:cNvSpPr txBox="1"/>
          <p:nvPr>
            <p:ph idx="1" type="body"/>
          </p:nvPr>
        </p:nvSpPr>
        <p:spPr>
          <a:xfrm>
            <a:off x="839787" y="1943100"/>
            <a:ext cx="10512425" cy="3686334"/>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sz="2000">
                <a:solidFill>
                  <a:schemeClr val="lt1"/>
                </a:solidFill>
              </a:defRPr>
            </a:lvl1pPr>
            <a:lvl2pPr indent="-342900" lvl="1" marL="914400" algn="l">
              <a:lnSpc>
                <a:spcPct val="120000"/>
              </a:lnSpc>
              <a:spcBef>
                <a:spcPts val="500"/>
              </a:spcBef>
              <a:spcAft>
                <a:spcPts val="0"/>
              </a:spcAft>
              <a:buSzPts val="1800"/>
              <a:buChar char="•"/>
              <a:defRPr sz="1800">
                <a:solidFill>
                  <a:schemeClr val="lt1"/>
                </a:solidFill>
              </a:defRPr>
            </a:lvl2pPr>
            <a:lvl3pPr indent="-330200" lvl="2" marL="1371600" algn="l">
              <a:lnSpc>
                <a:spcPct val="120000"/>
              </a:lnSpc>
              <a:spcBef>
                <a:spcPts val="500"/>
              </a:spcBef>
              <a:spcAft>
                <a:spcPts val="0"/>
              </a:spcAft>
              <a:buSzPts val="1600"/>
              <a:buChar char="•"/>
              <a:defRPr sz="1600">
                <a:solidFill>
                  <a:schemeClr val="lt1"/>
                </a:solidFill>
              </a:defRPr>
            </a:lvl3pPr>
            <a:lvl4pPr indent="-317500" lvl="3" marL="1828800" algn="l">
              <a:lnSpc>
                <a:spcPct val="120000"/>
              </a:lnSpc>
              <a:spcBef>
                <a:spcPts val="500"/>
              </a:spcBef>
              <a:spcAft>
                <a:spcPts val="0"/>
              </a:spcAft>
              <a:buSzPts val="1400"/>
              <a:buChar char="•"/>
              <a:defRPr sz="1400">
                <a:solidFill>
                  <a:schemeClr val="lt1"/>
                </a:solidFill>
              </a:defRPr>
            </a:lvl4pPr>
            <a:lvl5pPr indent="-317500" lvl="4" marL="2286000" algn="l">
              <a:lnSpc>
                <a:spcPct val="120000"/>
              </a:lnSpc>
              <a:spcBef>
                <a:spcPts val="50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70"/>
          <p:cNvSpPr/>
          <p:nvPr>
            <p:ph idx="2"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Content Layout">
  <p:cSld name="Team Content Layout">
    <p:spTree>
      <p:nvGrpSpPr>
        <p:cNvPr id="266" name="Shape 266"/>
        <p:cNvGrpSpPr/>
        <p:nvPr/>
      </p:nvGrpSpPr>
      <p:grpSpPr>
        <a:xfrm>
          <a:off x="0" y="0"/>
          <a:ext cx="0" cy="0"/>
          <a:chOff x="0" y="0"/>
          <a:chExt cx="0" cy="0"/>
        </a:xfrm>
      </p:grpSpPr>
      <p:sp>
        <p:nvSpPr>
          <p:cNvPr id="267" name="Google Shape;267;p7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8" name="Google Shape;268;p71"/>
          <p:cNvSpPr/>
          <p:nvPr/>
        </p:nvSpPr>
        <p:spPr>
          <a:xfrm>
            <a:off x="-1587" y="6408"/>
            <a:ext cx="12192000" cy="6851700"/>
          </a:xfrm>
          <a:prstGeom prst="rect">
            <a:avLst/>
          </a:prstGeom>
          <a:solidFill>
            <a:schemeClr val="dk1">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9" name="Google Shape;269;p71"/>
          <p:cNvSpPr/>
          <p:nvPr/>
        </p:nvSpPr>
        <p:spPr>
          <a:xfrm>
            <a:off x="0" y="3154680"/>
            <a:ext cx="12192000" cy="3703320"/>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0" name="Google Shape;270;p71"/>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71"/>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71"/>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71"/>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274" name="Google Shape;274;p71"/>
          <p:cNvSpPr txBox="1"/>
          <p:nvPr>
            <p:ph idx="1" type="body"/>
          </p:nvPr>
        </p:nvSpPr>
        <p:spPr>
          <a:xfrm>
            <a:off x="836613" y="1392450"/>
            <a:ext cx="10515600" cy="588736"/>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71"/>
          <p:cNvSpPr txBox="1"/>
          <p:nvPr>
            <p:ph idx="2" type="body"/>
          </p:nvPr>
        </p:nvSpPr>
        <p:spPr>
          <a:xfrm>
            <a:off x="4711049" y="4355957"/>
            <a:ext cx="2769902"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Font typeface="Arial"/>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6" name="Google Shape;276;p71"/>
          <p:cNvSpPr txBox="1"/>
          <p:nvPr>
            <p:ph idx="3" type="body"/>
          </p:nvPr>
        </p:nvSpPr>
        <p:spPr>
          <a:xfrm>
            <a:off x="4711049" y="4736849"/>
            <a:ext cx="2769902" cy="214088"/>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1"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71"/>
          <p:cNvSpPr txBox="1"/>
          <p:nvPr>
            <p:ph idx="4" type="body"/>
          </p:nvPr>
        </p:nvSpPr>
        <p:spPr>
          <a:xfrm>
            <a:off x="4711049" y="5004864"/>
            <a:ext cx="2769902" cy="824020"/>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71"/>
          <p:cNvSpPr/>
          <p:nvPr>
            <p:ph idx="5" type="pic"/>
          </p:nvPr>
        </p:nvSpPr>
        <p:spPr>
          <a:xfrm>
            <a:off x="5145170" y="2212908"/>
            <a:ext cx="1901952" cy="1901952"/>
          </a:xfrm>
          <a:prstGeom prst="ellipse">
            <a:avLst/>
          </a:prstGeom>
          <a:noFill/>
          <a:ln cap="flat" cmpd="sng" w="9525">
            <a:solidFill>
              <a:schemeClr val="lt2"/>
            </a:solidFill>
            <a:prstDash val="solid"/>
            <a:round/>
            <a:headEnd len="sm" w="sm" type="none"/>
            <a:tailEnd len="sm" w="sm" type="none"/>
          </a:ln>
        </p:spPr>
      </p:sp>
      <p:sp>
        <p:nvSpPr>
          <p:cNvPr id="279" name="Google Shape;279;p71"/>
          <p:cNvSpPr txBox="1"/>
          <p:nvPr>
            <p:ph idx="6" type="body"/>
          </p:nvPr>
        </p:nvSpPr>
        <p:spPr>
          <a:xfrm>
            <a:off x="8147243" y="4357953"/>
            <a:ext cx="2769902"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Font typeface="Arial"/>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0" name="Google Shape;280;p71"/>
          <p:cNvSpPr txBox="1"/>
          <p:nvPr>
            <p:ph idx="7" type="body"/>
          </p:nvPr>
        </p:nvSpPr>
        <p:spPr>
          <a:xfrm>
            <a:off x="8147243" y="4738845"/>
            <a:ext cx="2769902" cy="214088"/>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1"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71"/>
          <p:cNvSpPr txBox="1"/>
          <p:nvPr>
            <p:ph idx="8" type="body"/>
          </p:nvPr>
        </p:nvSpPr>
        <p:spPr>
          <a:xfrm>
            <a:off x="8147243" y="5006860"/>
            <a:ext cx="2769902" cy="824020"/>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71"/>
          <p:cNvSpPr/>
          <p:nvPr>
            <p:ph idx="9" type="pic"/>
          </p:nvPr>
        </p:nvSpPr>
        <p:spPr>
          <a:xfrm>
            <a:off x="8580060" y="2212908"/>
            <a:ext cx="1901952" cy="1901952"/>
          </a:xfrm>
          <a:prstGeom prst="ellipse">
            <a:avLst/>
          </a:prstGeom>
          <a:noFill/>
          <a:ln cap="flat" cmpd="sng" w="9525">
            <a:solidFill>
              <a:schemeClr val="lt2"/>
            </a:solidFill>
            <a:prstDash val="solid"/>
            <a:round/>
            <a:headEnd len="sm" w="sm" type="none"/>
            <a:tailEnd len="sm" w="sm" type="none"/>
          </a:ln>
        </p:spPr>
      </p:sp>
      <p:sp>
        <p:nvSpPr>
          <p:cNvPr id="283" name="Google Shape;283;p71"/>
          <p:cNvSpPr txBox="1"/>
          <p:nvPr>
            <p:ph idx="13" type="body"/>
          </p:nvPr>
        </p:nvSpPr>
        <p:spPr>
          <a:xfrm>
            <a:off x="1272438" y="4372425"/>
            <a:ext cx="2769902" cy="334918"/>
          </a:xfrm>
          <a:prstGeom prst="rect">
            <a:avLst/>
          </a:prstGeom>
          <a:noFill/>
          <a:ln>
            <a:noFill/>
          </a:ln>
        </p:spPr>
        <p:txBody>
          <a:bodyPr anchorCtr="0" anchor="b" bIns="0" lIns="0" spcFirstLastPara="1" rIns="0" wrap="square" tIns="0">
            <a:normAutofit/>
          </a:bodyPr>
          <a:lstStyle>
            <a:lvl1pPr indent="-228600" lvl="0" marL="457200" algn="ctr">
              <a:lnSpc>
                <a:spcPct val="120000"/>
              </a:lnSpc>
              <a:spcBef>
                <a:spcPts val="1000"/>
              </a:spcBef>
              <a:spcAft>
                <a:spcPts val="0"/>
              </a:spcAft>
              <a:buSzPts val="2200"/>
              <a:buFont typeface="Arial"/>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4" name="Google Shape;284;p71"/>
          <p:cNvSpPr txBox="1"/>
          <p:nvPr>
            <p:ph idx="14" type="body"/>
          </p:nvPr>
        </p:nvSpPr>
        <p:spPr>
          <a:xfrm>
            <a:off x="1272438" y="4753317"/>
            <a:ext cx="2769902" cy="214088"/>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1"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71"/>
          <p:cNvSpPr txBox="1"/>
          <p:nvPr>
            <p:ph idx="15" type="body"/>
          </p:nvPr>
        </p:nvSpPr>
        <p:spPr>
          <a:xfrm>
            <a:off x="1272438" y="5021332"/>
            <a:ext cx="2769902" cy="824020"/>
          </a:xfrm>
          <a:prstGeom prst="rect">
            <a:avLst/>
          </a:prstGeom>
          <a:noFill/>
          <a:ln>
            <a:noFill/>
          </a:ln>
        </p:spPr>
        <p:txBody>
          <a:bodyPr anchorCtr="0" anchor="t" bIns="0" lIns="0" spcFirstLastPara="1" rIns="0" wrap="square" tIns="0">
            <a:normAutofit/>
          </a:bodyPr>
          <a:lstStyle>
            <a:lvl1pPr indent="-228600" lvl="0" marL="457200" algn="ctr">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p71"/>
          <p:cNvSpPr/>
          <p:nvPr>
            <p:ph idx="16" type="pic"/>
          </p:nvPr>
        </p:nvSpPr>
        <p:spPr>
          <a:xfrm>
            <a:off x="1710279" y="2212908"/>
            <a:ext cx="1901952" cy="1901952"/>
          </a:xfrm>
          <a:prstGeom prst="ellipse">
            <a:avLst/>
          </a:prstGeom>
          <a:noFill/>
          <a:ln cap="flat" cmpd="sng" w="9525">
            <a:solidFill>
              <a:schemeClr val="lt2"/>
            </a:solidFill>
            <a:prstDash val="solid"/>
            <a:round/>
            <a:headEnd len="sm" w="sm" type="none"/>
            <a:tailEnd len="sm" w="sm" type="none"/>
          </a:ln>
        </p:spPr>
      </p:sp>
      <p:sp>
        <p:nvSpPr>
          <p:cNvPr id="287" name="Google Shape;287;p71"/>
          <p:cNvSpPr/>
          <p:nvPr>
            <p:ph idx="17"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Content and Caption Layout">
  <p:cSld name="Team Content and Caption Layout">
    <p:spTree>
      <p:nvGrpSpPr>
        <p:cNvPr id="288" name="Shape 288"/>
        <p:cNvGrpSpPr/>
        <p:nvPr/>
      </p:nvGrpSpPr>
      <p:grpSpPr>
        <a:xfrm>
          <a:off x="0" y="0"/>
          <a:ext cx="0" cy="0"/>
          <a:chOff x="0" y="0"/>
          <a:chExt cx="0" cy="0"/>
        </a:xfrm>
      </p:grpSpPr>
      <p:sp>
        <p:nvSpPr>
          <p:cNvPr id="289" name="Google Shape;289;p7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0" name="Google Shape;290;p72"/>
          <p:cNvSpPr/>
          <p:nvPr/>
        </p:nvSpPr>
        <p:spPr>
          <a:xfrm>
            <a:off x="0" y="4749"/>
            <a:ext cx="12192000" cy="6858000"/>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1" name="Google Shape;291;p72"/>
          <p:cNvSpPr/>
          <p:nvPr/>
        </p:nvSpPr>
        <p:spPr>
          <a:xfrm>
            <a:off x="0" y="2368296"/>
            <a:ext cx="12192000" cy="4489704"/>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2" name="Google Shape;292;p72"/>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72"/>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72"/>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72"/>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296" name="Google Shape;296;p72"/>
          <p:cNvSpPr txBox="1"/>
          <p:nvPr>
            <p:ph idx="1" type="body"/>
          </p:nvPr>
        </p:nvSpPr>
        <p:spPr>
          <a:xfrm>
            <a:off x="836613" y="1392450"/>
            <a:ext cx="10515600" cy="552848"/>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dk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72"/>
          <p:cNvSpPr txBox="1"/>
          <p:nvPr>
            <p:ph idx="2" type="body"/>
          </p:nvPr>
        </p:nvSpPr>
        <p:spPr>
          <a:xfrm>
            <a:off x="2534173" y="3053492"/>
            <a:ext cx="1908000" cy="591259"/>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8" name="Google Shape;298;p72"/>
          <p:cNvSpPr txBox="1"/>
          <p:nvPr>
            <p:ph idx="3" type="body"/>
          </p:nvPr>
        </p:nvSpPr>
        <p:spPr>
          <a:xfrm>
            <a:off x="2534173" y="3690725"/>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72"/>
          <p:cNvSpPr/>
          <p:nvPr>
            <p:ph idx="4" type="pic"/>
          </p:nvPr>
        </p:nvSpPr>
        <p:spPr>
          <a:xfrm>
            <a:off x="1207008" y="2841244"/>
            <a:ext cx="1179576" cy="1179576"/>
          </a:xfrm>
          <a:prstGeom prst="ellipse">
            <a:avLst/>
          </a:prstGeom>
          <a:noFill/>
          <a:ln cap="flat" cmpd="sng" w="9525">
            <a:solidFill>
              <a:schemeClr val="dk2"/>
            </a:solidFill>
            <a:prstDash val="solid"/>
            <a:round/>
            <a:headEnd len="sm" w="sm" type="none"/>
            <a:tailEnd len="sm" w="sm" type="none"/>
          </a:ln>
        </p:spPr>
      </p:sp>
      <p:sp>
        <p:nvSpPr>
          <p:cNvPr id="300" name="Google Shape;300;p72"/>
          <p:cNvSpPr txBox="1"/>
          <p:nvPr>
            <p:ph idx="5" type="body"/>
          </p:nvPr>
        </p:nvSpPr>
        <p:spPr>
          <a:xfrm>
            <a:off x="6072016" y="3053492"/>
            <a:ext cx="1908000" cy="591259"/>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1" name="Google Shape;301;p72"/>
          <p:cNvSpPr txBox="1"/>
          <p:nvPr>
            <p:ph idx="6" type="body"/>
          </p:nvPr>
        </p:nvSpPr>
        <p:spPr>
          <a:xfrm>
            <a:off x="6072016" y="3690725"/>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72"/>
          <p:cNvSpPr/>
          <p:nvPr>
            <p:ph idx="7" type="pic"/>
          </p:nvPr>
        </p:nvSpPr>
        <p:spPr>
          <a:xfrm>
            <a:off x="4744851" y="2841244"/>
            <a:ext cx="1179576" cy="1179576"/>
          </a:xfrm>
          <a:prstGeom prst="ellipse">
            <a:avLst/>
          </a:prstGeom>
          <a:noFill/>
          <a:ln cap="flat" cmpd="sng" w="9525">
            <a:solidFill>
              <a:schemeClr val="dk2"/>
            </a:solidFill>
            <a:prstDash val="solid"/>
            <a:round/>
            <a:headEnd len="sm" w="sm" type="none"/>
            <a:tailEnd len="sm" w="sm" type="none"/>
          </a:ln>
        </p:spPr>
      </p:sp>
      <p:sp>
        <p:nvSpPr>
          <p:cNvPr id="303" name="Google Shape;303;p72"/>
          <p:cNvSpPr txBox="1"/>
          <p:nvPr>
            <p:ph idx="8" type="body"/>
          </p:nvPr>
        </p:nvSpPr>
        <p:spPr>
          <a:xfrm>
            <a:off x="9516223" y="3053492"/>
            <a:ext cx="1908000" cy="591259"/>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4" name="Google Shape;304;p72"/>
          <p:cNvSpPr txBox="1"/>
          <p:nvPr>
            <p:ph idx="9" type="body"/>
          </p:nvPr>
        </p:nvSpPr>
        <p:spPr>
          <a:xfrm>
            <a:off x="9516223" y="3690725"/>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72"/>
          <p:cNvSpPr/>
          <p:nvPr>
            <p:ph idx="13" type="pic"/>
          </p:nvPr>
        </p:nvSpPr>
        <p:spPr>
          <a:xfrm>
            <a:off x="8189058" y="2841244"/>
            <a:ext cx="1179576" cy="1179576"/>
          </a:xfrm>
          <a:prstGeom prst="ellipse">
            <a:avLst/>
          </a:prstGeom>
          <a:noFill/>
          <a:ln cap="flat" cmpd="sng" w="9525">
            <a:solidFill>
              <a:schemeClr val="dk2"/>
            </a:solidFill>
            <a:prstDash val="solid"/>
            <a:round/>
            <a:headEnd len="sm" w="sm" type="none"/>
            <a:tailEnd len="sm" w="sm" type="none"/>
          </a:ln>
        </p:spPr>
      </p:sp>
      <p:sp>
        <p:nvSpPr>
          <p:cNvPr id="306" name="Google Shape;306;p72"/>
          <p:cNvSpPr txBox="1"/>
          <p:nvPr>
            <p:ph idx="14" type="body"/>
          </p:nvPr>
        </p:nvSpPr>
        <p:spPr>
          <a:xfrm>
            <a:off x="2534173" y="4675444"/>
            <a:ext cx="1908000" cy="61243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7" name="Google Shape;307;p72"/>
          <p:cNvSpPr txBox="1"/>
          <p:nvPr>
            <p:ph idx="15" type="body"/>
          </p:nvPr>
        </p:nvSpPr>
        <p:spPr>
          <a:xfrm>
            <a:off x="2534173" y="5333856"/>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72"/>
          <p:cNvSpPr/>
          <p:nvPr>
            <p:ph idx="16" type="pic"/>
          </p:nvPr>
        </p:nvSpPr>
        <p:spPr>
          <a:xfrm>
            <a:off x="1207008" y="4484375"/>
            <a:ext cx="1179576" cy="1179576"/>
          </a:xfrm>
          <a:prstGeom prst="ellipse">
            <a:avLst/>
          </a:prstGeom>
          <a:noFill/>
          <a:ln cap="flat" cmpd="sng" w="9525">
            <a:solidFill>
              <a:schemeClr val="dk2"/>
            </a:solidFill>
            <a:prstDash val="solid"/>
            <a:round/>
            <a:headEnd len="sm" w="sm" type="none"/>
            <a:tailEnd len="sm" w="sm" type="none"/>
          </a:ln>
        </p:spPr>
      </p:sp>
      <p:sp>
        <p:nvSpPr>
          <p:cNvPr id="309" name="Google Shape;309;p72"/>
          <p:cNvSpPr txBox="1"/>
          <p:nvPr>
            <p:ph idx="17" type="body"/>
          </p:nvPr>
        </p:nvSpPr>
        <p:spPr>
          <a:xfrm>
            <a:off x="6072016" y="4675444"/>
            <a:ext cx="1908000" cy="61243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0" name="Google Shape;310;p72"/>
          <p:cNvSpPr txBox="1"/>
          <p:nvPr>
            <p:ph idx="18" type="body"/>
          </p:nvPr>
        </p:nvSpPr>
        <p:spPr>
          <a:xfrm>
            <a:off x="6072016" y="5333856"/>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72"/>
          <p:cNvSpPr/>
          <p:nvPr>
            <p:ph idx="19" type="pic"/>
          </p:nvPr>
        </p:nvSpPr>
        <p:spPr>
          <a:xfrm>
            <a:off x="4744851" y="4484375"/>
            <a:ext cx="1179576" cy="1179576"/>
          </a:xfrm>
          <a:prstGeom prst="ellipse">
            <a:avLst/>
          </a:prstGeom>
          <a:noFill/>
          <a:ln cap="flat" cmpd="sng" w="9525">
            <a:solidFill>
              <a:schemeClr val="dk2"/>
            </a:solidFill>
            <a:prstDash val="solid"/>
            <a:round/>
            <a:headEnd len="sm" w="sm" type="none"/>
            <a:tailEnd len="sm" w="sm" type="none"/>
          </a:ln>
        </p:spPr>
      </p:sp>
      <p:sp>
        <p:nvSpPr>
          <p:cNvPr id="312" name="Google Shape;312;p72"/>
          <p:cNvSpPr txBox="1"/>
          <p:nvPr>
            <p:ph idx="20" type="body"/>
          </p:nvPr>
        </p:nvSpPr>
        <p:spPr>
          <a:xfrm>
            <a:off x="9516223" y="4675444"/>
            <a:ext cx="1908000" cy="61243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3" name="Google Shape;313;p72"/>
          <p:cNvSpPr txBox="1"/>
          <p:nvPr>
            <p:ph idx="21" type="body"/>
          </p:nvPr>
        </p:nvSpPr>
        <p:spPr>
          <a:xfrm>
            <a:off x="9516223" y="5333856"/>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72"/>
          <p:cNvSpPr/>
          <p:nvPr>
            <p:ph idx="22" type="pic"/>
          </p:nvPr>
        </p:nvSpPr>
        <p:spPr>
          <a:xfrm>
            <a:off x="8189058" y="4484375"/>
            <a:ext cx="1179576" cy="1179576"/>
          </a:xfrm>
          <a:prstGeom prst="ellipse">
            <a:avLst/>
          </a:prstGeom>
          <a:noFill/>
          <a:ln cap="flat" cmpd="sng" w="9525">
            <a:solidFill>
              <a:schemeClr val="dk2"/>
            </a:solidFill>
            <a:prstDash val="solid"/>
            <a:round/>
            <a:headEnd len="sm" w="sm" type="none"/>
            <a:tailEnd len="sm" w="sm" type="none"/>
          </a:ln>
        </p:spPr>
      </p:sp>
      <p:sp>
        <p:nvSpPr>
          <p:cNvPr id="315" name="Google Shape;315;p72"/>
          <p:cNvSpPr/>
          <p:nvPr>
            <p:ph idx="23"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Logo">
  <p:cSld name="Section Header with Logo">
    <p:spTree>
      <p:nvGrpSpPr>
        <p:cNvPr id="21" name="Shape 21"/>
        <p:cNvGrpSpPr/>
        <p:nvPr/>
      </p:nvGrpSpPr>
      <p:grpSpPr>
        <a:xfrm>
          <a:off x="0" y="0"/>
          <a:ext cx="0" cy="0"/>
          <a:chOff x="0" y="0"/>
          <a:chExt cx="0" cy="0"/>
        </a:xfrm>
      </p:grpSpPr>
      <p:sp>
        <p:nvSpPr>
          <p:cNvPr id="22" name="Google Shape;22;p5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55"/>
          <p:cNvSpPr txBox="1"/>
          <p:nvPr>
            <p:ph type="title"/>
          </p:nvPr>
        </p:nvSpPr>
        <p:spPr>
          <a:xfrm>
            <a:off x="7235826" y="3924940"/>
            <a:ext cx="4116387" cy="1740445"/>
          </a:xfrm>
          <a:prstGeom prst="rect">
            <a:avLst/>
          </a:prstGeom>
          <a:noFill/>
          <a:ln>
            <a:noFill/>
          </a:ln>
        </p:spPr>
        <p:txBody>
          <a:bodyPr anchorCtr="0" anchor="b" bIns="0" lIns="0" spcFirstLastPara="1" rIns="0" wrap="square" tIns="0">
            <a:noAutofit/>
          </a:bodyPr>
          <a:lstStyle>
            <a:lvl1pPr lvl="0" algn="r">
              <a:lnSpc>
                <a:spcPct val="90000"/>
              </a:lnSpc>
              <a:spcBef>
                <a:spcPts val="0"/>
              </a:spcBef>
              <a:spcAft>
                <a:spcPts val="0"/>
              </a:spcAft>
              <a:buClr>
                <a:schemeClr val="accent2"/>
              </a:buClr>
              <a:buSzPts val="5500"/>
              <a:buFont typeface="Abril Fatface"/>
              <a:buNone/>
              <a:defRPr b="1" sz="5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5"/>
          <p:cNvSpPr/>
          <p:nvPr>
            <p:ph idx="2" type="pic"/>
          </p:nvPr>
        </p:nvSpPr>
        <p:spPr>
          <a:xfrm>
            <a:off x="8965413" y="851603"/>
            <a:ext cx="2386800" cy="486000"/>
          </a:xfrm>
          <a:prstGeom prst="roundRect">
            <a:avLst>
              <a:gd fmla="val 16667" name="adj"/>
            </a:avLst>
          </a:prstGeom>
          <a:noFill/>
          <a:ln>
            <a:noFill/>
          </a:ln>
        </p:spPr>
      </p:sp>
      <p:sp>
        <p:nvSpPr>
          <p:cNvPr id="25" name="Google Shape;25;p55"/>
          <p:cNvSpPr txBox="1"/>
          <p:nvPr>
            <p:ph idx="1" type="subTitle"/>
          </p:nvPr>
        </p:nvSpPr>
        <p:spPr>
          <a:xfrm>
            <a:off x="7235826" y="5681266"/>
            <a:ext cx="4116387" cy="400081"/>
          </a:xfrm>
          <a:prstGeom prst="rect">
            <a:avLst/>
          </a:prstGeom>
          <a:noFill/>
          <a:ln>
            <a:noFill/>
          </a:ln>
        </p:spPr>
        <p:txBody>
          <a:bodyPr anchorCtr="0" anchor="b" bIns="0" lIns="0" spcFirstLastPara="1" rIns="0" wrap="square" tIns="0">
            <a:normAutofit/>
          </a:bodyPr>
          <a:lstStyle>
            <a:lvl1pPr lvl="0" algn="r">
              <a:lnSpc>
                <a:spcPct val="120000"/>
              </a:lnSpc>
              <a:spcBef>
                <a:spcPts val="1000"/>
              </a:spcBef>
              <a:spcAft>
                <a:spcPts val="0"/>
              </a:spcAft>
              <a:buSzPts val="2800"/>
              <a:buNone/>
              <a:defRPr sz="2800">
                <a:solidFill>
                  <a:schemeClr val="lt2"/>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Caption Layout">
  <p:cSld name="Chart Caption Layout">
    <p:spTree>
      <p:nvGrpSpPr>
        <p:cNvPr id="316" name="Shape 316"/>
        <p:cNvGrpSpPr/>
        <p:nvPr/>
      </p:nvGrpSpPr>
      <p:grpSpPr>
        <a:xfrm>
          <a:off x="0" y="0"/>
          <a:ext cx="0" cy="0"/>
          <a:chOff x="0" y="0"/>
          <a:chExt cx="0" cy="0"/>
        </a:xfrm>
      </p:grpSpPr>
      <p:sp>
        <p:nvSpPr>
          <p:cNvPr id="317" name="Google Shape;317;p7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8" name="Google Shape;318;p73"/>
          <p:cNvSpPr/>
          <p:nvPr/>
        </p:nvSpPr>
        <p:spPr>
          <a:xfrm>
            <a:off x="0" y="-24971"/>
            <a:ext cx="12192000" cy="6857999"/>
          </a:xfrm>
          <a:prstGeom prst="rect">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9" name="Google Shape;319;p73"/>
          <p:cNvSpPr/>
          <p:nvPr/>
        </p:nvSpPr>
        <p:spPr>
          <a:xfrm>
            <a:off x="0" y="2660904"/>
            <a:ext cx="12192000" cy="4197096"/>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0" name="Google Shape;320;p73"/>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73"/>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73"/>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73"/>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324" name="Google Shape;324;p73"/>
          <p:cNvSpPr txBox="1"/>
          <p:nvPr>
            <p:ph idx="1" type="body"/>
          </p:nvPr>
        </p:nvSpPr>
        <p:spPr>
          <a:xfrm>
            <a:off x="5389917" y="3744378"/>
            <a:ext cx="1908000" cy="280200"/>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5" name="Google Shape;325;p73"/>
          <p:cNvSpPr txBox="1"/>
          <p:nvPr>
            <p:ph idx="2" type="body"/>
          </p:nvPr>
        </p:nvSpPr>
        <p:spPr>
          <a:xfrm>
            <a:off x="5389917" y="4070552"/>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73"/>
          <p:cNvSpPr txBox="1"/>
          <p:nvPr>
            <p:ph idx="3" type="body"/>
          </p:nvPr>
        </p:nvSpPr>
        <p:spPr>
          <a:xfrm>
            <a:off x="7424934" y="3744378"/>
            <a:ext cx="1908000" cy="280200"/>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7" name="Google Shape;327;p73"/>
          <p:cNvSpPr txBox="1"/>
          <p:nvPr>
            <p:ph idx="4" type="body"/>
          </p:nvPr>
        </p:nvSpPr>
        <p:spPr>
          <a:xfrm>
            <a:off x="7424934" y="4070552"/>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73"/>
          <p:cNvSpPr txBox="1"/>
          <p:nvPr>
            <p:ph idx="5" type="body"/>
          </p:nvPr>
        </p:nvSpPr>
        <p:spPr>
          <a:xfrm>
            <a:off x="9459951" y="3744378"/>
            <a:ext cx="1908000" cy="280200"/>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9" name="Google Shape;329;p73"/>
          <p:cNvSpPr txBox="1"/>
          <p:nvPr>
            <p:ph idx="6" type="body"/>
          </p:nvPr>
        </p:nvSpPr>
        <p:spPr>
          <a:xfrm>
            <a:off x="9459951" y="4070552"/>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73"/>
          <p:cNvSpPr txBox="1"/>
          <p:nvPr>
            <p:ph idx="7" type="body"/>
          </p:nvPr>
        </p:nvSpPr>
        <p:spPr>
          <a:xfrm>
            <a:off x="5389917" y="4784422"/>
            <a:ext cx="1908000" cy="280200"/>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1" name="Google Shape;331;p73"/>
          <p:cNvSpPr txBox="1"/>
          <p:nvPr>
            <p:ph idx="8" type="body"/>
          </p:nvPr>
        </p:nvSpPr>
        <p:spPr>
          <a:xfrm>
            <a:off x="5389917" y="5110596"/>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73"/>
          <p:cNvSpPr txBox="1"/>
          <p:nvPr>
            <p:ph idx="9" type="body"/>
          </p:nvPr>
        </p:nvSpPr>
        <p:spPr>
          <a:xfrm>
            <a:off x="7424934" y="4784422"/>
            <a:ext cx="1908000" cy="280200"/>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3" name="Google Shape;333;p73"/>
          <p:cNvSpPr txBox="1"/>
          <p:nvPr>
            <p:ph idx="13" type="body"/>
          </p:nvPr>
        </p:nvSpPr>
        <p:spPr>
          <a:xfrm>
            <a:off x="7424934" y="5110596"/>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73"/>
          <p:cNvSpPr txBox="1"/>
          <p:nvPr>
            <p:ph idx="14" type="body"/>
          </p:nvPr>
        </p:nvSpPr>
        <p:spPr>
          <a:xfrm>
            <a:off x="9459951" y="4784422"/>
            <a:ext cx="1908000" cy="280200"/>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Font typeface="Arial"/>
              <a:buNone/>
              <a:defRPr b="1" sz="22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5" name="Google Shape;335;p73"/>
          <p:cNvSpPr txBox="1"/>
          <p:nvPr>
            <p:ph idx="15" type="body"/>
          </p:nvPr>
        </p:nvSpPr>
        <p:spPr>
          <a:xfrm>
            <a:off x="9459951" y="5110596"/>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73"/>
          <p:cNvSpPr/>
          <p:nvPr/>
        </p:nvSpPr>
        <p:spPr>
          <a:xfrm>
            <a:off x="5381032" y="3305997"/>
            <a:ext cx="265176" cy="266400"/>
          </a:xfrm>
          <a:prstGeom prst="rect">
            <a:avLst/>
          </a:prstGeom>
          <a:solidFill>
            <a:srgbClr val="2146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7" name="Google Shape;337;p73"/>
          <p:cNvSpPr/>
          <p:nvPr/>
        </p:nvSpPr>
        <p:spPr>
          <a:xfrm>
            <a:off x="7416049" y="3305997"/>
            <a:ext cx="265176" cy="266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8" name="Google Shape;338;p73"/>
          <p:cNvSpPr/>
          <p:nvPr/>
        </p:nvSpPr>
        <p:spPr>
          <a:xfrm>
            <a:off x="9451066" y="3305997"/>
            <a:ext cx="265176" cy="266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9" name="Google Shape;339;p73"/>
          <p:cNvSpPr/>
          <p:nvPr/>
        </p:nvSpPr>
        <p:spPr>
          <a:xfrm>
            <a:off x="5381032" y="4401622"/>
            <a:ext cx="265176" cy="266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0" name="Google Shape;340;p73"/>
          <p:cNvSpPr/>
          <p:nvPr/>
        </p:nvSpPr>
        <p:spPr>
          <a:xfrm>
            <a:off x="7416049" y="4401622"/>
            <a:ext cx="265176" cy="266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1" name="Google Shape;341;p73"/>
          <p:cNvSpPr/>
          <p:nvPr/>
        </p:nvSpPr>
        <p:spPr>
          <a:xfrm>
            <a:off x="9451066" y="4401622"/>
            <a:ext cx="265176" cy="266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2" name="Google Shape;342;p73"/>
          <p:cNvSpPr/>
          <p:nvPr>
            <p:ph idx="16" type="chart"/>
          </p:nvPr>
        </p:nvSpPr>
        <p:spPr>
          <a:xfrm>
            <a:off x="839788" y="2039527"/>
            <a:ext cx="4110037" cy="3284948"/>
          </a:xfrm>
          <a:prstGeom prst="rect">
            <a:avLst/>
          </a:prstGeom>
          <a:noFill/>
          <a:ln>
            <a:noFill/>
          </a:ln>
        </p:spPr>
        <p:txBody>
          <a:bodyPr anchorCtr="0" anchor="ctr" bIns="45700" lIns="91425" spcFirstLastPara="1" rIns="91425" wrap="square" tIns="45700">
            <a:normAutofit/>
          </a:bodyPr>
          <a:lstStyle>
            <a:lvl1pPr lvl="0" marR="0" rtl="0" algn="ctr">
              <a:lnSpc>
                <a:spcPct val="120000"/>
              </a:lnSpc>
              <a:spcBef>
                <a:spcPts val="1000"/>
              </a:spcBef>
              <a:spcAft>
                <a:spcPts val="0"/>
              </a:spcAft>
              <a:buClr>
                <a:schemeClr val="accent5"/>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20000"/>
              </a:lnSpc>
              <a:spcBef>
                <a:spcPts val="500"/>
              </a:spcBef>
              <a:spcAft>
                <a:spcPts val="0"/>
              </a:spcAft>
              <a:buClr>
                <a:schemeClr val="accent5"/>
              </a:buClr>
              <a:buSzPts val="1800"/>
              <a:buFont typeface="Arial"/>
              <a:buChar char="•"/>
              <a:defRPr b="0" i="0" sz="1800" u="none" cap="none" strike="noStrike">
                <a:solidFill>
                  <a:schemeClr val="dk2"/>
                </a:solidFill>
                <a:latin typeface="Arial"/>
                <a:ea typeface="Arial"/>
                <a:cs typeface="Arial"/>
                <a:sym typeface="Arial"/>
              </a:defRPr>
            </a:lvl2pPr>
            <a:lvl3pPr lvl="2" marR="0" rtl="0" algn="l">
              <a:lnSpc>
                <a:spcPct val="120000"/>
              </a:lnSpc>
              <a:spcBef>
                <a:spcPts val="500"/>
              </a:spcBef>
              <a:spcAft>
                <a:spcPts val="0"/>
              </a:spcAft>
              <a:buClr>
                <a:schemeClr val="accent5"/>
              </a:buClr>
              <a:buSzPts val="1600"/>
              <a:buFont typeface="Arial"/>
              <a:buChar char="•"/>
              <a:defRPr b="0" i="0" sz="1600" u="none" cap="none" strike="noStrike">
                <a:solidFill>
                  <a:schemeClr val="dk2"/>
                </a:solidFill>
                <a:latin typeface="Arial"/>
                <a:ea typeface="Arial"/>
                <a:cs typeface="Arial"/>
                <a:sym typeface="Arial"/>
              </a:defRPr>
            </a:lvl3pPr>
            <a:lvl4pPr lvl="3" marR="0" rtl="0" algn="l">
              <a:lnSpc>
                <a:spcPct val="120000"/>
              </a:lnSpc>
              <a:spcBef>
                <a:spcPts val="500"/>
              </a:spcBef>
              <a:spcAft>
                <a:spcPts val="0"/>
              </a:spcAft>
              <a:buClr>
                <a:schemeClr val="accent5"/>
              </a:buClr>
              <a:buSzPts val="1400"/>
              <a:buFont typeface="Arial"/>
              <a:buChar char="•"/>
              <a:defRPr b="0" i="0" sz="1400" u="none" cap="none" strike="noStrike">
                <a:solidFill>
                  <a:schemeClr val="dk2"/>
                </a:solidFill>
                <a:latin typeface="Arial"/>
                <a:ea typeface="Arial"/>
                <a:cs typeface="Arial"/>
                <a:sym typeface="Arial"/>
              </a:defRPr>
            </a:lvl4pPr>
            <a:lvl5pPr lvl="4" marR="0" rtl="0" algn="l">
              <a:lnSpc>
                <a:spcPct val="120000"/>
              </a:lnSpc>
              <a:spcBef>
                <a:spcPts val="500"/>
              </a:spcBef>
              <a:spcAft>
                <a:spcPts val="0"/>
              </a:spcAft>
              <a:buClr>
                <a:schemeClr val="accent5"/>
              </a:buClr>
              <a:buSzPts val="1400"/>
              <a:buFont typeface="Arial"/>
              <a:buChar char="•"/>
              <a:defRPr b="0" i="0" sz="1400" u="none" cap="none" strike="noStrike">
                <a:solidFill>
                  <a:schemeClr val="dk2"/>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3" name="Google Shape;343;p73"/>
          <p:cNvSpPr/>
          <p:nvPr>
            <p:ph idx="17"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ext Layout">
  <p:cSld name="Two Content Text Layout">
    <p:spTree>
      <p:nvGrpSpPr>
        <p:cNvPr id="344" name="Shape 344"/>
        <p:cNvGrpSpPr/>
        <p:nvPr/>
      </p:nvGrpSpPr>
      <p:grpSpPr>
        <a:xfrm>
          <a:off x="0" y="0"/>
          <a:ext cx="0" cy="0"/>
          <a:chOff x="0" y="0"/>
          <a:chExt cx="0" cy="0"/>
        </a:xfrm>
      </p:grpSpPr>
      <p:sp>
        <p:nvSpPr>
          <p:cNvPr id="345" name="Google Shape;345;p7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6" name="Google Shape;346;p74"/>
          <p:cNvSpPr/>
          <p:nvPr/>
        </p:nvSpPr>
        <p:spPr>
          <a:xfrm>
            <a:off x="0" y="2807208"/>
            <a:ext cx="12192000" cy="4050792"/>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7" name="Google Shape;347;p74"/>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74"/>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74"/>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350" name="Google Shape;350;p74"/>
          <p:cNvSpPr txBox="1"/>
          <p:nvPr>
            <p:ph idx="1" type="body"/>
          </p:nvPr>
        </p:nvSpPr>
        <p:spPr>
          <a:xfrm>
            <a:off x="831850" y="4096261"/>
            <a:ext cx="4927266" cy="1654052"/>
          </a:xfrm>
          <a:prstGeom prst="rect">
            <a:avLst/>
          </a:prstGeom>
          <a:noFill/>
          <a:ln>
            <a:noFill/>
          </a:ln>
        </p:spPr>
        <p:txBody>
          <a:bodyPr anchorCtr="0" anchor="t" bIns="0" lIns="0" spcFirstLastPara="1" rIns="0" wrap="square" tIns="0">
            <a:normAutofit/>
          </a:bodyPr>
          <a:lstStyle>
            <a:lvl1pPr indent="-336550" lvl="0" marL="457200" algn="l">
              <a:lnSpc>
                <a:spcPct val="120000"/>
              </a:lnSpc>
              <a:spcBef>
                <a:spcPts val="600"/>
              </a:spcBef>
              <a:spcAft>
                <a:spcPts val="0"/>
              </a:spcAft>
              <a:buClr>
                <a:srgbClr val="978758"/>
              </a:buClr>
              <a:buSzPts val="1700"/>
              <a:buFont typeface="Arial"/>
              <a:buChar char="•"/>
              <a:defRPr sz="1700">
                <a:solidFill>
                  <a:schemeClr val="dk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1" name="Google Shape;351;p74"/>
          <p:cNvSpPr txBox="1"/>
          <p:nvPr>
            <p:ph type="title"/>
          </p:nvPr>
        </p:nvSpPr>
        <p:spPr>
          <a:xfrm>
            <a:off x="838200" y="3324399"/>
            <a:ext cx="10515600" cy="6363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4000"/>
              <a:buFont typeface="Abril Fatface"/>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74"/>
          <p:cNvSpPr txBox="1"/>
          <p:nvPr>
            <p:ph idx="2" type="body"/>
          </p:nvPr>
        </p:nvSpPr>
        <p:spPr>
          <a:xfrm>
            <a:off x="6424947" y="4096261"/>
            <a:ext cx="4927266" cy="1654052"/>
          </a:xfrm>
          <a:prstGeom prst="rect">
            <a:avLst/>
          </a:prstGeom>
          <a:noFill/>
          <a:ln>
            <a:noFill/>
          </a:ln>
        </p:spPr>
        <p:txBody>
          <a:bodyPr anchorCtr="0" anchor="t" bIns="0" lIns="0" spcFirstLastPara="1" rIns="0" wrap="square" tIns="0">
            <a:normAutofit/>
          </a:bodyPr>
          <a:lstStyle>
            <a:lvl1pPr indent="-336550" lvl="0" marL="457200" algn="l">
              <a:lnSpc>
                <a:spcPct val="120000"/>
              </a:lnSpc>
              <a:spcBef>
                <a:spcPts val="600"/>
              </a:spcBef>
              <a:spcAft>
                <a:spcPts val="0"/>
              </a:spcAft>
              <a:buClr>
                <a:srgbClr val="978758"/>
              </a:buClr>
              <a:buSzPts val="1700"/>
              <a:buFont typeface="Arial"/>
              <a:buChar char="•"/>
              <a:defRPr sz="1700">
                <a:solidFill>
                  <a:schemeClr val="dk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3" name="Google Shape;353;p74"/>
          <p:cNvSpPr/>
          <p:nvPr>
            <p:ph idx="3" type="pic"/>
          </p:nvPr>
        </p:nvSpPr>
        <p:spPr>
          <a:xfrm>
            <a:off x="831850" y="851603"/>
            <a:ext cx="1938528" cy="393192"/>
          </a:xfrm>
          <a:prstGeom prst="roundRect">
            <a:avLst>
              <a:gd fmla="val 16667" name="adj"/>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Content Layout">
  <p:cSld name="Thanks Content Layout">
    <p:spTree>
      <p:nvGrpSpPr>
        <p:cNvPr id="354" name="Shape 354"/>
        <p:cNvGrpSpPr/>
        <p:nvPr/>
      </p:nvGrpSpPr>
      <p:grpSpPr>
        <a:xfrm>
          <a:off x="0" y="0"/>
          <a:ext cx="0" cy="0"/>
          <a:chOff x="0" y="0"/>
          <a:chExt cx="0" cy="0"/>
        </a:xfrm>
      </p:grpSpPr>
      <p:sp>
        <p:nvSpPr>
          <p:cNvPr id="355" name="Google Shape;355;p7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6" name="Google Shape;356;p75"/>
          <p:cNvSpPr/>
          <p:nvPr/>
        </p:nvSpPr>
        <p:spPr>
          <a:xfrm>
            <a:off x="0" y="0"/>
            <a:ext cx="6583680" cy="6858000"/>
          </a:xfrm>
          <a:prstGeom prst="rect">
            <a:avLst/>
          </a:prstGeom>
          <a:solidFill>
            <a:schemeClr val="dk1">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7" name="Google Shape;357;p75"/>
          <p:cNvSpPr txBox="1"/>
          <p:nvPr>
            <p:ph type="title"/>
          </p:nvPr>
        </p:nvSpPr>
        <p:spPr>
          <a:xfrm>
            <a:off x="825458" y="1514007"/>
            <a:ext cx="4585780" cy="1091078"/>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5500"/>
              <a:buFont typeface="Abril Fatface"/>
              <a:buNone/>
              <a:defRPr sz="5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75"/>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75"/>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75"/>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361" name="Google Shape;361;p75"/>
          <p:cNvSpPr/>
          <p:nvPr>
            <p:ph idx="2" type="pic"/>
          </p:nvPr>
        </p:nvSpPr>
        <p:spPr>
          <a:xfrm>
            <a:off x="831850" y="851603"/>
            <a:ext cx="2386800" cy="486000"/>
          </a:xfrm>
          <a:prstGeom prst="roundRect">
            <a:avLst>
              <a:gd fmla="val 16667" name="adj"/>
            </a:avLst>
          </a:prstGeom>
          <a:noFill/>
          <a:ln>
            <a:noFill/>
          </a:ln>
        </p:spPr>
      </p:sp>
      <p:sp>
        <p:nvSpPr>
          <p:cNvPr id="362" name="Google Shape;362;p75"/>
          <p:cNvSpPr txBox="1"/>
          <p:nvPr>
            <p:ph idx="1" type="body"/>
          </p:nvPr>
        </p:nvSpPr>
        <p:spPr>
          <a:xfrm>
            <a:off x="825335" y="3132086"/>
            <a:ext cx="4586288" cy="50947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SzPts val="3600"/>
              <a:buNone/>
              <a:defRPr b="1" sz="36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2pPr>
            <a:lvl3pPr indent="-228600" lvl="2" marL="13716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3pPr>
            <a:lvl4pPr indent="-228600" lvl="3" marL="18288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4pPr>
            <a:lvl5pPr indent="-228600" lvl="4" marL="22860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75"/>
          <p:cNvSpPr txBox="1"/>
          <p:nvPr>
            <p:ph idx="3" type="body"/>
          </p:nvPr>
        </p:nvSpPr>
        <p:spPr>
          <a:xfrm>
            <a:off x="831850" y="3703834"/>
            <a:ext cx="4586288" cy="230941"/>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SzPts val="1700"/>
              <a:buNone/>
              <a:defRPr b="1" sz="1700">
                <a:solidFill>
                  <a:schemeClr val="lt2"/>
                </a:solidFill>
                <a:latin typeface="Arial"/>
                <a:ea typeface="Arial"/>
                <a:cs typeface="Arial"/>
                <a:sym typeface="Arial"/>
              </a:defRPr>
            </a:lvl1pPr>
            <a:lvl2pPr indent="-228600" lvl="1" marL="9144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2pPr>
            <a:lvl3pPr indent="-228600" lvl="2" marL="13716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3pPr>
            <a:lvl4pPr indent="-228600" lvl="3" marL="18288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4pPr>
            <a:lvl5pPr indent="-228600" lvl="4" marL="22860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75"/>
          <p:cNvSpPr txBox="1"/>
          <p:nvPr>
            <p:ph idx="4" type="body"/>
          </p:nvPr>
        </p:nvSpPr>
        <p:spPr>
          <a:xfrm>
            <a:off x="824950" y="3946707"/>
            <a:ext cx="4586288" cy="29016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SzPts val="2800"/>
              <a:buNone/>
              <a:defRPr b="0" sz="2800">
                <a:solidFill>
                  <a:schemeClr val="lt1"/>
                </a:solidFill>
                <a:latin typeface="Arial"/>
                <a:ea typeface="Arial"/>
                <a:cs typeface="Arial"/>
                <a:sym typeface="Arial"/>
              </a:defRPr>
            </a:lvl1pPr>
            <a:lvl2pPr indent="-228600" lvl="1" marL="9144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2pPr>
            <a:lvl3pPr indent="-228600" lvl="2" marL="13716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3pPr>
            <a:lvl4pPr indent="-228600" lvl="3" marL="18288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4pPr>
            <a:lvl5pPr indent="-228600" lvl="4" marL="22860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75"/>
          <p:cNvSpPr txBox="1"/>
          <p:nvPr>
            <p:ph idx="5" type="body"/>
          </p:nvPr>
        </p:nvSpPr>
        <p:spPr>
          <a:xfrm>
            <a:off x="838750" y="4423954"/>
            <a:ext cx="4586288" cy="230941"/>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SzPts val="1700"/>
              <a:buNone/>
              <a:defRPr b="1" sz="1700">
                <a:solidFill>
                  <a:schemeClr val="lt2"/>
                </a:solidFill>
                <a:latin typeface="Arial"/>
                <a:ea typeface="Arial"/>
                <a:cs typeface="Arial"/>
                <a:sym typeface="Arial"/>
              </a:defRPr>
            </a:lvl1pPr>
            <a:lvl2pPr indent="-228600" lvl="1" marL="9144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2pPr>
            <a:lvl3pPr indent="-228600" lvl="2" marL="13716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3pPr>
            <a:lvl4pPr indent="-228600" lvl="3" marL="18288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4pPr>
            <a:lvl5pPr indent="-228600" lvl="4" marL="22860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p75"/>
          <p:cNvSpPr txBox="1"/>
          <p:nvPr>
            <p:ph idx="6" type="body"/>
          </p:nvPr>
        </p:nvSpPr>
        <p:spPr>
          <a:xfrm>
            <a:off x="831850" y="4650785"/>
            <a:ext cx="4586288" cy="364479"/>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SzPts val="2800"/>
              <a:buNone/>
              <a:defRPr b="0" sz="2800">
                <a:solidFill>
                  <a:schemeClr val="lt1"/>
                </a:solidFill>
                <a:latin typeface="Arial"/>
                <a:ea typeface="Arial"/>
                <a:cs typeface="Arial"/>
                <a:sym typeface="Arial"/>
              </a:defRPr>
            </a:lvl1pPr>
            <a:lvl2pPr indent="-228600" lvl="1" marL="9144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2pPr>
            <a:lvl3pPr indent="-228600" lvl="2" marL="13716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3pPr>
            <a:lvl4pPr indent="-228600" lvl="3" marL="18288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4pPr>
            <a:lvl5pPr indent="-228600" lvl="4" marL="22860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7" name="Google Shape;367;p75"/>
          <p:cNvSpPr txBox="1"/>
          <p:nvPr>
            <p:ph idx="7" type="body"/>
          </p:nvPr>
        </p:nvSpPr>
        <p:spPr>
          <a:xfrm>
            <a:off x="831850" y="5153025"/>
            <a:ext cx="4586288" cy="230941"/>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SzPts val="1700"/>
              <a:buNone/>
              <a:defRPr b="1" sz="1700">
                <a:solidFill>
                  <a:schemeClr val="lt2"/>
                </a:solidFill>
                <a:latin typeface="Arial"/>
                <a:ea typeface="Arial"/>
                <a:cs typeface="Arial"/>
                <a:sym typeface="Arial"/>
              </a:defRPr>
            </a:lvl1pPr>
            <a:lvl2pPr indent="-228600" lvl="1" marL="9144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2pPr>
            <a:lvl3pPr indent="-228600" lvl="2" marL="13716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3pPr>
            <a:lvl4pPr indent="-228600" lvl="3" marL="18288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4pPr>
            <a:lvl5pPr indent="-228600" lvl="4" marL="22860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8" name="Google Shape;368;p75"/>
          <p:cNvSpPr txBox="1"/>
          <p:nvPr>
            <p:ph idx="8" type="body"/>
          </p:nvPr>
        </p:nvSpPr>
        <p:spPr>
          <a:xfrm>
            <a:off x="824950" y="5363814"/>
            <a:ext cx="4586288" cy="364479"/>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SzPts val="2800"/>
              <a:buNone/>
              <a:defRPr b="0" sz="2800">
                <a:solidFill>
                  <a:schemeClr val="lt1"/>
                </a:solidFill>
                <a:latin typeface="Arial"/>
                <a:ea typeface="Arial"/>
                <a:cs typeface="Arial"/>
                <a:sym typeface="Arial"/>
              </a:defRPr>
            </a:lvl1pPr>
            <a:lvl2pPr indent="-228600" lvl="1" marL="9144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2pPr>
            <a:lvl3pPr indent="-228600" lvl="2" marL="13716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3pPr>
            <a:lvl4pPr indent="-228600" lvl="3" marL="18288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4pPr>
            <a:lvl5pPr indent="-228600" lvl="4" marL="2286000" algn="l">
              <a:lnSpc>
                <a:spcPct val="120000"/>
              </a:lnSpc>
              <a:spcBef>
                <a:spcPts val="500"/>
              </a:spcBef>
              <a:spcAft>
                <a:spcPts val="0"/>
              </a:spcAft>
              <a:buSzPts val="3600"/>
              <a:buNone/>
              <a:defRPr b="1" sz="3600">
                <a:solidFill>
                  <a:schemeClr val="lt2"/>
                </a:solidFill>
                <a:latin typeface="Abril Fatface"/>
                <a:ea typeface="Abril Fatface"/>
                <a:cs typeface="Abril Fatface"/>
                <a:sym typeface="Abril Fatfac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Section Content">
  <p:cSld name="Appendix Section Content">
    <p:spTree>
      <p:nvGrpSpPr>
        <p:cNvPr id="369" name="Shape 369"/>
        <p:cNvGrpSpPr/>
        <p:nvPr/>
      </p:nvGrpSpPr>
      <p:grpSpPr>
        <a:xfrm>
          <a:off x="0" y="0"/>
          <a:ext cx="0" cy="0"/>
          <a:chOff x="0" y="0"/>
          <a:chExt cx="0" cy="0"/>
        </a:xfrm>
      </p:grpSpPr>
      <p:sp>
        <p:nvSpPr>
          <p:cNvPr id="370" name="Google Shape;370;p76"/>
          <p:cNvSpPr/>
          <p:nvPr/>
        </p:nvSpPr>
        <p:spPr>
          <a:xfrm>
            <a:off x="0" y="0"/>
            <a:ext cx="12192000" cy="6858000"/>
          </a:xfrm>
          <a:prstGeom prst="rect">
            <a:avLst/>
          </a:prstGeom>
          <a:blipFill rotWithShape="1">
            <a:blip r:embed="rId2">
              <a:alphaModFix/>
            </a:blip>
            <a:stretch>
              <a:fillRect b="-3287" l="0" r="-3285"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1" name="Google Shape;371;p76"/>
          <p:cNvSpPr/>
          <p:nvPr/>
        </p:nvSpPr>
        <p:spPr>
          <a:xfrm>
            <a:off x="0" y="0"/>
            <a:ext cx="12192000"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2" name="Google Shape;372;p76"/>
          <p:cNvSpPr/>
          <p:nvPr/>
        </p:nvSpPr>
        <p:spPr>
          <a:xfrm>
            <a:off x="0" y="4498848"/>
            <a:ext cx="12192000" cy="235915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3" name="Google Shape;373;p76"/>
          <p:cNvSpPr txBox="1"/>
          <p:nvPr>
            <p:ph type="title"/>
          </p:nvPr>
        </p:nvSpPr>
        <p:spPr>
          <a:xfrm>
            <a:off x="838200" y="5291317"/>
            <a:ext cx="10515600" cy="63634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accent2"/>
              </a:buClr>
              <a:buSzPts val="4000"/>
              <a:buFont typeface="Abril Fatface"/>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76"/>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76"/>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76"/>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377" name="Google Shape;377;p76"/>
          <p:cNvSpPr/>
          <p:nvPr>
            <p:ph idx="2" type="pic"/>
          </p:nvPr>
        </p:nvSpPr>
        <p:spPr>
          <a:xfrm>
            <a:off x="5126736" y="851603"/>
            <a:ext cx="1938528" cy="393192"/>
          </a:xfrm>
          <a:prstGeom prst="roundRect">
            <a:avLst>
              <a:gd fmla="val 16667" name="adj"/>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Content Layout">
  <p:cSld name="Testimonials Content Layout">
    <p:spTree>
      <p:nvGrpSpPr>
        <p:cNvPr id="378" name="Shape 378"/>
        <p:cNvGrpSpPr/>
        <p:nvPr/>
      </p:nvGrpSpPr>
      <p:grpSpPr>
        <a:xfrm>
          <a:off x="0" y="0"/>
          <a:ext cx="0" cy="0"/>
          <a:chOff x="0" y="0"/>
          <a:chExt cx="0" cy="0"/>
        </a:xfrm>
      </p:grpSpPr>
      <p:sp>
        <p:nvSpPr>
          <p:cNvPr id="379" name="Google Shape;379;p7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0" name="Google Shape;380;p77"/>
          <p:cNvSpPr/>
          <p:nvPr/>
        </p:nvSpPr>
        <p:spPr>
          <a:xfrm>
            <a:off x="0" y="0"/>
            <a:ext cx="12192000" cy="6857999"/>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1" name="Google Shape;381;p77"/>
          <p:cNvSpPr/>
          <p:nvPr/>
        </p:nvSpPr>
        <p:spPr>
          <a:xfrm>
            <a:off x="0" y="3541262"/>
            <a:ext cx="12192000" cy="3316737"/>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2" name="Google Shape;382;p77"/>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77"/>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77"/>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77"/>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386" name="Google Shape;386;p77"/>
          <p:cNvSpPr txBox="1"/>
          <p:nvPr>
            <p:ph idx="1" type="body"/>
          </p:nvPr>
        </p:nvSpPr>
        <p:spPr>
          <a:xfrm>
            <a:off x="2742719" y="2572232"/>
            <a:ext cx="1908000" cy="591259"/>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000"/>
              <a:buFont typeface="Arial"/>
              <a:buNone/>
              <a:defRPr b="1" sz="20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7" name="Google Shape;387;p77"/>
          <p:cNvSpPr txBox="1"/>
          <p:nvPr>
            <p:ph idx="2" type="body"/>
          </p:nvPr>
        </p:nvSpPr>
        <p:spPr>
          <a:xfrm>
            <a:off x="2742719" y="3209465"/>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8" name="Google Shape;388;p77"/>
          <p:cNvSpPr/>
          <p:nvPr>
            <p:ph idx="3" type="pic"/>
          </p:nvPr>
        </p:nvSpPr>
        <p:spPr>
          <a:xfrm>
            <a:off x="1030546" y="2440194"/>
            <a:ext cx="1389888" cy="1389888"/>
          </a:xfrm>
          <a:prstGeom prst="ellipse">
            <a:avLst/>
          </a:prstGeom>
          <a:noFill/>
          <a:ln cap="flat" cmpd="sng" w="9525">
            <a:solidFill>
              <a:schemeClr val="lt2"/>
            </a:solidFill>
            <a:prstDash val="solid"/>
            <a:round/>
            <a:headEnd len="sm" w="sm" type="none"/>
            <a:tailEnd len="sm" w="sm" type="none"/>
          </a:ln>
        </p:spPr>
      </p:sp>
      <p:sp>
        <p:nvSpPr>
          <p:cNvPr id="389" name="Google Shape;389;p77"/>
          <p:cNvSpPr txBox="1"/>
          <p:nvPr>
            <p:ph idx="4" type="body"/>
          </p:nvPr>
        </p:nvSpPr>
        <p:spPr>
          <a:xfrm>
            <a:off x="7916852" y="2572232"/>
            <a:ext cx="1908000" cy="591259"/>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000"/>
              <a:buFont typeface="Arial"/>
              <a:buNone/>
              <a:defRPr b="1" sz="2000">
                <a:solidFill>
                  <a:schemeClr val="lt1"/>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77"/>
          <p:cNvSpPr txBox="1"/>
          <p:nvPr>
            <p:ph idx="5" type="body"/>
          </p:nvPr>
        </p:nvSpPr>
        <p:spPr>
          <a:xfrm>
            <a:off x="7916852" y="3209465"/>
            <a:ext cx="1908000" cy="21408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77"/>
          <p:cNvSpPr/>
          <p:nvPr>
            <p:ph idx="6" type="pic"/>
          </p:nvPr>
        </p:nvSpPr>
        <p:spPr>
          <a:xfrm>
            <a:off x="6252805" y="2440194"/>
            <a:ext cx="1389888" cy="1389888"/>
          </a:xfrm>
          <a:prstGeom prst="ellipse">
            <a:avLst/>
          </a:prstGeom>
          <a:noFill/>
          <a:ln cap="flat" cmpd="sng" w="9525">
            <a:solidFill>
              <a:schemeClr val="lt2"/>
            </a:solidFill>
            <a:prstDash val="solid"/>
            <a:round/>
            <a:headEnd len="sm" w="sm" type="none"/>
            <a:tailEnd len="sm" w="sm" type="none"/>
          </a:ln>
        </p:spPr>
      </p:sp>
      <p:sp>
        <p:nvSpPr>
          <p:cNvPr id="392" name="Google Shape;392;p77"/>
          <p:cNvSpPr txBox="1"/>
          <p:nvPr>
            <p:ph idx="7" type="body"/>
          </p:nvPr>
        </p:nvSpPr>
        <p:spPr>
          <a:xfrm>
            <a:off x="2742719" y="3874620"/>
            <a:ext cx="3039906" cy="1874702"/>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3" name="Google Shape;393;p77"/>
          <p:cNvSpPr txBox="1"/>
          <p:nvPr>
            <p:ph idx="8" type="body"/>
          </p:nvPr>
        </p:nvSpPr>
        <p:spPr>
          <a:xfrm>
            <a:off x="7916852" y="3874620"/>
            <a:ext cx="3039906" cy="1874702"/>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p77"/>
          <p:cNvSpPr/>
          <p:nvPr>
            <p:ph idx="9"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Caption Layout">
  <p:cSld name="Content and Caption Layout">
    <p:spTree>
      <p:nvGrpSpPr>
        <p:cNvPr id="395" name="Shape 395"/>
        <p:cNvGrpSpPr/>
        <p:nvPr/>
      </p:nvGrpSpPr>
      <p:grpSpPr>
        <a:xfrm>
          <a:off x="0" y="0"/>
          <a:ext cx="0" cy="0"/>
          <a:chOff x="0" y="0"/>
          <a:chExt cx="0" cy="0"/>
        </a:xfrm>
      </p:grpSpPr>
      <p:sp>
        <p:nvSpPr>
          <p:cNvPr id="396" name="Google Shape;396;p7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7" name="Google Shape;397;p78"/>
          <p:cNvSpPr/>
          <p:nvPr/>
        </p:nvSpPr>
        <p:spPr>
          <a:xfrm>
            <a:off x="0" y="-14228"/>
            <a:ext cx="12192000" cy="6858000"/>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8" name="Google Shape;398;p78"/>
          <p:cNvSpPr/>
          <p:nvPr/>
        </p:nvSpPr>
        <p:spPr>
          <a:xfrm>
            <a:off x="0" y="3541262"/>
            <a:ext cx="12192000" cy="3316737"/>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9" name="Google Shape;399;p78"/>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78"/>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78"/>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78"/>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403" name="Google Shape;403;p78"/>
          <p:cNvSpPr txBox="1"/>
          <p:nvPr>
            <p:ph idx="1" type="body"/>
          </p:nvPr>
        </p:nvSpPr>
        <p:spPr>
          <a:xfrm>
            <a:off x="839788" y="3938788"/>
            <a:ext cx="4942837" cy="1874702"/>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4" name="Google Shape;404;p78"/>
          <p:cNvSpPr txBox="1"/>
          <p:nvPr>
            <p:ph idx="2" type="body"/>
          </p:nvPr>
        </p:nvSpPr>
        <p:spPr>
          <a:xfrm>
            <a:off x="6409377" y="3938788"/>
            <a:ext cx="4942836" cy="1874702"/>
          </a:xfrm>
          <a:prstGeom prst="rect">
            <a:avLst/>
          </a:prstGeom>
          <a:noFill/>
          <a:ln>
            <a:noFill/>
          </a:ln>
        </p:spPr>
        <p:txBody>
          <a:bodyPr anchorCtr="0" anchor="t" bIns="0" lIns="0" spcFirstLastPara="1" rIns="0" wrap="square" tIns="0">
            <a:normAutofit/>
          </a:bodyPr>
          <a:lstStyle>
            <a:lvl1pPr indent="-339725" lvl="0" marL="457200" algn="l">
              <a:lnSpc>
                <a:spcPct val="120000"/>
              </a:lnSpc>
              <a:spcBef>
                <a:spcPts val="600"/>
              </a:spcBef>
              <a:spcAft>
                <a:spcPts val="0"/>
              </a:spcAft>
              <a:buClr>
                <a:srgbClr val="978758"/>
              </a:buClr>
              <a:buSzPts val="1750"/>
              <a:buFont typeface="Arial"/>
              <a:buChar char="•"/>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5" name="Google Shape;405;p78"/>
          <p:cNvSpPr txBox="1"/>
          <p:nvPr>
            <p:ph idx="3" type="body"/>
          </p:nvPr>
        </p:nvSpPr>
        <p:spPr>
          <a:xfrm>
            <a:off x="836613" y="1392449"/>
            <a:ext cx="8128800" cy="870309"/>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dk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6" name="Google Shape;406;p78"/>
          <p:cNvSpPr/>
          <p:nvPr>
            <p:ph idx="4"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Content and Caption Layout">
  <p:cSld name="Mobile Content and Caption Layout">
    <p:spTree>
      <p:nvGrpSpPr>
        <p:cNvPr id="407" name="Shape 407"/>
        <p:cNvGrpSpPr/>
        <p:nvPr/>
      </p:nvGrpSpPr>
      <p:grpSpPr>
        <a:xfrm>
          <a:off x="0" y="0"/>
          <a:ext cx="0" cy="0"/>
          <a:chOff x="0" y="0"/>
          <a:chExt cx="0" cy="0"/>
        </a:xfrm>
      </p:grpSpPr>
      <p:sp>
        <p:nvSpPr>
          <p:cNvPr id="408" name="Google Shape;408;p7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9" name="Google Shape;409;p79"/>
          <p:cNvSpPr/>
          <p:nvPr/>
        </p:nvSpPr>
        <p:spPr>
          <a:xfrm>
            <a:off x="0" y="-336"/>
            <a:ext cx="12192000" cy="6857999"/>
          </a:xfrm>
          <a:prstGeom prst="rect">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0" name="Google Shape;410;p79"/>
          <p:cNvSpPr/>
          <p:nvPr/>
        </p:nvSpPr>
        <p:spPr>
          <a:xfrm>
            <a:off x="0" y="4050792"/>
            <a:ext cx="12192000" cy="2807208"/>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1" name="Google Shape;411;p79"/>
          <p:cNvSpPr txBox="1"/>
          <p:nvPr>
            <p:ph type="title"/>
          </p:nvPr>
        </p:nvSpPr>
        <p:spPr>
          <a:xfrm>
            <a:off x="838199" y="805472"/>
            <a:ext cx="6862011"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79"/>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79"/>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p79"/>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415" name="Google Shape;415;p79"/>
          <p:cNvSpPr txBox="1"/>
          <p:nvPr>
            <p:ph idx="1" type="body"/>
          </p:nvPr>
        </p:nvSpPr>
        <p:spPr>
          <a:xfrm>
            <a:off x="839787" y="4512195"/>
            <a:ext cx="2176272" cy="3004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600"/>
              </a:spcBef>
              <a:spcAft>
                <a:spcPts val="0"/>
              </a:spcAft>
              <a:buClr>
                <a:srgbClr val="978758"/>
              </a:buClr>
              <a:buSzPts val="2750"/>
              <a:buFont typeface="Arial"/>
              <a:buNone/>
              <a:defRPr b="1" i="0"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79"/>
          <p:cNvSpPr txBox="1"/>
          <p:nvPr>
            <p:ph idx="2" type="body"/>
          </p:nvPr>
        </p:nvSpPr>
        <p:spPr>
          <a:xfrm>
            <a:off x="828570" y="4850265"/>
            <a:ext cx="2176272" cy="938012"/>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79"/>
          <p:cNvSpPr txBox="1"/>
          <p:nvPr>
            <p:ph idx="3" type="body"/>
          </p:nvPr>
        </p:nvSpPr>
        <p:spPr>
          <a:xfrm>
            <a:off x="836613" y="1392449"/>
            <a:ext cx="8128800" cy="600249"/>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8" name="Google Shape;418;p79"/>
          <p:cNvSpPr/>
          <p:nvPr>
            <p:ph idx="4" type="pic"/>
          </p:nvPr>
        </p:nvSpPr>
        <p:spPr>
          <a:xfrm>
            <a:off x="828570" y="2880087"/>
            <a:ext cx="1069848" cy="795528"/>
          </a:xfrm>
          <a:prstGeom prst="rect">
            <a:avLst/>
          </a:prstGeom>
          <a:noFill/>
          <a:ln>
            <a:noFill/>
          </a:ln>
        </p:spPr>
      </p:sp>
      <p:sp>
        <p:nvSpPr>
          <p:cNvPr id="419" name="Google Shape;419;p79"/>
          <p:cNvSpPr/>
          <p:nvPr>
            <p:ph idx="5" type="pic"/>
          </p:nvPr>
        </p:nvSpPr>
        <p:spPr>
          <a:xfrm>
            <a:off x="3614288" y="2880087"/>
            <a:ext cx="1069848" cy="795528"/>
          </a:xfrm>
          <a:prstGeom prst="rect">
            <a:avLst/>
          </a:prstGeom>
          <a:noFill/>
          <a:ln>
            <a:noFill/>
          </a:ln>
        </p:spPr>
      </p:sp>
      <p:sp>
        <p:nvSpPr>
          <p:cNvPr id="420" name="Google Shape;420;p79"/>
          <p:cNvSpPr txBox="1"/>
          <p:nvPr>
            <p:ph idx="6" type="body"/>
          </p:nvPr>
        </p:nvSpPr>
        <p:spPr>
          <a:xfrm>
            <a:off x="3479372" y="4512195"/>
            <a:ext cx="2176272" cy="3004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600"/>
              </a:spcBef>
              <a:spcAft>
                <a:spcPts val="0"/>
              </a:spcAft>
              <a:buClr>
                <a:srgbClr val="978758"/>
              </a:buClr>
              <a:buSzPts val="2750"/>
              <a:buFont typeface="Arial"/>
              <a:buNone/>
              <a:defRPr b="1" i="0"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79"/>
          <p:cNvSpPr txBox="1"/>
          <p:nvPr>
            <p:ph idx="7" type="body"/>
          </p:nvPr>
        </p:nvSpPr>
        <p:spPr>
          <a:xfrm>
            <a:off x="3468155" y="4850265"/>
            <a:ext cx="2176272" cy="938012"/>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Clr>
                <a:srgbClr val="978758"/>
              </a:buClr>
              <a:buSzPts val="1750"/>
              <a:buFont typeface="Arial"/>
              <a:buNone/>
              <a:defRPr b="0"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79"/>
          <p:cNvSpPr/>
          <p:nvPr/>
        </p:nvSpPr>
        <p:spPr>
          <a:xfrm>
            <a:off x="6125937" y="2250550"/>
            <a:ext cx="2286000" cy="36576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3" name="Google Shape;423;p79"/>
          <p:cNvSpPr/>
          <p:nvPr/>
        </p:nvSpPr>
        <p:spPr>
          <a:xfrm rot="5400000">
            <a:off x="8598924" y="2762976"/>
            <a:ext cx="2286000" cy="2684355"/>
          </a:xfrm>
          <a:prstGeom prst="rect">
            <a:avLst/>
          </a:prstGeom>
          <a:blipFill rotWithShape="1">
            <a:blip r:embed="rId3">
              <a:alphaModFix/>
            </a:blip>
            <a:stretch>
              <a:fillRect b="-3625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4" name="Google Shape;424;p79"/>
          <p:cNvSpPr/>
          <p:nvPr>
            <p:ph idx="8" type="pic"/>
          </p:nvPr>
        </p:nvSpPr>
        <p:spPr>
          <a:xfrm>
            <a:off x="6283325" y="2410395"/>
            <a:ext cx="1974850" cy="3047430"/>
          </a:xfrm>
          <a:prstGeom prst="rect">
            <a:avLst/>
          </a:prstGeom>
          <a:noFill/>
          <a:ln cap="flat" cmpd="sng" w="25400">
            <a:solidFill>
              <a:schemeClr val="lt2"/>
            </a:solidFill>
            <a:prstDash val="solid"/>
            <a:round/>
            <a:headEnd len="sm" w="sm" type="none"/>
            <a:tailEnd len="sm" w="sm" type="none"/>
          </a:ln>
        </p:spPr>
      </p:sp>
      <p:sp>
        <p:nvSpPr>
          <p:cNvPr id="425" name="Google Shape;425;p79"/>
          <p:cNvSpPr/>
          <p:nvPr>
            <p:ph idx="9" type="pic"/>
          </p:nvPr>
        </p:nvSpPr>
        <p:spPr>
          <a:xfrm>
            <a:off x="8412163" y="3124606"/>
            <a:ext cx="2511425" cy="1976400"/>
          </a:xfrm>
          <a:prstGeom prst="rect">
            <a:avLst/>
          </a:prstGeom>
          <a:noFill/>
          <a:ln cap="flat" cmpd="sng" w="25400">
            <a:solidFill>
              <a:schemeClr val="lt2"/>
            </a:solidFill>
            <a:prstDash val="solid"/>
            <a:round/>
            <a:headEnd len="sm" w="sm" type="none"/>
            <a:tailEnd len="sm" w="sm" type="none"/>
          </a:ln>
        </p:spPr>
      </p:sp>
      <p:sp>
        <p:nvSpPr>
          <p:cNvPr id="426" name="Google Shape;426;p79"/>
          <p:cNvSpPr/>
          <p:nvPr>
            <p:ph idx="13"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7" name="Shape 427"/>
        <p:cNvGrpSpPr/>
        <p:nvPr/>
      </p:nvGrpSpPr>
      <p:grpSpPr>
        <a:xfrm>
          <a:off x="0" y="0"/>
          <a:ext cx="0" cy="0"/>
          <a:chOff x="0" y="0"/>
          <a:chExt cx="0" cy="0"/>
        </a:xfrm>
      </p:grpSpPr>
      <p:sp>
        <p:nvSpPr>
          <p:cNvPr id="428" name="Google Shape;428;p80"/>
          <p:cNvSpPr txBox="1"/>
          <p:nvPr>
            <p:ph type="title"/>
          </p:nvPr>
        </p:nvSpPr>
        <p:spPr>
          <a:xfrm>
            <a:off x="908775" y="590372"/>
            <a:ext cx="10202248" cy="13258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80"/>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80"/>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p80"/>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432" name="Shape 432"/>
        <p:cNvGrpSpPr/>
        <p:nvPr/>
      </p:nvGrpSpPr>
      <p:grpSpPr>
        <a:xfrm>
          <a:off x="0" y="0"/>
          <a:ext cx="0" cy="0"/>
          <a:chOff x="0" y="0"/>
          <a:chExt cx="0" cy="0"/>
        </a:xfrm>
      </p:grpSpPr>
      <p:sp>
        <p:nvSpPr>
          <p:cNvPr id="433" name="Google Shape;433;p42"/>
          <p:cNvSpPr/>
          <p:nvPr>
            <p:ph idx="2" type="pic"/>
          </p:nvPr>
        </p:nvSpPr>
        <p:spPr>
          <a:xfrm>
            <a:off x="0" y="0"/>
            <a:ext cx="11273115" cy="6858000"/>
          </a:xfrm>
          <a:prstGeom prst="rect">
            <a:avLst/>
          </a:prstGeom>
          <a:solidFill>
            <a:schemeClr val="accent6"/>
          </a:solidFill>
          <a:ln>
            <a:noFill/>
          </a:ln>
        </p:spPr>
      </p:sp>
      <p:sp>
        <p:nvSpPr>
          <p:cNvPr id="434" name="Google Shape;434;p42"/>
          <p:cNvSpPr/>
          <p:nvPr/>
        </p:nvSpPr>
        <p:spPr>
          <a:xfrm rot="10800000">
            <a:off x="0" y="0"/>
            <a:ext cx="3352193" cy="3125440"/>
          </a:xfrm>
          <a:custGeom>
            <a:rect b="b" l="l" r="r" t="t"/>
            <a:pathLst>
              <a:path extrusionOk="0" h="3125440" w="3352193">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rgbClr val="116069">
              <a:alpha val="2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5" name="Google Shape;435;p42"/>
          <p:cNvSpPr txBox="1"/>
          <p:nvPr>
            <p:ph type="ctrTitle"/>
          </p:nvPr>
        </p:nvSpPr>
        <p:spPr>
          <a:xfrm>
            <a:off x="609521" y="4330696"/>
            <a:ext cx="11582479" cy="2527304"/>
          </a:xfrm>
          <a:prstGeom prst="rect">
            <a:avLst/>
          </a:prstGeom>
          <a:solidFill>
            <a:schemeClr val="accent2">
              <a:alpha val="80000"/>
            </a:schemeClr>
          </a:solidFill>
          <a:ln>
            <a:noFill/>
          </a:ln>
        </p:spPr>
        <p:txBody>
          <a:bodyPr anchorCtr="0" anchor="t" bIns="45700" lIns="91425" spcFirstLastPara="1" rIns="91425" wrap="square" tIns="45700">
            <a:noAutofit/>
          </a:bodyPr>
          <a:lstStyle>
            <a:lvl1pPr lvl="0" algn="l">
              <a:lnSpc>
                <a:spcPct val="280000"/>
              </a:lnSpc>
              <a:spcBef>
                <a:spcPts val="1800"/>
              </a:spcBef>
              <a:spcAft>
                <a:spcPts val="0"/>
              </a:spcAft>
              <a:buClr>
                <a:schemeClr val="lt2"/>
              </a:buClr>
              <a:buSzPts val="4000"/>
              <a:buFont typeface="Abril Fatface"/>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42"/>
          <p:cNvSpPr/>
          <p:nvPr/>
        </p:nvSpPr>
        <p:spPr>
          <a:xfrm>
            <a:off x="7477125" y="0"/>
            <a:ext cx="4714875" cy="6858000"/>
          </a:xfrm>
          <a:custGeom>
            <a:rect b="b" l="l" r="r" t="t"/>
            <a:pathLst>
              <a:path extrusionOk="0" h="6858000" w="4528607">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rgbClr val="116069">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7" name="Google Shape;437;p42"/>
          <p:cNvSpPr txBox="1"/>
          <p:nvPr>
            <p:ph idx="1" type="body"/>
          </p:nvPr>
        </p:nvSpPr>
        <p:spPr>
          <a:xfrm>
            <a:off x="2000614" y="5920740"/>
            <a:ext cx="5476512" cy="723900"/>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2000"/>
              <a:buNone/>
              <a:defRPr sz="2000">
                <a:solidFill>
                  <a:schemeClr val="lt2"/>
                </a:solidFill>
              </a:defRPr>
            </a:lvl1pPr>
            <a:lvl2pPr indent="-228600" lvl="1" marL="914400" algn="l">
              <a:lnSpc>
                <a:spcPct val="120000"/>
              </a:lnSpc>
              <a:spcBef>
                <a:spcPts val="500"/>
              </a:spcBef>
              <a:spcAft>
                <a:spcPts val="0"/>
              </a:spcAft>
              <a:buSzPts val="2000"/>
              <a:buNone/>
              <a:defRPr sz="2000">
                <a:solidFill>
                  <a:schemeClr val="lt2"/>
                </a:solidFill>
              </a:defRPr>
            </a:lvl2pPr>
            <a:lvl3pPr indent="-228600" lvl="2" marL="1371600" algn="l">
              <a:lnSpc>
                <a:spcPct val="120000"/>
              </a:lnSpc>
              <a:spcBef>
                <a:spcPts val="500"/>
              </a:spcBef>
              <a:spcAft>
                <a:spcPts val="0"/>
              </a:spcAft>
              <a:buSzPts val="2000"/>
              <a:buNone/>
              <a:defRPr sz="2000">
                <a:solidFill>
                  <a:schemeClr val="lt2"/>
                </a:solidFill>
              </a:defRPr>
            </a:lvl3pPr>
            <a:lvl4pPr indent="-228600" lvl="3" marL="1828800" algn="l">
              <a:lnSpc>
                <a:spcPct val="120000"/>
              </a:lnSpc>
              <a:spcBef>
                <a:spcPts val="500"/>
              </a:spcBef>
              <a:spcAft>
                <a:spcPts val="0"/>
              </a:spcAft>
              <a:buSzPts val="2000"/>
              <a:buNone/>
              <a:defRPr sz="2000">
                <a:solidFill>
                  <a:schemeClr val="lt2"/>
                </a:solidFill>
              </a:defRPr>
            </a:lvl4pPr>
            <a:lvl5pPr indent="-228600" lvl="4" marL="2286000" algn="l">
              <a:lnSpc>
                <a:spcPct val="120000"/>
              </a:lnSpc>
              <a:spcBef>
                <a:spcPts val="500"/>
              </a:spcBef>
              <a:spcAft>
                <a:spcPts val="0"/>
              </a:spcAft>
              <a:buSzPts val="2000"/>
              <a:buNone/>
              <a:defRPr sz="20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genda">
  <p:cSld name="2_Agenda">
    <p:bg>
      <p:bgPr>
        <a:solidFill>
          <a:schemeClr val="accent2"/>
        </a:solidFill>
      </p:bgPr>
    </p:bg>
    <p:spTree>
      <p:nvGrpSpPr>
        <p:cNvPr id="438" name="Shape 438"/>
        <p:cNvGrpSpPr/>
        <p:nvPr/>
      </p:nvGrpSpPr>
      <p:grpSpPr>
        <a:xfrm>
          <a:off x="0" y="0"/>
          <a:ext cx="0" cy="0"/>
          <a:chOff x="0" y="0"/>
          <a:chExt cx="0" cy="0"/>
        </a:xfrm>
      </p:grpSpPr>
      <p:sp>
        <p:nvSpPr>
          <p:cNvPr id="439" name="Google Shape;439;p43"/>
          <p:cNvSpPr/>
          <p:nvPr/>
        </p:nvSpPr>
        <p:spPr>
          <a:xfrm>
            <a:off x="0" y="2880244"/>
            <a:ext cx="12192000" cy="397775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0" name="Google Shape;440;p43"/>
          <p:cNvSpPr txBox="1"/>
          <p:nvPr>
            <p:ph type="title"/>
          </p:nvPr>
        </p:nvSpPr>
        <p:spPr>
          <a:xfrm>
            <a:off x="914401" y="525440"/>
            <a:ext cx="5390983" cy="19633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43"/>
          <p:cNvSpPr txBox="1"/>
          <p:nvPr>
            <p:ph idx="1" type="body"/>
          </p:nvPr>
        </p:nvSpPr>
        <p:spPr>
          <a:xfrm>
            <a:off x="914401" y="3377821"/>
            <a:ext cx="5181600" cy="27991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000"/>
              <a:buNone/>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2" name="Google Shape;442;p43"/>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43"/>
          <p:cNvSpPr/>
          <p:nvPr>
            <p:ph idx="2" type="pic"/>
          </p:nvPr>
        </p:nvSpPr>
        <p:spPr>
          <a:xfrm>
            <a:off x="6514166" y="-1798"/>
            <a:ext cx="2846566" cy="2872294"/>
          </a:xfrm>
          <a:prstGeom prst="rect">
            <a:avLst/>
          </a:prstGeom>
          <a:solidFill>
            <a:schemeClr val="accent6"/>
          </a:solidFill>
          <a:ln>
            <a:noFill/>
          </a:ln>
        </p:spPr>
      </p:sp>
      <p:sp>
        <p:nvSpPr>
          <p:cNvPr id="444" name="Google Shape;444;p43"/>
          <p:cNvSpPr/>
          <p:nvPr>
            <p:ph idx="3" type="pic"/>
          </p:nvPr>
        </p:nvSpPr>
        <p:spPr>
          <a:xfrm>
            <a:off x="9360733" y="-1798"/>
            <a:ext cx="2826990" cy="2854594"/>
          </a:xfrm>
          <a:prstGeom prst="rect">
            <a:avLst/>
          </a:prstGeom>
          <a:solidFill>
            <a:srgbClr val="F0C76A"/>
          </a:solidFill>
          <a:ln>
            <a:noFill/>
          </a:ln>
        </p:spPr>
      </p:sp>
      <p:sp>
        <p:nvSpPr>
          <p:cNvPr id="445" name="Google Shape;445;p43"/>
          <p:cNvSpPr/>
          <p:nvPr>
            <p:ph idx="4" type="pic"/>
          </p:nvPr>
        </p:nvSpPr>
        <p:spPr>
          <a:xfrm>
            <a:off x="6514169" y="2856391"/>
            <a:ext cx="2846565" cy="4001609"/>
          </a:xfrm>
          <a:prstGeom prst="rect">
            <a:avLst/>
          </a:prstGeom>
          <a:solidFill>
            <a:srgbClr val="F0C76A"/>
          </a:solidFill>
          <a:ln>
            <a:noFill/>
          </a:ln>
        </p:spPr>
      </p:sp>
      <p:sp>
        <p:nvSpPr>
          <p:cNvPr id="446" name="Google Shape;446;p43"/>
          <p:cNvSpPr/>
          <p:nvPr>
            <p:ph idx="5" type="pic"/>
          </p:nvPr>
        </p:nvSpPr>
        <p:spPr>
          <a:xfrm>
            <a:off x="9356456" y="2828943"/>
            <a:ext cx="2835544" cy="4038805"/>
          </a:xfrm>
          <a:prstGeom prst="rect">
            <a:avLst/>
          </a:prstGeom>
          <a:solidFill>
            <a:schemeClr val="accent6"/>
          </a:solidFill>
          <a:ln>
            <a:noFill/>
          </a:ln>
        </p:spPr>
      </p:sp>
      <p:sp>
        <p:nvSpPr>
          <p:cNvPr id="447" name="Google Shape;447;p43"/>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43"/>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Section Content">
  <p:cSld name="Header Section Content">
    <p:spTree>
      <p:nvGrpSpPr>
        <p:cNvPr id="26" name="Shape 26"/>
        <p:cNvGrpSpPr/>
        <p:nvPr/>
      </p:nvGrpSpPr>
      <p:grpSpPr>
        <a:xfrm>
          <a:off x="0" y="0"/>
          <a:ext cx="0" cy="0"/>
          <a:chOff x="0" y="0"/>
          <a:chExt cx="0" cy="0"/>
        </a:xfrm>
      </p:grpSpPr>
      <p:sp>
        <p:nvSpPr>
          <p:cNvPr id="27" name="Google Shape;27;p5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 name="Google Shape;28;p56"/>
          <p:cNvSpPr/>
          <p:nvPr/>
        </p:nvSpPr>
        <p:spPr>
          <a:xfrm>
            <a:off x="0" y="0"/>
            <a:ext cx="12192000" cy="6858000"/>
          </a:xfrm>
          <a:prstGeom prst="rect">
            <a:avLst/>
          </a:prstGeom>
          <a:solidFill>
            <a:schemeClr val="dk1">
              <a:alpha val="6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56"/>
          <p:cNvSpPr txBox="1"/>
          <p:nvPr>
            <p:ph idx="1" type="body"/>
          </p:nvPr>
        </p:nvSpPr>
        <p:spPr>
          <a:xfrm>
            <a:off x="831850" y="4721902"/>
            <a:ext cx="10680596" cy="1133423"/>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600"/>
              </a:spcBef>
              <a:spcAft>
                <a:spcPts val="0"/>
              </a:spcAft>
              <a:buSzPts val="1800"/>
              <a:buNone/>
              <a:defRPr sz="1800">
                <a:solidFill>
                  <a:schemeClr val="dk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6"/>
          <p:cNvSpPr txBox="1"/>
          <p:nvPr>
            <p:ph type="title"/>
          </p:nvPr>
        </p:nvSpPr>
        <p:spPr>
          <a:xfrm>
            <a:off x="838200" y="4062334"/>
            <a:ext cx="10674246" cy="63634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2"/>
              </a:buClr>
              <a:buSzPts val="4000"/>
              <a:buFont typeface="Abril Fatface"/>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6"/>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6"/>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6"/>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6"/>
          <p:cNvSpPr/>
          <p:nvPr>
            <p:ph idx="2" type="pic"/>
          </p:nvPr>
        </p:nvSpPr>
        <p:spPr>
          <a:xfrm>
            <a:off x="831850" y="851603"/>
            <a:ext cx="1938528" cy="393192"/>
          </a:xfrm>
          <a:prstGeom prst="roundRect">
            <a:avLst>
              <a:gd fmla="val 16667" name="adj"/>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ntroduction" showMasterSp="0">
  <p:cSld name="3_Introduction">
    <p:spTree>
      <p:nvGrpSpPr>
        <p:cNvPr id="449" name="Shape 449"/>
        <p:cNvGrpSpPr/>
        <p:nvPr/>
      </p:nvGrpSpPr>
      <p:grpSpPr>
        <a:xfrm>
          <a:off x="0" y="0"/>
          <a:ext cx="0" cy="0"/>
          <a:chOff x="0" y="0"/>
          <a:chExt cx="0" cy="0"/>
        </a:xfrm>
      </p:grpSpPr>
      <p:sp>
        <p:nvSpPr>
          <p:cNvPr id="450" name="Google Shape;450;p44"/>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1" name="Google Shape;451;p44"/>
          <p:cNvSpPr/>
          <p:nvPr/>
        </p:nvSpPr>
        <p:spPr>
          <a:xfrm>
            <a:off x="0" y="-3537"/>
            <a:ext cx="12192000" cy="4463002"/>
          </a:xfrm>
          <a:custGeom>
            <a:rect b="b" l="l" r="r" t="t"/>
            <a:pathLst>
              <a:path extrusionOk="0" h="4463002" w="12192000">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2" name="Google Shape;452;p44"/>
          <p:cNvSpPr/>
          <p:nvPr/>
        </p:nvSpPr>
        <p:spPr>
          <a:xfrm>
            <a:off x="0" y="-3537"/>
            <a:ext cx="12192000" cy="4463002"/>
          </a:xfrm>
          <a:custGeom>
            <a:rect b="b" l="l" r="r" t="t"/>
            <a:pathLst>
              <a:path extrusionOk="0" h="4463002" w="12192000">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rgbClr val="116069">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3" name="Google Shape;453;p44"/>
          <p:cNvSpPr txBox="1"/>
          <p:nvPr>
            <p:ph type="title"/>
          </p:nvPr>
        </p:nvSpPr>
        <p:spPr>
          <a:xfrm>
            <a:off x="2743200" y="1"/>
            <a:ext cx="9432315" cy="2198972"/>
          </a:xfrm>
          <a:prstGeom prst="rect">
            <a:avLst/>
          </a:prstGeom>
          <a:solidFill>
            <a:schemeClr val="accent2">
              <a:alpha val="80000"/>
            </a:schemeClr>
          </a:solid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2"/>
              </a:buClr>
              <a:buSzPts val="4000"/>
              <a:buFont typeface="Abril Fatface"/>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44"/>
          <p:cNvSpPr/>
          <p:nvPr>
            <p:ph idx="2" type="pic"/>
          </p:nvPr>
        </p:nvSpPr>
        <p:spPr>
          <a:xfrm>
            <a:off x="-16483" y="0"/>
            <a:ext cx="2773332" cy="2202508"/>
          </a:xfrm>
          <a:prstGeom prst="rect">
            <a:avLst/>
          </a:prstGeom>
          <a:solidFill>
            <a:schemeClr val="accent6"/>
          </a:solidFill>
          <a:ln>
            <a:noFill/>
          </a:ln>
        </p:spPr>
      </p:sp>
      <p:sp>
        <p:nvSpPr>
          <p:cNvPr id="455" name="Google Shape;455;p44"/>
          <p:cNvSpPr/>
          <p:nvPr>
            <p:ph idx="3" type="pic"/>
          </p:nvPr>
        </p:nvSpPr>
        <p:spPr>
          <a:xfrm>
            <a:off x="-16484" y="2202508"/>
            <a:ext cx="2773332" cy="2327746"/>
          </a:xfrm>
          <a:prstGeom prst="rect">
            <a:avLst/>
          </a:prstGeom>
          <a:solidFill>
            <a:srgbClr val="F0C76A"/>
          </a:solidFill>
          <a:ln>
            <a:noFill/>
          </a:ln>
        </p:spPr>
      </p:sp>
      <p:sp>
        <p:nvSpPr>
          <p:cNvPr id="456" name="Google Shape;456;p44"/>
          <p:cNvSpPr/>
          <p:nvPr>
            <p:ph idx="4" type="pic"/>
          </p:nvPr>
        </p:nvSpPr>
        <p:spPr>
          <a:xfrm>
            <a:off x="-16484" y="4530254"/>
            <a:ext cx="2773332" cy="2327746"/>
          </a:xfrm>
          <a:prstGeom prst="rect">
            <a:avLst/>
          </a:prstGeom>
          <a:solidFill>
            <a:schemeClr val="accent6"/>
          </a:solidFill>
          <a:ln>
            <a:noFill/>
          </a:ln>
        </p:spPr>
      </p:sp>
      <p:sp>
        <p:nvSpPr>
          <p:cNvPr id="457" name="Google Shape;457;p44"/>
          <p:cNvSpPr txBox="1"/>
          <p:nvPr>
            <p:ph idx="1" type="body"/>
          </p:nvPr>
        </p:nvSpPr>
        <p:spPr>
          <a:xfrm>
            <a:off x="3352800" y="2794177"/>
            <a:ext cx="7476460" cy="338278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000"/>
              <a:buNone/>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44"/>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44"/>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p44"/>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break">
  <p:cSld name="4_Section break">
    <p:spTree>
      <p:nvGrpSpPr>
        <p:cNvPr id="461" name="Shape 461"/>
        <p:cNvGrpSpPr/>
        <p:nvPr/>
      </p:nvGrpSpPr>
      <p:grpSpPr>
        <a:xfrm>
          <a:off x="0" y="0"/>
          <a:ext cx="0" cy="0"/>
          <a:chOff x="0" y="0"/>
          <a:chExt cx="0" cy="0"/>
        </a:xfrm>
      </p:grpSpPr>
      <p:sp>
        <p:nvSpPr>
          <p:cNvPr id="462" name="Google Shape;462;p45"/>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3" name="Google Shape;463;p45"/>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4" name="Google Shape;464;p45"/>
          <p:cNvSpPr txBox="1"/>
          <p:nvPr>
            <p:ph type="ctrTitle"/>
          </p:nvPr>
        </p:nvSpPr>
        <p:spPr>
          <a:xfrm>
            <a:off x="914400" y="685798"/>
            <a:ext cx="4770783" cy="32174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p45"/>
          <p:cNvSpPr/>
          <p:nvPr>
            <p:ph idx="2" type="pic"/>
          </p:nvPr>
        </p:nvSpPr>
        <p:spPr>
          <a:xfrm>
            <a:off x="6057901" y="1"/>
            <a:ext cx="6134099" cy="6857999"/>
          </a:xfrm>
          <a:prstGeom prst="rect">
            <a:avLst/>
          </a:prstGeom>
          <a:solidFill>
            <a:schemeClr val="accent6"/>
          </a:solidFill>
          <a:ln>
            <a:noFill/>
          </a:ln>
        </p:spPr>
      </p:sp>
      <p:sp>
        <p:nvSpPr>
          <p:cNvPr id="466" name="Google Shape;466;p45"/>
          <p:cNvSpPr txBox="1"/>
          <p:nvPr>
            <p:ph idx="1" type="subTitle"/>
          </p:nvPr>
        </p:nvSpPr>
        <p:spPr>
          <a:xfrm>
            <a:off x="0" y="4327140"/>
            <a:ext cx="11576868" cy="2530860"/>
          </a:xfrm>
          <a:prstGeom prst="rect">
            <a:avLst/>
          </a:prstGeom>
          <a:solidFill>
            <a:srgbClr val="116069">
              <a:alpha val="80000"/>
            </a:srgbClr>
          </a:solidFill>
          <a:ln>
            <a:noFill/>
          </a:ln>
        </p:spPr>
        <p:txBody>
          <a:bodyPr anchorCtr="0" anchor="t" bIns="45700" lIns="91425" spcFirstLastPara="1" rIns="91425" wrap="square" tIns="45700">
            <a:normAutofit/>
          </a:bodyPr>
          <a:lstStyle>
            <a:lvl1pPr lvl="0" algn="l">
              <a:lnSpc>
                <a:spcPct val="400000"/>
              </a:lnSpc>
              <a:spcBef>
                <a:spcPts val="1000"/>
              </a:spcBef>
              <a:spcAft>
                <a:spcPts val="0"/>
              </a:spcAft>
              <a:buSzPts val="2000"/>
              <a:buNone/>
              <a:defRPr>
                <a:solidFill>
                  <a:schemeClr val="lt2"/>
                </a:solidFill>
              </a:defRPr>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12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hart Table TImeline" type="obj">
  <p:cSld name="OBJECT">
    <p:spTree>
      <p:nvGrpSpPr>
        <p:cNvPr id="467" name="Shape 467"/>
        <p:cNvGrpSpPr/>
        <p:nvPr/>
      </p:nvGrpSpPr>
      <p:grpSpPr>
        <a:xfrm>
          <a:off x="0" y="0"/>
          <a:ext cx="0" cy="0"/>
          <a:chOff x="0" y="0"/>
          <a:chExt cx="0" cy="0"/>
        </a:xfrm>
      </p:grpSpPr>
      <p:sp>
        <p:nvSpPr>
          <p:cNvPr id="468" name="Google Shape;468;p46"/>
          <p:cNvSpPr txBox="1"/>
          <p:nvPr>
            <p:ph type="title"/>
          </p:nvPr>
        </p:nvSpPr>
        <p:spPr>
          <a:xfrm>
            <a:off x="905256" y="448056"/>
            <a:ext cx="9914859" cy="132900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2"/>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9" name="Google Shape;469;p46"/>
          <p:cNvSpPr txBox="1"/>
          <p:nvPr>
            <p:ph idx="1" type="body"/>
          </p:nvPr>
        </p:nvSpPr>
        <p:spPr>
          <a:xfrm>
            <a:off x="914400" y="1919673"/>
            <a:ext cx="9914860" cy="4123318"/>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sz="2000"/>
            </a:lvl1pPr>
            <a:lvl2pPr indent="-342900" lvl="1" marL="914400" algn="l">
              <a:lnSpc>
                <a:spcPct val="120000"/>
              </a:lnSpc>
              <a:spcBef>
                <a:spcPts val="500"/>
              </a:spcBef>
              <a:spcAft>
                <a:spcPts val="0"/>
              </a:spcAft>
              <a:buSzPts val="1800"/>
              <a:buChar char="•"/>
              <a:defRPr sz="1800"/>
            </a:lvl2pPr>
            <a:lvl3pPr indent="-330200" lvl="2" marL="1371600" algn="l">
              <a:lnSpc>
                <a:spcPct val="120000"/>
              </a:lnSpc>
              <a:spcBef>
                <a:spcPts val="500"/>
              </a:spcBef>
              <a:spcAft>
                <a:spcPts val="0"/>
              </a:spcAft>
              <a:buSzPts val="1600"/>
              <a:buChar char="•"/>
              <a:defRPr sz="16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0" name="Google Shape;470;p46"/>
          <p:cNvSpPr txBox="1"/>
          <p:nvPr>
            <p:ph idx="11" type="ftr"/>
          </p:nvPr>
        </p:nvSpPr>
        <p:spPr>
          <a:xfrm>
            <a:off x="914400" y="6437376"/>
            <a:ext cx="37759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46"/>
          <p:cNvSpPr txBox="1"/>
          <p:nvPr>
            <p:ph idx="10" type="dt"/>
          </p:nvPr>
        </p:nvSpPr>
        <p:spPr>
          <a:xfrm>
            <a:off x="9323285" y="6434524"/>
            <a:ext cx="206786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46"/>
          <p:cNvSpPr txBox="1"/>
          <p:nvPr>
            <p:ph idx="12" type="sldNum"/>
          </p:nvPr>
        </p:nvSpPr>
        <p:spPr>
          <a:xfrm>
            <a:off x="11391152" y="6434524"/>
            <a:ext cx="69326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p:cSld name="7_Quote">
    <p:bg>
      <p:bgPr>
        <a:solidFill>
          <a:schemeClr val="accent2"/>
        </a:solidFill>
      </p:bgPr>
    </p:bg>
    <p:spTree>
      <p:nvGrpSpPr>
        <p:cNvPr id="473" name="Shape 473"/>
        <p:cNvGrpSpPr/>
        <p:nvPr/>
      </p:nvGrpSpPr>
      <p:grpSpPr>
        <a:xfrm>
          <a:off x="0" y="0"/>
          <a:ext cx="0" cy="0"/>
          <a:chOff x="0" y="0"/>
          <a:chExt cx="0" cy="0"/>
        </a:xfrm>
      </p:grpSpPr>
      <p:sp>
        <p:nvSpPr>
          <p:cNvPr id="474" name="Google Shape;474;p47"/>
          <p:cNvSpPr/>
          <p:nvPr/>
        </p:nvSpPr>
        <p:spPr>
          <a:xfrm rot="-5400000">
            <a:off x="6246663" y="-1789711"/>
            <a:ext cx="3354778" cy="6934200"/>
          </a:xfrm>
          <a:custGeom>
            <a:rect b="b" l="l" r="r" t="t"/>
            <a:pathLst>
              <a:path extrusionOk="0" h="4863918" w="2353172">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5" name="Google Shape;475;p47"/>
          <p:cNvSpPr txBox="1"/>
          <p:nvPr>
            <p:ph type="ctrTitle"/>
          </p:nvPr>
        </p:nvSpPr>
        <p:spPr>
          <a:xfrm>
            <a:off x="1249327" y="919717"/>
            <a:ext cx="5761074" cy="34236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47"/>
          <p:cNvSpPr txBox="1"/>
          <p:nvPr>
            <p:ph idx="1" type="subTitle"/>
          </p:nvPr>
        </p:nvSpPr>
        <p:spPr>
          <a:xfrm>
            <a:off x="1249327" y="4795284"/>
            <a:ext cx="4846674" cy="108452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SzPts val="2000"/>
              <a:buNone/>
              <a:defRPr>
                <a:solidFill>
                  <a:schemeClr val="lt2"/>
                </a:solidFill>
              </a:defRPr>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12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477" name="Google Shape;477;p47"/>
          <p:cNvSpPr/>
          <p:nvPr/>
        </p:nvSpPr>
        <p:spPr>
          <a:xfrm rot="5400000">
            <a:off x="4513861" y="3447061"/>
            <a:ext cx="3354778" cy="3467100"/>
          </a:xfrm>
          <a:custGeom>
            <a:rect b="b" l="l" r="r" t="t"/>
            <a:pathLst>
              <a:path extrusionOk="0" h="2431959" w="2353172">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1160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8" name="Google Shape;478;p47"/>
          <p:cNvSpPr txBox="1"/>
          <p:nvPr>
            <p:ph idx="11" type="ftr"/>
          </p:nvPr>
        </p:nvSpPr>
        <p:spPr>
          <a:xfrm>
            <a:off x="1252728"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47"/>
          <p:cNvSpPr/>
          <p:nvPr>
            <p:ph idx="2" type="pic"/>
          </p:nvPr>
        </p:nvSpPr>
        <p:spPr>
          <a:xfrm>
            <a:off x="7924800" y="1"/>
            <a:ext cx="4267200" cy="6858000"/>
          </a:xfrm>
          <a:prstGeom prst="rect">
            <a:avLst/>
          </a:prstGeom>
          <a:solidFill>
            <a:schemeClr val="accent6"/>
          </a:solidFill>
          <a:ln>
            <a:noFill/>
          </a:ln>
        </p:spPr>
      </p:sp>
      <p:sp>
        <p:nvSpPr>
          <p:cNvPr id="480" name="Google Shape;480;p47"/>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1" name="Google Shape;481;p47"/>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eam">
  <p:cSld name="8_Team">
    <p:bg>
      <p:bgPr>
        <a:solidFill>
          <a:srgbClr val="116069"/>
        </a:solidFill>
      </p:bgPr>
    </p:bg>
    <p:spTree>
      <p:nvGrpSpPr>
        <p:cNvPr id="482" name="Shape 482"/>
        <p:cNvGrpSpPr/>
        <p:nvPr/>
      </p:nvGrpSpPr>
      <p:grpSpPr>
        <a:xfrm>
          <a:off x="0" y="0"/>
          <a:ext cx="0" cy="0"/>
          <a:chOff x="0" y="0"/>
          <a:chExt cx="0" cy="0"/>
        </a:xfrm>
      </p:grpSpPr>
      <p:sp>
        <p:nvSpPr>
          <p:cNvPr id="483" name="Google Shape;483;p48"/>
          <p:cNvSpPr/>
          <p:nvPr/>
        </p:nvSpPr>
        <p:spPr>
          <a:xfrm>
            <a:off x="0" y="0"/>
            <a:ext cx="12192000" cy="6858000"/>
          </a:xfrm>
          <a:prstGeom prst="rect">
            <a:avLst/>
          </a:prstGeom>
          <a:solidFill>
            <a:srgbClr val="1160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4" name="Google Shape;484;p48"/>
          <p:cNvSpPr/>
          <p:nvPr/>
        </p:nvSpPr>
        <p:spPr>
          <a:xfrm>
            <a:off x="9844850" y="1"/>
            <a:ext cx="2347151" cy="4454343"/>
          </a:xfrm>
          <a:custGeom>
            <a:rect b="b" l="l" r="r" t="t"/>
            <a:pathLst>
              <a:path extrusionOk="0" h="4454343" w="2347151">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5" name="Google Shape;485;p48"/>
          <p:cNvSpPr/>
          <p:nvPr/>
        </p:nvSpPr>
        <p:spPr>
          <a:xfrm>
            <a:off x="9844850" y="-770"/>
            <a:ext cx="2347151" cy="4454343"/>
          </a:xfrm>
          <a:custGeom>
            <a:rect b="b" l="l" r="r" t="t"/>
            <a:pathLst>
              <a:path extrusionOk="0" h="4454343" w="2347151">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rgbClr val="4CD2E1">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6" name="Google Shape;486;p48"/>
          <p:cNvSpPr txBox="1"/>
          <p:nvPr>
            <p:ph type="title"/>
          </p:nvPr>
        </p:nvSpPr>
        <p:spPr>
          <a:xfrm>
            <a:off x="1" y="10159"/>
            <a:ext cx="12191999" cy="2128731"/>
          </a:xfrm>
          <a:prstGeom prst="rect">
            <a:avLst/>
          </a:prstGeom>
          <a:solidFill>
            <a:schemeClr val="accent2">
              <a:alpha val="80000"/>
            </a:schemeClr>
          </a:solid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2"/>
              </a:buClr>
              <a:buSzPts val="4000"/>
              <a:buFont typeface="Abril Fatface"/>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48"/>
          <p:cNvSpPr/>
          <p:nvPr>
            <p:ph idx="2" type="pic"/>
          </p:nvPr>
        </p:nvSpPr>
        <p:spPr>
          <a:xfrm>
            <a:off x="863600" y="2185416"/>
            <a:ext cx="2286000" cy="1746504"/>
          </a:xfrm>
          <a:prstGeom prst="rect">
            <a:avLst/>
          </a:prstGeom>
          <a:solidFill>
            <a:schemeClr val="accent6"/>
          </a:solidFill>
          <a:ln>
            <a:noFill/>
          </a:ln>
        </p:spPr>
      </p:sp>
      <p:sp>
        <p:nvSpPr>
          <p:cNvPr id="488" name="Google Shape;488;p48"/>
          <p:cNvSpPr txBox="1"/>
          <p:nvPr>
            <p:ph idx="1" type="body"/>
          </p:nvPr>
        </p:nvSpPr>
        <p:spPr>
          <a:xfrm>
            <a:off x="871298" y="3970230"/>
            <a:ext cx="2286000" cy="877824"/>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2000"/>
              <a:buNone/>
              <a:defRPr b="1" sz="2000">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9" name="Google Shape;489;p48"/>
          <p:cNvSpPr txBox="1"/>
          <p:nvPr>
            <p:ph idx="3" type="body"/>
          </p:nvPr>
        </p:nvSpPr>
        <p:spPr>
          <a:xfrm>
            <a:off x="864181" y="4948171"/>
            <a:ext cx="2286000" cy="74190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800"/>
              <a:buNone/>
              <a:defRPr sz="1800">
                <a:solidFill>
                  <a:schemeClr val="lt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0" name="Google Shape;490;p48"/>
          <p:cNvSpPr/>
          <p:nvPr>
            <p:ph idx="4" type="pic"/>
          </p:nvPr>
        </p:nvSpPr>
        <p:spPr>
          <a:xfrm>
            <a:off x="3593592" y="2185416"/>
            <a:ext cx="2286000" cy="1746504"/>
          </a:xfrm>
          <a:prstGeom prst="rect">
            <a:avLst/>
          </a:prstGeom>
          <a:solidFill>
            <a:schemeClr val="accent6"/>
          </a:solidFill>
          <a:ln>
            <a:noFill/>
          </a:ln>
        </p:spPr>
      </p:sp>
      <p:sp>
        <p:nvSpPr>
          <p:cNvPr id="491" name="Google Shape;491;p48"/>
          <p:cNvSpPr txBox="1"/>
          <p:nvPr>
            <p:ph idx="5" type="body"/>
          </p:nvPr>
        </p:nvSpPr>
        <p:spPr>
          <a:xfrm>
            <a:off x="3593592" y="3971853"/>
            <a:ext cx="2286000" cy="877824"/>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2000"/>
              <a:buNone/>
              <a:defRPr b="1" sz="2000">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2" name="Google Shape;492;p48"/>
          <p:cNvSpPr txBox="1"/>
          <p:nvPr>
            <p:ph idx="6" type="body"/>
          </p:nvPr>
        </p:nvSpPr>
        <p:spPr>
          <a:xfrm>
            <a:off x="3593592" y="4948171"/>
            <a:ext cx="2286000" cy="74190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800"/>
              <a:buNone/>
              <a:defRPr sz="1800">
                <a:solidFill>
                  <a:schemeClr val="lt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3" name="Google Shape;493;p48"/>
          <p:cNvSpPr/>
          <p:nvPr>
            <p:ph idx="7" type="pic"/>
          </p:nvPr>
        </p:nvSpPr>
        <p:spPr>
          <a:xfrm>
            <a:off x="6309360" y="2185416"/>
            <a:ext cx="2286000" cy="1746504"/>
          </a:xfrm>
          <a:prstGeom prst="rect">
            <a:avLst/>
          </a:prstGeom>
          <a:solidFill>
            <a:schemeClr val="accent6"/>
          </a:solidFill>
          <a:ln>
            <a:noFill/>
          </a:ln>
        </p:spPr>
      </p:sp>
      <p:sp>
        <p:nvSpPr>
          <p:cNvPr id="494" name="Google Shape;494;p48"/>
          <p:cNvSpPr txBox="1"/>
          <p:nvPr>
            <p:ph idx="8" type="body"/>
          </p:nvPr>
        </p:nvSpPr>
        <p:spPr>
          <a:xfrm>
            <a:off x="6309360" y="3971853"/>
            <a:ext cx="2286000" cy="877824"/>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2000"/>
              <a:buNone/>
              <a:defRPr b="1" sz="2000">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48"/>
          <p:cNvSpPr txBox="1"/>
          <p:nvPr>
            <p:ph idx="9" type="body"/>
          </p:nvPr>
        </p:nvSpPr>
        <p:spPr>
          <a:xfrm>
            <a:off x="6309360" y="4949098"/>
            <a:ext cx="2286000" cy="74190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800"/>
              <a:buNone/>
              <a:defRPr sz="1800">
                <a:solidFill>
                  <a:schemeClr val="lt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6" name="Google Shape;496;p48"/>
          <p:cNvSpPr/>
          <p:nvPr>
            <p:ph idx="13" type="pic"/>
          </p:nvPr>
        </p:nvSpPr>
        <p:spPr>
          <a:xfrm>
            <a:off x="9015984" y="2185416"/>
            <a:ext cx="2286000" cy="1746504"/>
          </a:xfrm>
          <a:prstGeom prst="rect">
            <a:avLst/>
          </a:prstGeom>
          <a:solidFill>
            <a:schemeClr val="accent6"/>
          </a:solidFill>
          <a:ln>
            <a:noFill/>
          </a:ln>
        </p:spPr>
      </p:sp>
      <p:sp>
        <p:nvSpPr>
          <p:cNvPr id="497" name="Google Shape;497;p48"/>
          <p:cNvSpPr txBox="1"/>
          <p:nvPr>
            <p:ph idx="14" type="body"/>
          </p:nvPr>
        </p:nvSpPr>
        <p:spPr>
          <a:xfrm>
            <a:off x="9015984" y="3976192"/>
            <a:ext cx="2286000" cy="877824"/>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2000"/>
              <a:buNone/>
              <a:defRPr b="1" sz="2000">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48"/>
          <p:cNvSpPr txBox="1"/>
          <p:nvPr>
            <p:ph idx="15" type="body"/>
          </p:nvPr>
        </p:nvSpPr>
        <p:spPr>
          <a:xfrm>
            <a:off x="9015984" y="4945456"/>
            <a:ext cx="2286000" cy="74190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800"/>
              <a:buNone/>
              <a:defRPr sz="1800">
                <a:solidFill>
                  <a:schemeClr val="lt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9" name="Google Shape;499;p48"/>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8"/>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8"/>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hart Table TImeline">
  <p:cSld name="6_Chart Table TImeline">
    <p:spTree>
      <p:nvGrpSpPr>
        <p:cNvPr id="502" name="Shape 502"/>
        <p:cNvGrpSpPr/>
        <p:nvPr/>
      </p:nvGrpSpPr>
      <p:grpSpPr>
        <a:xfrm>
          <a:off x="0" y="0"/>
          <a:ext cx="0" cy="0"/>
          <a:chOff x="0" y="0"/>
          <a:chExt cx="0" cy="0"/>
        </a:xfrm>
      </p:grpSpPr>
      <p:sp>
        <p:nvSpPr>
          <p:cNvPr id="503" name="Google Shape;503;p49"/>
          <p:cNvSpPr txBox="1"/>
          <p:nvPr>
            <p:ph type="title"/>
          </p:nvPr>
        </p:nvSpPr>
        <p:spPr>
          <a:xfrm>
            <a:off x="905256" y="448056"/>
            <a:ext cx="9914859" cy="132900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2"/>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4" name="Google Shape;504;p49"/>
          <p:cNvSpPr txBox="1"/>
          <p:nvPr>
            <p:ph idx="1" type="body"/>
          </p:nvPr>
        </p:nvSpPr>
        <p:spPr>
          <a:xfrm>
            <a:off x="853440" y="1825625"/>
            <a:ext cx="10500360" cy="4351338"/>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sz="2000"/>
            </a:lvl1pPr>
            <a:lvl2pPr indent="-342900" lvl="1" marL="914400" algn="l">
              <a:lnSpc>
                <a:spcPct val="120000"/>
              </a:lnSpc>
              <a:spcBef>
                <a:spcPts val="500"/>
              </a:spcBef>
              <a:spcAft>
                <a:spcPts val="0"/>
              </a:spcAft>
              <a:buSzPts val="1800"/>
              <a:buChar char="•"/>
              <a:defRPr sz="1800"/>
            </a:lvl2pPr>
            <a:lvl3pPr indent="-330200" lvl="2" marL="1371600" algn="l">
              <a:lnSpc>
                <a:spcPct val="120000"/>
              </a:lnSpc>
              <a:spcBef>
                <a:spcPts val="500"/>
              </a:spcBef>
              <a:spcAft>
                <a:spcPts val="0"/>
              </a:spcAft>
              <a:buSzPts val="1600"/>
              <a:buChar char="•"/>
              <a:defRPr sz="16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5" name="Google Shape;505;p49"/>
          <p:cNvSpPr txBox="1"/>
          <p:nvPr>
            <p:ph idx="11" type="ftr"/>
          </p:nvPr>
        </p:nvSpPr>
        <p:spPr>
          <a:xfrm>
            <a:off x="914400" y="6437376"/>
            <a:ext cx="377591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49"/>
          <p:cNvSpPr txBox="1"/>
          <p:nvPr>
            <p:ph idx="10" type="dt"/>
          </p:nvPr>
        </p:nvSpPr>
        <p:spPr>
          <a:xfrm>
            <a:off x="9323285" y="6434524"/>
            <a:ext cx="206786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7" name="Google Shape;507;p49"/>
          <p:cNvSpPr txBox="1"/>
          <p:nvPr>
            <p:ph idx="12" type="sldNum"/>
          </p:nvPr>
        </p:nvSpPr>
        <p:spPr>
          <a:xfrm>
            <a:off x="11391152" y="6434524"/>
            <a:ext cx="69326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 2 column (comparison slide)" type="twoTxTwoObj">
  <p:cSld name="TWO_OBJECTS_WITH_TEXT">
    <p:spTree>
      <p:nvGrpSpPr>
        <p:cNvPr id="508" name="Shape 508"/>
        <p:cNvGrpSpPr/>
        <p:nvPr/>
      </p:nvGrpSpPr>
      <p:grpSpPr>
        <a:xfrm>
          <a:off x="0" y="0"/>
          <a:ext cx="0" cy="0"/>
          <a:chOff x="0" y="0"/>
          <a:chExt cx="0" cy="0"/>
        </a:xfrm>
      </p:grpSpPr>
      <p:sp>
        <p:nvSpPr>
          <p:cNvPr id="509" name="Google Shape;509;p50"/>
          <p:cNvSpPr txBox="1"/>
          <p:nvPr>
            <p:ph type="title"/>
          </p:nvPr>
        </p:nvSpPr>
        <p:spPr>
          <a:xfrm>
            <a:off x="839788" y="4480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1" name="Google Shape;511;p50"/>
          <p:cNvSpPr txBox="1"/>
          <p:nvPr>
            <p:ph idx="2" type="body"/>
          </p:nvPr>
        </p:nvSpPr>
        <p:spPr>
          <a:xfrm>
            <a:off x="839788" y="2635623"/>
            <a:ext cx="5157787" cy="3554039"/>
          </a:xfrm>
          <a:prstGeom prst="rect">
            <a:avLst/>
          </a:prstGeom>
          <a:noFill/>
          <a:ln>
            <a:noFill/>
          </a:ln>
        </p:spPr>
        <p:txBody>
          <a:bodyPr anchorCtr="0" anchor="t" bIns="45700" lIns="91425" spcFirstLastPara="1" rIns="91425" wrap="square" tIns="45700">
            <a:noAutofit/>
          </a:bodyPr>
          <a:lstStyle>
            <a:lvl1pPr indent="-355600" lvl="0" marL="457200" algn="l">
              <a:lnSpc>
                <a:spcPct val="120000"/>
              </a:lnSpc>
              <a:spcBef>
                <a:spcPts val="1000"/>
              </a:spcBef>
              <a:spcAft>
                <a:spcPts val="0"/>
              </a:spcAft>
              <a:buSzPts val="2000"/>
              <a:buChar char="•"/>
              <a:defRPr sz="2000"/>
            </a:lvl1pPr>
            <a:lvl2pPr indent="-342900" lvl="1" marL="914400" algn="l">
              <a:lnSpc>
                <a:spcPct val="120000"/>
              </a:lnSpc>
              <a:spcBef>
                <a:spcPts val="500"/>
              </a:spcBef>
              <a:spcAft>
                <a:spcPts val="0"/>
              </a:spcAft>
              <a:buSzPts val="1800"/>
              <a:buChar char="•"/>
              <a:defRPr sz="1800"/>
            </a:lvl2pPr>
            <a:lvl3pPr indent="-330200" lvl="2" marL="1371600" algn="l">
              <a:lnSpc>
                <a:spcPct val="120000"/>
              </a:lnSpc>
              <a:spcBef>
                <a:spcPts val="500"/>
              </a:spcBef>
              <a:spcAft>
                <a:spcPts val="0"/>
              </a:spcAft>
              <a:buSzPts val="1600"/>
              <a:buChar char="•"/>
              <a:defRPr sz="16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2" name="Google Shape;512;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3" name="Google Shape;513;p50"/>
          <p:cNvSpPr txBox="1"/>
          <p:nvPr>
            <p:ph idx="4" type="body"/>
          </p:nvPr>
        </p:nvSpPr>
        <p:spPr>
          <a:xfrm>
            <a:off x="6172200" y="2635623"/>
            <a:ext cx="5183188" cy="3554040"/>
          </a:xfrm>
          <a:prstGeom prst="rect">
            <a:avLst/>
          </a:prstGeom>
          <a:noFill/>
          <a:ln>
            <a:noFill/>
          </a:ln>
        </p:spPr>
        <p:txBody>
          <a:bodyPr anchorCtr="0" anchor="t" bIns="45700" lIns="91425" spcFirstLastPara="1" rIns="91425" wrap="square" tIns="45700">
            <a:noAutofit/>
          </a:bodyPr>
          <a:lstStyle>
            <a:lvl1pPr indent="-355600" lvl="0" marL="457200" algn="l">
              <a:lnSpc>
                <a:spcPct val="120000"/>
              </a:lnSpc>
              <a:spcBef>
                <a:spcPts val="1000"/>
              </a:spcBef>
              <a:spcAft>
                <a:spcPts val="0"/>
              </a:spcAft>
              <a:buSzPts val="2000"/>
              <a:buChar char="•"/>
              <a:defRPr sz="2000"/>
            </a:lvl1pPr>
            <a:lvl2pPr indent="-342900" lvl="1" marL="914400" algn="l">
              <a:lnSpc>
                <a:spcPct val="120000"/>
              </a:lnSpc>
              <a:spcBef>
                <a:spcPts val="500"/>
              </a:spcBef>
              <a:spcAft>
                <a:spcPts val="0"/>
              </a:spcAft>
              <a:buSzPts val="1800"/>
              <a:buChar char="•"/>
              <a:defRPr sz="1800"/>
            </a:lvl2pPr>
            <a:lvl3pPr indent="-330200" lvl="2" marL="1371600" algn="l">
              <a:lnSpc>
                <a:spcPct val="120000"/>
              </a:lnSpc>
              <a:spcBef>
                <a:spcPts val="500"/>
              </a:spcBef>
              <a:spcAft>
                <a:spcPts val="0"/>
              </a:spcAft>
              <a:buSzPts val="1600"/>
              <a:buChar char="•"/>
              <a:defRPr sz="16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p50"/>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5" name="Google Shape;515;p50"/>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6" name="Google Shape;516;p50"/>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 3 column">
  <p:cSld name="11_Content 3 column">
    <p:spTree>
      <p:nvGrpSpPr>
        <p:cNvPr id="517" name="Shape 517"/>
        <p:cNvGrpSpPr/>
        <p:nvPr/>
      </p:nvGrpSpPr>
      <p:grpSpPr>
        <a:xfrm>
          <a:off x="0" y="0"/>
          <a:ext cx="0" cy="0"/>
          <a:chOff x="0" y="0"/>
          <a:chExt cx="0" cy="0"/>
        </a:xfrm>
      </p:grpSpPr>
      <p:sp>
        <p:nvSpPr>
          <p:cNvPr id="518" name="Google Shape;518;p51"/>
          <p:cNvSpPr txBox="1"/>
          <p:nvPr>
            <p:ph type="title"/>
          </p:nvPr>
        </p:nvSpPr>
        <p:spPr>
          <a:xfrm>
            <a:off x="838200" y="4480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9" name="Google Shape;519;p51"/>
          <p:cNvSpPr txBox="1"/>
          <p:nvPr>
            <p:ph idx="1" type="body"/>
          </p:nvPr>
        </p:nvSpPr>
        <p:spPr>
          <a:xfrm>
            <a:off x="839788" y="1681163"/>
            <a:ext cx="3200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0" name="Google Shape;520;p51"/>
          <p:cNvSpPr txBox="1"/>
          <p:nvPr>
            <p:ph idx="2" type="body"/>
          </p:nvPr>
        </p:nvSpPr>
        <p:spPr>
          <a:xfrm>
            <a:off x="839788" y="2635623"/>
            <a:ext cx="3200400" cy="3554039"/>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1000"/>
              </a:spcBef>
              <a:spcAft>
                <a:spcPts val="0"/>
              </a:spcAft>
              <a:buSzPts val="1400"/>
              <a:buChar char="•"/>
              <a:defRPr sz="1400"/>
            </a:lvl1pPr>
            <a:lvl2pPr indent="-317500" lvl="1" marL="914400" algn="l">
              <a:lnSpc>
                <a:spcPct val="120000"/>
              </a:lnSpc>
              <a:spcBef>
                <a:spcPts val="500"/>
              </a:spcBef>
              <a:spcAft>
                <a:spcPts val="0"/>
              </a:spcAft>
              <a:buSzPts val="1400"/>
              <a:buChar char="•"/>
              <a:defRPr sz="1400"/>
            </a:lvl2pPr>
            <a:lvl3pPr indent="-317500" lvl="2" marL="1371600" algn="l">
              <a:lnSpc>
                <a:spcPct val="120000"/>
              </a:lnSpc>
              <a:spcBef>
                <a:spcPts val="500"/>
              </a:spcBef>
              <a:spcAft>
                <a:spcPts val="0"/>
              </a:spcAft>
              <a:buSzPts val="1400"/>
              <a:buChar char="•"/>
              <a:defRPr sz="14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1" name="Google Shape;521;p51"/>
          <p:cNvSpPr txBox="1"/>
          <p:nvPr>
            <p:ph idx="3" type="body"/>
          </p:nvPr>
        </p:nvSpPr>
        <p:spPr>
          <a:xfrm>
            <a:off x="4496597" y="1679012"/>
            <a:ext cx="3200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2" name="Google Shape;522;p51"/>
          <p:cNvSpPr txBox="1"/>
          <p:nvPr>
            <p:ph idx="4" type="body"/>
          </p:nvPr>
        </p:nvSpPr>
        <p:spPr>
          <a:xfrm>
            <a:off x="4496597" y="2633472"/>
            <a:ext cx="3200400" cy="3554040"/>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1000"/>
              </a:spcBef>
              <a:spcAft>
                <a:spcPts val="0"/>
              </a:spcAft>
              <a:buSzPts val="1400"/>
              <a:buChar char="•"/>
              <a:defRPr sz="1400"/>
            </a:lvl1pPr>
            <a:lvl2pPr indent="-317500" lvl="1" marL="914400" algn="l">
              <a:lnSpc>
                <a:spcPct val="120000"/>
              </a:lnSpc>
              <a:spcBef>
                <a:spcPts val="500"/>
              </a:spcBef>
              <a:spcAft>
                <a:spcPts val="0"/>
              </a:spcAft>
              <a:buSzPts val="1400"/>
              <a:buChar char="•"/>
              <a:defRPr sz="1400"/>
            </a:lvl2pPr>
            <a:lvl3pPr indent="-317500" lvl="2" marL="1371600" algn="l">
              <a:lnSpc>
                <a:spcPct val="120000"/>
              </a:lnSpc>
              <a:spcBef>
                <a:spcPts val="500"/>
              </a:spcBef>
              <a:spcAft>
                <a:spcPts val="0"/>
              </a:spcAft>
              <a:buSzPts val="1400"/>
              <a:buChar char="•"/>
              <a:defRPr sz="14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3" name="Google Shape;523;p51"/>
          <p:cNvSpPr txBox="1"/>
          <p:nvPr>
            <p:ph idx="5" type="body"/>
          </p:nvPr>
        </p:nvSpPr>
        <p:spPr>
          <a:xfrm>
            <a:off x="8153406" y="1682496"/>
            <a:ext cx="3200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4" name="Google Shape;524;p51"/>
          <p:cNvSpPr txBox="1"/>
          <p:nvPr>
            <p:ph idx="6" type="body"/>
          </p:nvPr>
        </p:nvSpPr>
        <p:spPr>
          <a:xfrm>
            <a:off x="8153406" y="2633472"/>
            <a:ext cx="3200400" cy="3554040"/>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1000"/>
              </a:spcBef>
              <a:spcAft>
                <a:spcPts val="0"/>
              </a:spcAft>
              <a:buSzPts val="1400"/>
              <a:buChar char="•"/>
              <a:defRPr sz="1400"/>
            </a:lvl1pPr>
            <a:lvl2pPr indent="-317500" lvl="1" marL="914400" algn="l">
              <a:lnSpc>
                <a:spcPct val="120000"/>
              </a:lnSpc>
              <a:spcBef>
                <a:spcPts val="500"/>
              </a:spcBef>
              <a:spcAft>
                <a:spcPts val="0"/>
              </a:spcAft>
              <a:buSzPts val="1400"/>
              <a:buChar char="•"/>
              <a:defRPr sz="1400"/>
            </a:lvl2pPr>
            <a:lvl3pPr indent="-317500" lvl="2" marL="1371600" algn="l">
              <a:lnSpc>
                <a:spcPct val="120000"/>
              </a:lnSpc>
              <a:spcBef>
                <a:spcPts val="500"/>
              </a:spcBef>
              <a:spcAft>
                <a:spcPts val="0"/>
              </a:spcAft>
              <a:buSzPts val="1400"/>
              <a:buChar char="•"/>
              <a:defRPr sz="14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5" name="Google Shape;525;p51"/>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6" name="Google Shape;526;p51"/>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7" name="Google Shape;527;p51"/>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ummary" showMasterSp="0">
  <p:cSld name="12_Summary">
    <p:spTree>
      <p:nvGrpSpPr>
        <p:cNvPr id="528" name="Shape 528"/>
        <p:cNvGrpSpPr/>
        <p:nvPr/>
      </p:nvGrpSpPr>
      <p:grpSpPr>
        <a:xfrm>
          <a:off x="0" y="0"/>
          <a:ext cx="0" cy="0"/>
          <a:chOff x="0" y="0"/>
          <a:chExt cx="0" cy="0"/>
        </a:xfrm>
      </p:grpSpPr>
      <p:sp>
        <p:nvSpPr>
          <p:cNvPr id="529" name="Google Shape;529;p52"/>
          <p:cNvSpPr/>
          <p:nvPr/>
        </p:nvSpPr>
        <p:spPr>
          <a:xfrm>
            <a:off x="0" y="0"/>
            <a:ext cx="12192000" cy="21289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0" name="Google Shape;530;p52"/>
          <p:cNvSpPr txBox="1"/>
          <p:nvPr>
            <p:ph type="title"/>
          </p:nvPr>
        </p:nvSpPr>
        <p:spPr>
          <a:xfrm>
            <a:off x="914401" y="443553"/>
            <a:ext cx="9914859"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1" name="Google Shape;531;p52"/>
          <p:cNvSpPr txBox="1"/>
          <p:nvPr>
            <p:ph idx="1" type="body"/>
          </p:nvPr>
        </p:nvSpPr>
        <p:spPr>
          <a:xfrm>
            <a:off x="914400" y="2709080"/>
            <a:ext cx="5868537" cy="34678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000"/>
              <a:buNone/>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52"/>
          <p:cNvSpPr/>
          <p:nvPr/>
        </p:nvSpPr>
        <p:spPr>
          <a:xfrm>
            <a:off x="9844851" y="1"/>
            <a:ext cx="2347150" cy="4454343"/>
          </a:xfrm>
          <a:custGeom>
            <a:rect b="b" l="l" r="r" t="t"/>
            <a:pathLst>
              <a:path extrusionOk="0" h="4454343" w="2347151">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3" name="Google Shape;533;p52"/>
          <p:cNvSpPr/>
          <p:nvPr>
            <p:ph idx="2" type="pic"/>
          </p:nvPr>
        </p:nvSpPr>
        <p:spPr>
          <a:xfrm>
            <a:off x="7326184" y="2126134"/>
            <a:ext cx="2434622" cy="2503056"/>
          </a:xfrm>
          <a:prstGeom prst="rect">
            <a:avLst/>
          </a:prstGeom>
          <a:solidFill>
            <a:schemeClr val="accent6"/>
          </a:solidFill>
          <a:ln>
            <a:noFill/>
          </a:ln>
        </p:spPr>
      </p:sp>
      <p:sp>
        <p:nvSpPr>
          <p:cNvPr id="534" name="Google Shape;534;p52"/>
          <p:cNvSpPr/>
          <p:nvPr>
            <p:ph idx="3" type="pic"/>
          </p:nvPr>
        </p:nvSpPr>
        <p:spPr>
          <a:xfrm>
            <a:off x="9759092" y="2118839"/>
            <a:ext cx="2432908" cy="2498880"/>
          </a:xfrm>
          <a:prstGeom prst="rect">
            <a:avLst/>
          </a:prstGeom>
          <a:solidFill>
            <a:srgbClr val="F0C76A"/>
          </a:solidFill>
          <a:ln>
            <a:noFill/>
          </a:ln>
        </p:spPr>
      </p:sp>
      <p:sp>
        <p:nvSpPr>
          <p:cNvPr id="535" name="Google Shape;535;p52"/>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6" name="Google Shape;536;p52"/>
          <p:cNvSpPr/>
          <p:nvPr>
            <p:ph idx="4" type="pic"/>
          </p:nvPr>
        </p:nvSpPr>
        <p:spPr>
          <a:xfrm>
            <a:off x="7324344" y="4503573"/>
            <a:ext cx="2434622" cy="2354427"/>
          </a:xfrm>
          <a:prstGeom prst="rect">
            <a:avLst/>
          </a:prstGeom>
          <a:solidFill>
            <a:srgbClr val="F0C76A"/>
          </a:solidFill>
          <a:ln>
            <a:noFill/>
          </a:ln>
        </p:spPr>
      </p:sp>
      <p:sp>
        <p:nvSpPr>
          <p:cNvPr id="537" name="Google Shape;537;p52"/>
          <p:cNvSpPr/>
          <p:nvPr>
            <p:ph idx="5" type="pic"/>
          </p:nvPr>
        </p:nvSpPr>
        <p:spPr>
          <a:xfrm>
            <a:off x="9758966" y="4507560"/>
            <a:ext cx="2434622" cy="2350439"/>
          </a:xfrm>
          <a:prstGeom prst="rect">
            <a:avLst/>
          </a:prstGeom>
          <a:solidFill>
            <a:schemeClr val="accent6"/>
          </a:solidFill>
          <a:ln>
            <a:noFill/>
          </a:ln>
        </p:spPr>
      </p:sp>
      <p:sp>
        <p:nvSpPr>
          <p:cNvPr id="538" name="Google Shape;538;p52"/>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9" name="Google Shape;539;p52"/>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losing">
  <p:cSld name="13_Closing">
    <p:bg>
      <p:bgPr>
        <a:solidFill>
          <a:schemeClr val="accent2"/>
        </a:solidFill>
      </p:bgPr>
    </p:bg>
    <p:spTree>
      <p:nvGrpSpPr>
        <p:cNvPr id="540" name="Shape 540"/>
        <p:cNvGrpSpPr/>
        <p:nvPr/>
      </p:nvGrpSpPr>
      <p:grpSpPr>
        <a:xfrm>
          <a:off x="0" y="0"/>
          <a:ext cx="0" cy="0"/>
          <a:chOff x="0" y="0"/>
          <a:chExt cx="0" cy="0"/>
        </a:xfrm>
      </p:grpSpPr>
      <p:sp>
        <p:nvSpPr>
          <p:cNvPr id="541" name="Google Shape;541;p5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2" name="Google Shape;542;p53"/>
          <p:cNvSpPr txBox="1"/>
          <p:nvPr>
            <p:ph type="title"/>
          </p:nvPr>
        </p:nvSpPr>
        <p:spPr>
          <a:xfrm>
            <a:off x="5963479" y="596393"/>
            <a:ext cx="5618922" cy="154250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3" name="Google Shape;543;p53"/>
          <p:cNvSpPr/>
          <p:nvPr>
            <p:ph idx="2" type="pic"/>
          </p:nvPr>
        </p:nvSpPr>
        <p:spPr>
          <a:xfrm>
            <a:off x="0" y="-1"/>
            <a:ext cx="5181600" cy="6857999"/>
          </a:xfrm>
          <a:prstGeom prst="rect">
            <a:avLst/>
          </a:prstGeom>
          <a:solidFill>
            <a:schemeClr val="accent6"/>
          </a:solidFill>
          <a:ln>
            <a:noFill/>
          </a:ln>
        </p:spPr>
      </p:sp>
      <p:sp>
        <p:nvSpPr>
          <p:cNvPr id="544" name="Google Shape;544;p53"/>
          <p:cNvSpPr txBox="1"/>
          <p:nvPr>
            <p:ph idx="1" type="body"/>
          </p:nvPr>
        </p:nvSpPr>
        <p:spPr>
          <a:xfrm>
            <a:off x="5963478" y="2138901"/>
            <a:ext cx="5618922" cy="403329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000"/>
              <a:buNone/>
              <a:defRPr>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5" name="Google Shape;545;p53"/>
          <p:cNvSpPr/>
          <p:nvPr/>
        </p:nvSpPr>
        <p:spPr>
          <a:xfrm rot="5400000">
            <a:off x="4005014" y="3249456"/>
            <a:ext cx="2353172" cy="4863918"/>
          </a:xfrm>
          <a:custGeom>
            <a:rect b="b" l="l" r="r" t="t"/>
            <a:pathLst>
              <a:path extrusionOk="0" h="4863918" w="2353172">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6" name="Google Shape;546;p53"/>
          <p:cNvSpPr/>
          <p:nvPr/>
        </p:nvSpPr>
        <p:spPr>
          <a:xfrm rot="5400000">
            <a:off x="4005012" y="3249456"/>
            <a:ext cx="2353172" cy="4863918"/>
          </a:xfrm>
          <a:custGeom>
            <a:rect b="b" l="l" r="r" t="t"/>
            <a:pathLst>
              <a:path extrusionOk="0" h="4863918" w="2353172">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rgbClr val="116069">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7" name="Google Shape;547;p53"/>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8" name="Google Shape;548;p53"/>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9" name="Google Shape;549;p53"/>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Logo">
  <p:cSld name="Title, Content and Logo">
    <p:spTree>
      <p:nvGrpSpPr>
        <p:cNvPr id="35" name="Shape 35"/>
        <p:cNvGrpSpPr/>
        <p:nvPr/>
      </p:nvGrpSpPr>
      <p:grpSpPr>
        <a:xfrm>
          <a:off x="0" y="0"/>
          <a:ext cx="0" cy="0"/>
          <a:chOff x="0" y="0"/>
          <a:chExt cx="0" cy="0"/>
        </a:xfrm>
      </p:grpSpPr>
      <p:sp>
        <p:nvSpPr>
          <p:cNvPr id="36" name="Google Shape;36;p5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 name="Google Shape;37;p57"/>
          <p:cNvSpPr/>
          <p:nvPr/>
        </p:nvSpPr>
        <p:spPr>
          <a:xfrm>
            <a:off x="0" y="0"/>
            <a:ext cx="8145600" cy="6858000"/>
          </a:xfrm>
          <a:prstGeom prst="rect">
            <a:avLst/>
          </a:prstGeom>
          <a:solidFill>
            <a:schemeClr val="dk1">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 name="Google Shape;38;p57"/>
          <p:cNvSpPr txBox="1"/>
          <p:nvPr>
            <p:ph type="title"/>
          </p:nvPr>
        </p:nvSpPr>
        <p:spPr>
          <a:xfrm>
            <a:off x="6433778" y="1514007"/>
            <a:ext cx="4585780" cy="109107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7"/>
          <p:cNvSpPr txBox="1"/>
          <p:nvPr>
            <p:ph idx="1" type="body"/>
          </p:nvPr>
        </p:nvSpPr>
        <p:spPr>
          <a:xfrm>
            <a:off x="6427532" y="2698955"/>
            <a:ext cx="4607015" cy="3136910"/>
          </a:xfrm>
          <a:prstGeom prst="rect">
            <a:avLst/>
          </a:prstGeom>
          <a:noFill/>
          <a:ln>
            <a:noFill/>
          </a:ln>
        </p:spPr>
        <p:txBody>
          <a:bodyPr anchorCtr="0" anchor="t" bIns="0" lIns="0" spcFirstLastPara="1" rIns="0" wrap="square" tIns="0">
            <a:normAutofit/>
          </a:bodyPr>
          <a:lstStyle>
            <a:lvl1pPr indent="-342900" lvl="0" marL="457200" algn="l">
              <a:lnSpc>
                <a:spcPct val="85000"/>
              </a:lnSpc>
              <a:spcBef>
                <a:spcPts val="600"/>
              </a:spcBef>
              <a:spcAft>
                <a:spcPts val="0"/>
              </a:spcAft>
              <a:buClr>
                <a:srgbClr val="978758"/>
              </a:buClr>
              <a:buSzPts val="1800"/>
              <a:buChar char="•"/>
              <a:defRPr sz="1800"/>
            </a:lvl1pPr>
            <a:lvl2pPr indent="-342900" lvl="1" marL="914400" algn="l">
              <a:lnSpc>
                <a:spcPct val="100000"/>
              </a:lnSpc>
              <a:spcBef>
                <a:spcPts val="600"/>
              </a:spcBef>
              <a:spcAft>
                <a:spcPts val="0"/>
              </a:spcAft>
              <a:buClr>
                <a:srgbClr val="978758"/>
              </a:buClr>
              <a:buSzPts val="1800"/>
              <a:buChar char="•"/>
              <a:defRPr sz="1800"/>
            </a:lvl2pPr>
            <a:lvl3pPr indent="-342900" lvl="2" marL="1371600" algn="l">
              <a:lnSpc>
                <a:spcPct val="100000"/>
              </a:lnSpc>
              <a:spcBef>
                <a:spcPts val="600"/>
              </a:spcBef>
              <a:spcAft>
                <a:spcPts val="0"/>
              </a:spcAft>
              <a:buClr>
                <a:srgbClr val="978758"/>
              </a:buClr>
              <a:buSzPts val="1800"/>
              <a:buChar char="•"/>
              <a:defRPr sz="1800"/>
            </a:lvl3pPr>
            <a:lvl4pPr indent="-342900" lvl="3" marL="1828800" algn="l">
              <a:lnSpc>
                <a:spcPct val="100000"/>
              </a:lnSpc>
              <a:spcBef>
                <a:spcPts val="600"/>
              </a:spcBef>
              <a:spcAft>
                <a:spcPts val="0"/>
              </a:spcAft>
              <a:buClr>
                <a:srgbClr val="978758"/>
              </a:buClr>
              <a:buSzPts val="1800"/>
              <a:buChar char="•"/>
              <a:defRPr sz="1800"/>
            </a:lvl4pPr>
            <a:lvl5pPr indent="-342900" lvl="4" marL="2286000" algn="l">
              <a:lnSpc>
                <a:spcPct val="100000"/>
              </a:lnSpc>
              <a:spcBef>
                <a:spcPts val="600"/>
              </a:spcBef>
              <a:spcAft>
                <a:spcPts val="0"/>
              </a:spcAft>
              <a:buClr>
                <a:srgbClr val="978758"/>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7"/>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7"/>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7"/>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57"/>
          <p:cNvSpPr/>
          <p:nvPr>
            <p:ph idx="2"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550" name="Shape 550"/>
        <p:cNvGrpSpPr/>
        <p:nvPr/>
      </p:nvGrpSpPr>
      <p:grpSpPr>
        <a:xfrm>
          <a:off x="0" y="0"/>
          <a:ext cx="0" cy="0"/>
          <a:chOff x="0" y="0"/>
          <a:chExt cx="0" cy="0"/>
        </a:xfrm>
      </p:grpSpPr>
      <p:sp>
        <p:nvSpPr>
          <p:cNvPr id="551" name="Google Shape;551;p81"/>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p81"/>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3" name="Google Shape;553;p81"/>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554" name="Google Shape;554;p81"/>
          <p:cNvSpPr txBox="1"/>
          <p:nvPr>
            <p:ph type="ctrTitle"/>
          </p:nvPr>
        </p:nvSpPr>
        <p:spPr>
          <a:xfrm>
            <a:off x="2067635" y="4626592"/>
            <a:ext cx="8600365" cy="122492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81"/>
          <p:cNvSpPr txBox="1"/>
          <p:nvPr>
            <p:ph idx="1" type="subTitle"/>
          </p:nvPr>
        </p:nvSpPr>
        <p:spPr>
          <a:xfrm>
            <a:off x="2067636" y="5936776"/>
            <a:ext cx="6660107" cy="625497"/>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SzPts val="1800"/>
              <a:buChar char="•"/>
              <a:defRPr/>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12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6" name="Shape 556"/>
        <p:cNvGrpSpPr/>
        <p:nvPr/>
      </p:nvGrpSpPr>
      <p:grpSpPr>
        <a:xfrm>
          <a:off x="0" y="0"/>
          <a:ext cx="0" cy="0"/>
          <a:chOff x="0" y="0"/>
          <a:chExt cx="0" cy="0"/>
        </a:xfrm>
      </p:grpSpPr>
      <p:sp>
        <p:nvSpPr>
          <p:cNvPr id="557" name="Google Shape;557;p82"/>
          <p:cNvSpPr txBox="1"/>
          <p:nvPr>
            <p:ph type="ctrTitle"/>
          </p:nvPr>
        </p:nvSpPr>
        <p:spPr>
          <a:xfrm>
            <a:off x="1249326" y="919716"/>
            <a:ext cx="8504275" cy="355127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2"/>
              </a:buClr>
              <a:buSzPts val="5400"/>
              <a:buFont typeface="Abril Fatfac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p82"/>
          <p:cNvSpPr txBox="1"/>
          <p:nvPr>
            <p:ph idx="1" type="subTitle"/>
          </p:nvPr>
        </p:nvSpPr>
        <p:spPr>
          <a:xfrm>
            <a:off x="1249326" y="4795284"/>
            <a:ext cx="8504275" cy="108452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SzPts val="1600"/>
              <a:buNone/>
              <a:defRPr b="1" sz="1600" cap="none"/>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9" name="Google Shape;559;p82"/>
          <p:cNvSpPr txBox="1"/>
          <p:nvPr>
            <p:ph idx="10" type="dt"/>
          </p:nvPr>
        </p:nvSpPr>
        <p:spPr>
          <a:xfrm>
            <a:off x="8964706" y="6433202"/>
            <a:ext cx="2426446"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82"/>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1" name="Google Shape;561;p82"/>
          <p:cNvSpPr txBox="1"/>
          <p:nvPr>
            <p:ph idx="12" type="sldNum"/>
          </p:nvPr>
        </p:nvSpPr>
        <p:spPr>
          <a:xfrm>
            <a:off x="11391152" y="6433203"/>
            <a:ext cx="702781"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2" name="Shape 562"/>
        <p:cNvGrpSpPr/>
        <p:nvPr/>
      </p:nvGrpSpPr>
      <p:grpSpPr>
        <a:xfrm>
          <a:off x="0" y="0"/>
          <a:ext cx="0" cy="0"/>
          <a:chOff x="0" y="0"/>
          <a:chExt cx="0" cy="0"/>
        </a:xfrm>
      </p:grpSpPr>
      <p:sp>
        <p:nvSpPr>
          <p:cNvPr id="563" name="Google Shape;563;p83"/>
          <p:cNvSpPr txBox="1"/>
          <p:nvPr>
            <p:ph type="title"/>
          </p:nvPr>
        </p:nvSpPr>
        <p:spPr>
          <a:xfrm>
            <a:off x="1524000" y="1320800"/>
            <a:ext cx="9144000" cy="309581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5400"/>
              <a:buFont typeface="Abril Fatfac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4" name="Google Shape;564;p83"/>
          <p:cNvSpPr txBox="1"/>
          <p:nvPr>
            <p:ph idx="1" type="body"/>
          </p:nvPr>
        </p:nvSpPr>
        <p:spPr>
          <a:xfrm>
            <a:off x="1523999" y="4589463"/>
            <a:ext cx="914400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400"/>
              <a:buNone/>
              <a:defRPr sz="2400">
                <a:solidFill>
                  <a:srgbClr val="888888"/>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65" name="Google Shape;565;p83"/>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6" name="Google Shape;566;p83"/>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7" name="Google Shape;567;p83"/>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8" name="Shape 568"/>
        <p:cNvGrpSpPr/>
        <p:nvPr/>
      </p:nvGrpSpPr>
      <p:grpSpPr>
        <a:xfrm>
          <a:off x="0" y="0"/>
          <a:ext cx="0" cy="0"/>
          <a:chOff x="0" y="0"/>
          <a:chExt cx="0" cy="0"/>
        </a:xfrm>
      </p:grpSpPr>
      <p:sp>
        <p:nvSpPr>
          <p:cNvPr id="569" name="Google Shape;569;p84"/>
          <p:cNvSpPr txBox="1"/>
          <p:nvPr>
            <p:ph type="title"/>
          </p:nvPr>
        </p:nvSpPr>
        <p:spPr>
          <a:xfrm>
            <a:off x="908775" y="590372"/>
            <a:ext cx="10202248" cy="13258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0" name="Google Shape;570;p84"/>
          <p:cNvSpPr txBox="1"/>
          <p:nvPr>
            <p:ph idx="1" type="body"/>
          </p:nvPr>
        </p:nvSpPr>
        <p:spPr>
          <a:xfrm>
            <a:off x="1408813" y="2163725"/>
            <a:ext cx="4610986" cy="401323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1" name="Google Shape;571;p84"/>
          <p:cNvSpPr txBox="1"/>
          <p:nvPr>
            <p:ph idx="2" type="body"/>
          </p:nvPr>
        </p:nvSpPr>
        <p:spPr>
          <a:xfrm>
            <a:off x="6257260" y="2163725"/>
            <a:ext cx="4853763" cy="401323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2" name="Google Shape;572;p84"/>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84"/>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4" name="Google Shape;574;p84"/>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5" name="Shape 575"/>
        <p:cNvGrpSpPr/>
        <p:nvPr/>
      </p:nvGrpSpPr>
      <p:grpSpPr>
        <a:xfrm>
          <a:off x="0" y="0"/>
          <a:ext cx="0" cy="0"/>
          <a:chOff x="0" y="0"/>
          <a:chExt cx="0" cy="0"/>
        </a:xfrm>
      </p:grpSpPr>
      <p:sp>
        <p:nvSpPr>
          <p:cNvPr id="576" name="Google Shape;576;p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7" name="Google Shape;577;p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20000"/>
              </a:lnSpc>
              <a:spcBef>
                <a:spcPts val="1000"/>
              </a:spcBef>
              <a:spcAft>
                <a:spcPts val="0"/>
              </a:spcAft>
              <a:buSzPts val="3200"/>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55600" lvl="3" marL="1828800" algn="l">
              <a:lnSpc>
                <a:spcPct val="120000"/>
              </a:lnSpc>
              <a:spcBef>
                <a:spcPts val="500"/>
              </a:spcBef>
              <a:spcAft>
                <a:spcPts val="0"/>
              </a:spcAft>
              <a:buSzPts val="2000"/>
              <a:buChar char="•"/>
              <a:defRPr sz="2000"/>
            </a:lvl4pPr>
            <a:lvl5pPr indent="-355600" lvl="4" marL="2286000" algn="l">
              <a:lnSpc>
                <a:spcPct val="12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8" name="Google Shape;578;p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79" name="Google Shape;579;p85"/>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0" name="Google Shape;580;p85"/>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1" name="Google Shape;581;p85"/>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2" name="Shape 582"/>
        <p:cNvGrpSpPr/>
        <p:nvPr/>
      </p:nvGrpSpPr>
      <p:grpSpPr>
        <a:xfrm>
          <a:off x="0" y="0"/>
          <a:ext cx="0" cy="0"/>
          <a:chOff x="0" y="0"/>
          <a:chExt cx="0" cy="0"/>
        </a:xfrm>
      </p:grpSpPr>
      <p:sp>
        <p:nvSpPr>
          <p:cNvPr id="583" name="Google Shape;583;p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4" name="Google Shape;584;p86"/>
          <p:cNvSpPr/>
          <p:nvPr>
            <p:ph idx="2" type="pic"/>
          </p:nvPr>
        </p:nvSpPr>
        <p:spPr>
          <a:xfrm>
            <a:off x="5183188" y="987425"/>
            <a:ext cx="6172200" cy="4873625"/>
          </a:xfrm>
          <a:prstGeom prst="rect">
            <a:avLst/>
          </a:prstGeom>
          <a:noFill/>
          <a:ln>
            <a:noFill/>
          </a:ln>
        </p:spPr>
      </p:sp>
      <p:sp>
        <p:nvSpPr>
          <p:cNvPr id="585" name="Google Shape;585;p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6" name="Google Shape;586;p86"/>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7" name="Google Shape;587;p86"/>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8" name="Google Shape;588;p86"/>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_ONLY_1">
    <p:spTree>
      <p:nvGrpSpPr>
        <p:cNvPr id="589" name="Shape 589"/>
        <p:cNvGrpSpPr/>
        <p:nvPr/>
      </p:nvGrpSpPr>
      <p:grpSpPr>
        <a:xfrm>
          <a:off x="0" y="0"/>
          <a:ext cx="0" cy="0"/>
          <a:chOff x="0" y="0"/>
          <a:chExt cx="0" cy="0"/>
        </a:xfrm>
      </p:grpSpPr>
      <p:sp>
        <p:nvSpPr>
          <p:cNvPr id="590" name="Google Shape;590;g379fc8380df_0_472"/>
          <p:cNvSpPr/>
          <p:nvPr/>
        </p:nvSpPr>
        <p:spPr>
          <a:xfrm rot="8347381">
            <a:off x="650135" y="3332364"/>
            <a:ext cx="2407565" cy="2407308"/>
          </a:xfrm>
          <a:prstGeom prst="ellipse">
            <a:avLst/>
          </a:prstGeom>
          <a:gradFill>
            <a:gsLst>
              <a:gs pos="0">
                <a:srgbClr val="1CDBBC">
                  <a:alpha val="20000"/>
                </a:srgbClr>
              </a:gs>
              <a:gs pos="100000">
                <a:srgbClr val="000000">
                  <a:alpha val="0"/>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a:ea typeface="Inter"/>
              <a:cs typeface="Inter"/>
              <a:sym typeface="Inter"/>
            </a:endParaRPr>
          </a:p>
        </p:txBody>
      </p:sp>
      <p:sp>
        <p:nvSpPr>
          <p:cNvPr id="591" name="Google Shape;591;g379fc8380df_0_472"/>
          <p:cNvSpPr/>
          <p:nvPr/>
        </p:nvSpPr>
        <p:spPr>
          <a:xfrm rot="-899718">
            <a:off x="7413159" y="33157"/>
            <a:ext cx="5320789" cy="5319707"/>
          </a:xfrm>
          <a:prstGeom prst="ellipse">
            <a:avLst/>
          </a:prstGeom>
          <a:gradFill>
            <a:gsLst>
              <a:gs pos="0">
                <a:srgbClr val="1CDBBC">
                  <a:alpha val="20000"/>
                </a:srgbClr>
              </a:gs>
              <a:gs pos="100000">
                <a:srgbClr val="000000">
                  <a:alpha val="0"/>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a:ea typeface="Inter"/>
              <a:cs typeface="Inter"/>
              <a:sym typeface="Inter"/>
            </a:endParaRPr>
          </a:p>
        </p:txBody>
      </p:sp>
      <p:grpSp>
        <p:nvGrpSpPr>
          <p:cNvPr id="592" name="Google Shape;592;g379fc8380df_0_472"/>
          <p:cNvGrpSpPr/>
          <p:nvPr/>
        </p:nvGrpSpPr>
        <p:grpSpPr>
          <a:xfrm rot="-5400000">
            <a:off x="739331" y="-2944977"/>
            <a:ext cx="11581063" cy="12747961"/>
            <a:chOff x="3183416" y="2106982"/>
            <a:chExt cx="1635281" cy="1799746"/>
          </a:xfrm>
        </p:grpSpPr>
        <p:sp>
          <p:nvSpPr>
            <p:cNvPr id="593" name="Google Shape;593;g379fc8380df_0_472"/>
            <p:cNvSpPr/>
            <p:nvPr/>
          </p:nvSpPr>
          <p:spPr>
            <a:xfrm>
              <a:off x="3183416" y="2501489"/>
              <a:ext cx="1635281" cy="1347988"/>
            </a:xfrm>
            <a:custGeom>
              <a:rect b="b" l="l" r="r" t="t"/>
              <a:pathLst>
                <a:path extrusionOk="0" h="1295" w="1571">
                  <a:moveTo>
                    <a:pt x="1017" y="233"/>
                  </a:moveTo>
                  <a:cubicBezTo>
                    <a:pt x="1017" y="180"/>
                    <a:pt x="999" y="130"/>
                    <a:pt x="966" y="89"/>
                  </a:cubicBezTo>
                  <a:cubicBezTo>
                    <a:pt x="935" y="49"/>
                    <a:pt x="890" y="20"/>
                    <a:pt x="840" y="7"/>
                  </a:cubicBezTo>
                  <a:cubicBezTo>
                    <a:pt x="822" y="3"/>
                    <a:pt x="804" y="0"/>
                    <a:pt x="785" y="0"/>
                  </a:cubicBezTo>
                  <a:cubicBezTo>
                    <a:pt x="733" y="1"/>
                    <a:pt x="683" y="19"/>
                    <a:pt x="642" y="51"/>
                  </a:cubicBezTo>
                  <a:cubicBezTo>
                    <a:pt x="602" y="83"/>
                    <a:pt x="573" y="128"/>
                    <a:pt x="560" y="178"/>
                  </a:cubicBezTo>
                  <a:cubicBezTo>
                    <a:pt x="556" y="196"/>
                    <a:pt x="553" y="214"/>
                    <a:pt x="553" y="233"/>
                  </a:cubicBezTo>
                  <a:cubicBezTo>
                    <a:pt x="553" y="387"/>
                    <a:pt x="553" y="542"/>
                    <a:pt x="553" y="696"/>
                  </a:cubicBezTo>
                  <a:cubicBezTo>
                    <a:pt x="553" y="710"/>
                    <a:pt x="553" y="724"/>
                    <a:pt x="553" y="738"/>
                  </a:cubicBezTo>
                  <a:cubicBezTo>
                    <a:pt x="552" y="844"/>
                    <a:pt x="520" y="948"/>
                    <a:pt x="462" y="1036"/>
                  </a:cubicBezTo>
                  <a:cubicBezTo>
                    <a:pt x="406" y="1123"/>
                    <a:pt x="325" y="1192"/>
                    <a:pt x="232" y="1236"/>
                  </a:cubicBezTo>
                  <a:cubicBezTo>
                    <a:pt x="161" y="1269"/>
                    <a:pt x="83" y="1286"/>
                    <a:pt x="5" y="1287"/>
                  </a:cubicBezTo>
                  <a:cubicBezTo>
                    <a:pt x="0" y="1287"/>
                    <a:pt x="0" y="1295"/>
                    <a:pt x="5" y="1295"/>
                  </a:cubicBezTo>
                  <a:cubicBezTo>
                    <a:pt x="110" y="1294"/>
                    <a:pt x="213" y="1263"/>
                    <a:pt x="302" y="1206"/>
                  </a:cubicBezTo>
                  <a:cubicBezTo>
                    <a:pt x="388" y="1151"/>
                    <a:pt x="458" y="1072"/>
                    <a:pt x="504" y="980"/>
                  </a:cubicBezTo>
                  <a:cubicBezTo>
                    <a:pt x="541" y="905"/>
                    <a:pt x="561" y="822"/>
                    <a:pt x="561" y="738"/>
                  </a:cubicBezTo>
                  <a:cubicBezTo>
                    <a:pt x="561" y="583"/>
                    <a:pt x="561" y="429"/>
                    <a:pt x="561" y="274"/>
                  </a:cubicBezTo>
                  <a:cubicBezTo>
                    <a:pt x="561" y="260"/>
                    <a:pt x="561" y="247"/>
                    <a:pt x="561" y="233"/>
                  </a:cubicBezTo>
                  <a:cubicBezTo>
                    <a:pt x="562" y="180"/>
                    <a:pt x="581" y="128"/>
                    <a:pt x="616" y="88"/>
                  </a:cubicBezTo>
                  <a:cubicBezTo>
                    <a:pt x="649" y="48"/>
                    <a:pt x="697" y="21"/>
                    <a:pt x="748" y="12"/>
                  </a:cubicBezTo>
                  <a:cubicBezTo>
                    <a:pt x="760" y="9"/>
                    <a:pt x="773" y="8"/>
                    <a:pt x="785" y="8"/>
                  </a:cubicBezTo>
                  <a:cubicBezTo>
                    <a:pt x="838" y="9"/>
                    <a:pt x="890" y="28"/>
                    <a:pt x="930" y="63"/>
                  </a:cubicBezTo>
                  <a:cubicBezTo>
                    <a:pt x="970" y="97"/>
                    <a:pt x="996" y="144"/>
                    <a:pt x="1006" y="195"/>
                  </a:cubicBezTo>
                  <a:cubicBezTo>
                    <a:pt x="1008" y="208"/>
                    <a:pt x="1009" y="220"/>
                    <a:pt x="1009" y="233"/>
                  </a:cubicBezTo>
                  <a:cubicBezTo>
                    <a:pt x="1009" y="387"/>
                    <a:pt x="1009" y="542"/>
                    <a:pt x="1009" y="696"/>
                  </a:cubicBezTo>
                  <a:cubicBezTo>
                    <a:pt x="1009" y="710"/>
                    <a:pt x="1009" y="724"/>
                    <a:pt x="1009" y="738"/>
                  </a:cubicBezTo>
                  <a:cubicBezTo>
                    <a:pt x="1010" y="843"/>
                    <a:pt x="1041" y="947"/>
                    <a:pt x="1098" y="1035"/>
                  </a:cubicBezTo>
                  <a:cubicBezTo>
                    <a:pt x="1153" y="1121"/>
                    <a:pt x="1232" y="1192"/>
                    <a:pt x="1323" y="1237"/>
                  </a:cubicBezTo>
                  <a:cubicBezTo>
                    <a:pt x="1398" y="1275"/>
                    <a:pt x="1482" y="1294"/>
                    <a:pt x="1565" y="1295"/>
                  </a:cubicBezTo>
                  <a:cubicBezTo>
                    <a:pt x="1571" y="1295"/>
                    <a:pt x="1571" y="1287"/>
                    <a:pt x="1565" y="1287"/>
                  </a:cubicBezTo>
                  <a:cubicBezTo>
                    <a:pt x="1459" y="1286"/>
                    <a:pt x="1356" y="1254"/>
                    <a:pt x="1267" y="1196"/>
                  </a:cubicBezTo>
                  <a:cubicBezTo>
                    <a:pt x="1181" y="1139"/>
                    <a:pt x="1112" y="1058"/>
                    <a:pt x="1068" y="965"/>
                  </a:cubicBezTo>
                  <a:cubicBezTo>
                    <a:pt x="1035" y="894"/>
                    <a:pt x="1018" y="816"/>
                    <a:pt x="1017" y="738"/>
                  </a:cubicBezTo>
                  <a:cubicBezTo>
                    <a:pt x="1017" y="583"/>
                    <a:pt x="1017" y="429"/>
                    <a:pt x="1017" y="274"/>
                  </a:cubicBezTo>
                  <a:cubicBezTo>
                    <a:pt x="1017" y="260"/>
                    <a:pt x="1017" y="247"/>
                    <a:pt x="1017" y="233"/>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4" name="Google Shape;594;g379fc8380df_0_472"/>
            <p:cNvSpPr/>
            <p:nvPr/>
          </p:nvSpPr>
          <p:spPr>
            <a:xfrm>
              <a:off x="3183416" y="2275610"/>
              <a:ext cx="1635281" cy="1349029"/>
            </a:xfrm>
            <a:custGeom>
              <a:rect b="b" l="l" r="r" t="t"/>
              <a:pathLst>
                <a:path extrusionOk="0" h="1296" w="1571">
                  <a:moveTo>
                    <a:pt x="1233" y="450"/>
                  </a:moveTo>
                  <a:cubicBezTo>
                    <a:pt x="1233" y="344"/>
                    <a:pt x="1193" y="241"/>
                    <a:pt x="1125" y="160"/>
                  </a:cubicBezTo>
                  <a:cubicBezTo>
                    <a:pt x="1058" y="80"/>
                    <a:pt x="964" y="24"/>
                    <a:pt x="860" y="7"/>
                  </a:cubicBezTo>
                  <a:cubicBezTo>
                    <a:pt x="836" y="3"/>
                    <a:pt x="810" y="1"/>
                    <a:pt x="785" y="1"/>
                  </a:cubicBezTo>
                  <a:cubicBezTo>
                    <a:pt x="680" y="0"/>
                    <a:pt x="578" y="39"/>
                    <a:pt x="498" y="108"/>
                  </a:cubicBezTo>
                  <a:cubicBezTo>
                    <a:pt x="419" y="175"/>
                    <a:pt x="364" y="270"/>
                    <a:pt x="345" y="372"/>
                  </a:cubicBezTo>
                  <a:cubicBezTo>
                    <a:pt x="340" y="398"/>
                    <a:pt x="337" y="424"/>
                    <a:pt x="337" y="450"/>
                  </a:cubicBezTo>
                  <a:cubicBezTo>
                    <a:pt x="337" y="604"/>
                    <a:pt x="337" y="759"/>
                    <a:pt x="337" y="913"/>
                  </a:cubicBezTo>
                  <a:cubicBezTo>
                    <a:pt x="337" y="927"/>
                    <a:pt x="337" y="941"/>
                    <a:pt x="337" y="955"/>
                  </a:cubicBezTo>
                  <a:cubicBezTo>
                    <a:pt x="336" y="1061"/>
                    <a:pt x="284" y="1161"/>
                    <a:pt x="199" y="1223"/>
                  </a:cubicBezTo>
                  <a:cubicBezTo>
                    <a:pt x="143" y="1264"/>
                    <a:pt x="74" y="1286"/>
                    <a:pt x="5" y="1287"/>
                  </a:cubicBezTo>
                  <a:cubicBezTo>
                    <a:pt x="0" y="1288"/>
                    <a:pt x="0" y="1296"/>
                    <a:pt x="5" y="1296"/>
                  </a:cubicBezTo>
                  <a:cubicBezTo>
                    <a:pt x="109" y="1294"/>
                    <a:pt x="208" y="1245"/>
                    <a:pt x="273" y="1163"/>
                  </a:cubicBezTo>
                  <a:cubicBezTo>
                    <a:pt x="319" y="1103"/>
                    <a:pt x="345" y="1030"/>
                    <a:pt x="345" y="955"/>
                  </a:cubicBezTo>
                  <a:cubicBezTo>
                    <a:pt x="345" y="800"/>
                    <a:pt x="345" y="646"/>
                    <a:pt x="345" y="491"/>
                  </a:cubicBezTo>
                  <a:cubicBezTo>
                    <a:pt x="345" y="477"/>
                    <a:pt x="345" y="464"/>
                    <a:pt x="345" y="450"/>
                  </a:cubicBezTo>
                  <a:cubicBezTo>
                    <a:pt x="346" y="343"/>
                    <a:pt x="387" y="240"/>
                    <a:pt x="456" y="160"/>
                  </a:cubicBezTo>
                  <a:cubicBezTo>
                    <a:pt x="525" y="81"/>
                    <a:pt x="621" y="27"/>
                    <a:pt x="725" y="13"/>
                  </a:cubicBezTo>
                  <a:cubicBezTo>
                    <a:pt x="745" y="10"/>
                    <a:pt x="765" y="9"/>
                    <a:pt x="785" y="9"/>
                  </a:cubicBezTo>
                  <a:cubicBezTo>
                    <a:pt x="892" y="8"/>
                    <a:pt x="996" y="49"/>
                    <a:pt x="1075" y="120"/>
                  </a:cubicBezTo>
                  <a:cubicBezTo>
                    <a:pt x="1154" y="191"/>
                    <a:pt x="1207" y="288"/>
                    <a:pt x="1221" y="393"/>
                  </a:cubicBezTo>
                  <a:cubicBezTo>
                    <a:pt x="1224" y="412"/>
                    <a:pt x="1225" y="431"/>
                    <a:pt x="1225" y="450"/>
                  </a:cubicBezTo>
                  <a:cubicBezTo>
                    <a:pt x="1225" y="604"/>
                    <a:pt x="1225" y="759"/>
                    <a:pt x="1225" y="913"/>
                  </a:cubicBezTo>
                  <a:cubicBezTo>
                    <a:pt x="1225" y="927"/>
                    <a:pt x="1225" y="941"/>
                    <a:pt x="1225" y="955"/>
                  </a:cubicBezTo>
                  <a:cubicBezTo>
                    <a:pt x="1227" y="1059"/>
                    <a:pt x="1276" y="1158"/>
                    <a:pt x="1358" y="1223"/>
                  </a:cubicBezTo>
                  <a:cubicBezTo>
                    <a:pt x="1417" y="1269"/>
                    <a:pt x="1490" y="1294"/>
                    <a:pt x="1565" y="1296"/>
                  </a:cubicBezTo>
                  <a:cubicBezTo>
                    <a:pt x="1571" y="1296"/>
                    <a:pt x="1571" y="1288"/>
                    <a:pt x="1565" y="1287"/>
                  </a:cubicBezTo>
                  <a:cubicBezTo>
                    <a:pt x="1460" y="1286"/>
                    <a:pt x="1360" y="1234"/>
                    <a:pt x="1298" y="1149"/>
                  </a:cubicBezTo>
                  <a:cubicBezTo>
                    <a:pt x="1257" y="1093"/>
                    <a:pt x="1234" y="1024"/>
                    <a:pt x="1233" y="955"/>
                  </a:cubicBezTo>
                  <a:cubicBezTo>
                    <a:pt x="1233" y="800"/>
                    <a:pt x="1233" y="646"/>
                    <a:pt x="1233" y="491"/>
                  </a:cubicBezTo>
                  <a:cubicBezTo>
                    <a:pt x="1233" y="477"/>
                    <a:pt x="1233" y="464"/>
                    <a:pt x="1233" y="450"/>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5" name="Google Shape;595;g379fc8380df_0_472"/>
            <p:cNvSpPr/>
            <p:nvPr/>
          </p:nvSpPr>
          <p:spPr>
            <a:xfrm>
              <a:off x="3183416" y="2389070"/>
              <a:ext cx="1635281" cy="1347988"/>
            </a:xfrm>
            <a:custGeom>
              <a:rect b="b" l="l" r="r" t="t"/>
              <a:pathLst>
                <a:path extrusionOk="0" h="1295" w="1571">
                  <a:moveTo>
                    <a:pt x="5" y="1295"/>
                  </a:moveTo>
                  <a:cubicBezTo>
                    <a:pt x="110" y="1294"/>
                    <a:pt x="213" y="1255"/>
                    <a:pt x="293" y="1187"/>
                  </a:cubicBezTo>
                  <a:cubicBezTo>
                    <a:pt x="373" y="1120"/>
                    <a:pt x="429" y="1026"/>
                    <a:pt x="447" y="923"/>
                  </a:cubicBezTo>
                  <a:cubicBezTo>
                    <a:pt x="451" y="897"/>
                    <a:pt x="453" y="872"/>
                    <a:pt x="453" y="846"/>
                  </a:cubicBezTo>
                  <a:cubicBezTo>
                    <a:pt x="453" y="691"/>
                    <a:pt x="453" y="537"/>
                    <a:pt x="453" y="382"/>
                  </a:cubicBezTo>
                  <a:cubicBezTo>
                    <a:pt x="453" y="368"/>
                    <a:pt x="453" y="355"/>
                    <a:pt x="453" y="341"/>
                  </a:cubicBezTo>
                  <a:cubicBezTo>
                    <a:pt x="455" y="235"/>
                    <a:pt x="507" y="134"/>
                    <a:pt x="592" y="72"/>
                  </a:cubicBezTo>
                  <a:cubicBezTo>
                    <a:pt x="648" y="31"/>
                    <a:pt x="716" y="9"/>
                    <a:pt x="785" y="8"/>
                  </a:cubicBezTo>
                  <a:cubicBezTo>
                    <a:pt x="891" y="9"/>
                    <a:pt x="992" y="62"/>
                    <a:pt x="1054" y="148"/>
                  </a:cubicBezTo>
                  <a:cubicBezTo>
                    <a:pt x="1094" y="204"/>
                    <a:pt x="1117" y="272"/>
                    <a:pt x="1117" y="341"/>
                  </a:cubicBezTo>
                  <a:cubicBezTo>
                    <a:pt x="1117" y="495"/>
                    <a:pt x="1117" y="650"/>
                    <a:pt x="1117" y="804"/>
                  </a:cubicBezTo>
                  <a:cubicBezTo>
                    <a:pt x="1117" y="818"/>
                    <a:pt x="1117" y="832"/>
                    <a:pt x="1117" y="846"/>
                  </a:cubicBezTo>
                  <a:cubicBezTo>
                    <a:pt x="1118" y="951"/>
                    <a:pt x="1157" y="1052"/>
                    <a:pt x="1224" y="1133"/>
                  </a:cubicBezTo>
                  <a:cubicBezTo>
                    <a:pt x="1290" y="1212"/>
                    <a:pt x="1383" y="1267"/>
                    <a:pt x="1484" y="1287"/>
                  </a:cubicBezTo>
                  <a:cubicBezTo>
                    <a:pt x="1511" y="1292"/>
                    <a:pt x="1538" y="1294"/>
                    <a:pt x="1565" y="1295"/>
                  </a:cubicBezTo>
                  <a:cubicBezTo>
                    <a:pt x="1571" y="1295"/>
                    <a:pt x="1571" y="1286"/>
                    <a:pt x="1565" y="1286"/>
                  </a:cubicBezTo>
                  <a:cubicBezTo>
                    <a:pt x="1460" y="1286"/>
                    <a:pt x="1357" y="1246"/>
                    <a:pt x="1277" y="1177"/>
                  </a:cubicBezTo>
                  <a:cubicBezTo>
                    <a:pt x="1199" y="1108"/>
                    <a:pt x="1147" y="1012"/>
                    <a:pt x="1130" y="909"/>
                  </a:cubicBezTo>
                  <a:cubicBezTo>
                    <a:pt x="1127" y="888"/>
                    <a:pt x="1126" y="867"/>
                    <a:pt x="1125" y="846"/>
                  </a:cubicBezTo>
                  <a:cubicBezTo>
                    <a:pt x="1125" y="691"/>
                    <a:pt x="1125" y="537"/>
                    <a:pt x="1125" y="382"/>
                  </a:cubicBezTo>
                  <a:cubicBezTo>
                    <a:pt x="1125" y="369"/>
                    <a:pt x="1125" y="355"/>
                    <a:pt x="1125" y="341"/>
                  </a:cubicBezTo>
                  <a:cubicBezTo>
                    <a:pt x="1125" y="236"/>
                    <a:pt x="1074" y="136"/>
                    <a:pt x="991" y="71"/>
                  </a:cubicBezTo>
                  <a:cubicBezTo>
                    <a:pt x="932" y="26"/>
                    <a:pt x="859" y="0"/>
                    <a:pt x="785" y="0"/>
                  </a:cubicBezTo>
                  <a:cubicBezTo>
                    <a:pt x="680" y="1"/>
                    <a:pt x="581" y="51"/>
                    <a:pt x="517" y="134"/>
                  </a:cubicBezTo>
                  <a:cubicBezTo>
                    <a:pt x="471" y="193"/>
                    <a:pt x="446" y="266"/>
                    <a:pt x="445" y="341"/>
                  </a:cubicBezTo>
                  <a:cubicBezTo>
                    <a:pt x="445" y="495"/>
                    <a:pt x="445" y="650"/>
                    <a:pt x="445" y="804"/>
                  </a:cubicBezTo>
                  <a:cubicBezTo>
                    <a:pt x="445" y="818"/>
                    <a:pt x="445" y="832"/>
                    <a:pt x="445" y="846"/>
                  </a:cubicBezTo>
                  <a:cubicBezTo>
                    <a:pt x="446" y="953"/>
                    <a:pt x="405" y="1056"/>
                    <a:pt x="334" y="1136"/>
                  </a:cubicBezTo>
                  <a:cubicBezTo>
                    <a:pt x="264" y="1215"/>
                    <a:pt x="168" y="1267"/>
                    <a:pt x="63" y="1282"/>
                  </a:cubicBezTo>
                  <a:cubicBezTo>
                    <a:pt x="44" y="1285"/>
                    <a:pt x="24" y="1286"/>
                    <a:pt x="5" y="1286"/>
                  </a:cubicBezTo>
                  <a:cubicBezTo>
                    <a:pt x="0" y="1286"/>
                    <a:pt x="0" y="1295"/>
                    <a:pt x="5" y="1295"/>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6" name="Google Shape;596;g379fc8380df_0_472"/>
            <p:cNvSpPr/>
            <p:nvPr/>
          </p:nvSpPr>
          <p:spPr>
            <a:xfrm>
              <a:off x="3183416" y="2332860"/>
              <a:ext cx="1635281" cy="1347988"/>
            </a:xfrm>
            <a:custGeom>
              <a:rect b="b" l="l" r="r" t="t"/>
              <a:pathLst>
                <a:path extrusionOk="0" h="1295" w="1571">
                  <a:moveTo>
                    <a:pt x="5" y="1295"/>
                  </a:moveTo>
                  <a:cubicBezTo>
                    <a:pt x="109" y="1293"/>
                    <a:pt x="210" y="1250"/>
                    <a:pt x="283" y="1176"/>
                  </a:cubicBezTo>
                  <a:cubicBezTo>
                    <a:pt x="356" y="1103"/>
                    <a:pt x="398" y="1003"/>
                    <a:pt x="399" y="900"/>
                  </a:cubicBezTo>
                  <a:cubicBezTo>
                    <a:pt x="399" y="745"/>
                    <a:pt x="399" y="591"/>
                    <a:pt x="399" y="436"/>
                  </a:cubicBezTo>
                  <a:cubicBezTo>
                    <a:pt x="399" y="422"/>
                    <a:pt x="399" y="409"/>
                    <a:pt x="399" y="395"/>
                  </a:cubicBezTo>
                  <a:cubicBezTo>
                    <a:pt x="400" y="289"/>
                    <a:pt x="445" y="188"/>
                    <a:pt x="521" y="115"/>
                  </a:cubicBezTo>
                  <a:cubicBezTo>
                    <a:pt x="592" y="48"/>
                    <a:pt x="687" y="9"/>
                    <a:pt x="785" y="8"/>
                  </a:cubicBezTo>
                  <a:cubicBezTo>
                    <a:pt x="891" y="9"/>
                    <a:pt x="992" y="54"/>
                    <a:pt x="1064" y="130"/>
                  </a:cubicBezTo>
                  <a:cubicBezTo>
                    <a:pt x="1131" y="201"/>
                    <a:pt x="1170" y="297"/>
                    <a:pt x="1171" y="395"/>
                  </a:cubicBezTo>
                  <a:cubicBezTo>
                    <a:pt x="1171" y="549"/>
                    <a:pt x="1171" y="704"/>
                    <a:pt x="1171" y="858"/>
                  </a:cubicBezTo>
                  <a:cubicBezTo>
                    <a:pt x="1171" y="872"/>
                    <a:pt x="1171" y="886"/>
                    <a:pt x="1171" y="900"/>
                  </a:cubicBezTo>
                  <a:cubicBezTo>
                    <a:pt x="1171" y="1005"/>
                    <a:pt x="1215" y="1106"/>
                    <a:pt x="1290" y="1180"/>
                  </a:cubicBezTo>
                  <a:cubicBezTo>
                    <a:pt x="1363" y="1251"/>
                    <a:pt x="1463" y="1293"/>
                    <a:pt x="1565" y="1295"/>
                  </a:cubicBezTo>
                  <a:cubicBezTo>
                    <a:pt x="1571" y="1295"/>
                    <a:pt x="1571" y="1287"/>
                    <a:pt x="1565" y="1287"/>
                  </a:cubicBezTo>
                  <a:cubicBezTo>
                    <a:pt x="1460" y="1285"/>
                    <a:pt x="1358" y="1239"/>
                    <a:pt x="1285" y="1163"/>
                  </a:cubicBezTo>
                  <a:cubicBezTo>
                    <a:pt x="1218" y="1092"/>
                    <a:pt x="1179" y="997"/>
                    <a:pt x="1179" y="900"/>
                  </a:cubicBezTo>
                  <a:cubicBezTo>
                    <a:pt x="1179" y="745"/>
                    <a:pt x="1179" y="591"/>
                    <a:pt x="1179" y="436"/>
                  </a:cubicBezTo>
                  <a:cubicBezTo>
                    <a:pt x="1179" y="422"/>
                    <a:pt x="1179" y="409"/>
                    <a:pt x="1179" y="395"/>
                  </a:cubicBezTo>
                  <a:cubicBezTo>
                    <a:pt x="1178" y="290"/>
                    <a:pt x="1135" y="190"/>
                    <a:pt x="1061" y="116"/>
                  </a:cubicBezTo>
                  <a:cubicBezTo>
                    <a:pt x="988" y="43"/>
                    <a:pt x="888" y="1"/>
                    <a:pt x="785" y="0"/>
                  </a:cubicBezTo>
                  <a:cubicBezTo>
                    <a:pt x="681" y="1"/>
                    <a:pt x="580" y="44"/>
                    <a:pt x="507" y="118"/>
                  </a:cubicBezTo>
                  <a:cubicBezTo>
                    <a:pt x="434" y="191"/>
                    <a:pt x="392" y="292"/>
                    <a:pt x="391" y="395"/>
                  </a:cubicBezTo>
                  <a:cubicBezTo>
                    <a:pt x="391" y="549"/>
                    <a:pt x="391" y="704"/>
                    <a:pt x="391" y="858"/>
                  </a:cubicBezTo>
                  <a:cubicBezTo>
                    <a:pt x="391" y="872"/>
                    <a:pt x="391" y="886"/>
                    <a:pt x="391" y="900"/>
                  </a:cubicBezTo>
                  <a:cubicBezTo>
                    <a:pt x="390" y="1005"/>
                    <a:pt x="345" y="1107"/>
                    <a:pt x="269" y="1179"/>
                  </a:cubicBezTo>
                  <a:cubicBezTo>
                    <a:pt x="198" y="1247"/>
                    <a:pt x="103" y="1285"/>
                    <a:pt x="5" y="1287"/>
                  </a:cubicBezTo>
                  <a:cubicBezTo>
                    <a:pt x="0" y="1287"/>
                    <a:pt x="0" y="1295"/>
                    <a:pt x="5" y="1295"/>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7" name="Google Shape;597;g379fc8380df_0_472"/>
            <p:cNvSpPr/>
            <p:nvPr/>
          </p:nvSpPr>
          <p:spPr>
            <a:xfrm>
              <a:off x="3183416" y="2164232"/>
              <a:ext cx="1635281" cy="1346947"/>
            </a:xfrm>
            <a:custGeom>
              <a:rect b="b" l="l" r="r" t="t"/>
              <a:pathLst>
                <a:path extrusionOk="0" h="1294" w="1571">
                  <a:moveTo>
                    <a:pt x="5" y="1294"/>
                  </a:moveTo>
                  <a:cubicBezTo>
                    <a:pt x="57" y="1294"/>
                    <a:pt x="107" y="1276"/>
                    <a:pt x="148" y="1243"/>
                  </a:cubicBezTo>
                  <a:cubicBezTo>
                    <a:pt x="188" y="1212"/>
                    <a:pt x="217" y="1166"/>
                    <a:pt x="230" y="1117"/>
                  </a:cubicBezTo>
                  <a:cubicBezTo>
                    <a:pt x="235" y="1099"/>
                    <a:pt x="237" y="1080"/>
                    <a:pt x="237" y="1062"/>
                  </a:cubicBezTo>
                  <a:cubicBezTo>
                    <a:pt x="237" y="907"/>
                    <a:pt x="237" y="753"/>
                    <a:pt x="237" y="598"/>
                  </a:cubicBezTo>
                  <a:cubicBezTo>
                    <a:pt x="237" y="584"/>
                    <a:pt x="237" y="571"/>
                    <a:pt x="237" y="557"/>
                  </a:cubicBezTo>
                  <a:cubicBezTo>
                    <a:pt x="238" y="451"/>
                    <a:pt x="270" y="347"/>
                    <a:pt x="328" y="258"/>
                  </a:cubicBezTo>
                  <a:cubicBezTo>
                    <a:pt x="384" y="172"/>
                    <a:pt x="465" y="102"/>
                    <a:pt x="559" y="59"/>
                  </a:cubicBezTo>
                  <a:cubicBezTo>
                    <a:pt x="629" y="26"/>
                    <a:pt x="707" y="8"/>
                    <a:pt x="785" y="8"/>
                  </a:cubicBezTo>
                  <a:cubicBezTo>
                    <a:pt x="891" y="9"/>
                    <a:pt x="996" y="41"/>
                    <a:pt x="1084" y="100"/>
                  </a:cubicBezTo>
                  <a:cubicBezTo>
                    <a:pt x="1171" y="157"/>
                    <a:pt x="1242" y="238"/>
                    <a:pt x="1285" y="333"/>
                  </a:cubicBezTo>
                  <a:cubicBezTo>
                    <a:pt x="1317" y="403"/>
                    <a:pt x="1334" y="480"/>
                    <a:pt x="1333" y="557"/>
                  </a:cubicBezTo>
                  <a:cubicBezTo>
                    <a:pt x="1333" y="711"/>
                    <a:pt x="1333" y="866"/>
                    <a:pt x="1333" y="1020"/>
                  </a:cubicBezTo>
                  <a:cubicBezTo>
                    <a:pt x="1333" y="1034"/>
                    <a:pt x="1333" y="1048"/>
                    <a:pt x="1333" y="1062"/>
                  </a:cubicBezTo>
                  <a:cubicBezTo>
                    <a:pt x="1335" y="1167"/>
                    <a:pt x="1409" y="1262"/>
                    <a:pt x="1512" y="1288"/>
                  </a:cubicBezTo>
                  <a:cubicBezTo>
                    <a:pt x="1529" y="1292"/>
                    <a:pt x="1547" y="1294"/>
                    <a:pt x="1565" y="1294"/>
                  </a:cubicBezTo>
                  <a:cubicBezTo>
                    <a:pt x="1571" y="1294"/>
                    <a:pt x="1571" y="1286"/>
                    <a:pt x="1565" y="1286"/>
                  </a:cubicBezTo>
                  <a:cubicBezTo>
                    <a:pt x="1512" y="1286"/>
                    <a:pt x="1460" y="1266"/>
                    <a:pt x="1420" y="1231"/>
                  </a:cubicBezTo>
                  <a:cubicBezTo>
                    <a:pt x="1380" y="1197"/>
                    <a:pt x="1354" y="1149"/>
                    <a:pt x="1344" y="1098"/>
                  </a:cubicBezTo>
                  <a:cubicBezTo>
                    <a:pt x="1342" y="1086"/>
                    <a:pt x="1341" y="1074"/>
                    <a:pt x="1341" y="1062"/>
                  </a:cubicBezTo>
                  <a:cubicBezTo>
                    <a:pt x="1341" y="907"/>
                    <a:pt x="1341" y="753"/>
                    <a:pt x="1341" y="598"/>
                  </a:cubicBezTo>
                  <a:cubicBezTo>
                    <a:pt x="1341" y="584"/>
                    <a:pt x="1341" y="571"/>
                    <a:pt x="1341" y="557"/>
                  </a:cubicBezTo>
                  <a:cubicBezTo>
                    <a:pt x="1342" y="451"/>
                    <a:pt x="1311" y="347"/>
                    <a:pt x="1253" y="258"/>
                  </a:cubicBezTo>
                  <a:cubicBezTo>
                    <a:pt x="1197" y="171"/>
                    <a:pt x="1116" y="101"/>
                    <a:pt x="1023" y="56"/>
                  </a:cubicBezTo>
                  <a:cubicBezTo>
                    <a:pt x="949" y="20"/>
                    <a:pt x="867" y="0"/>
                    <a:pt x="785" y="0"/>
                  </a:cubicBezTo>
                  <a:cubicBezTo>
                    <a:pt x="680" y="0"/>
                    <a:pt x="577" y="32"/>
                    <a:pt x="488" y="88"/>
                  </a:cubicBezTo>
                  <a:cubicBezTo>
                    <a:pt x="402" y="144"/>
                    <a:pt x="332" y="223"/>
                    <a:pt x="286" y="314"/>
                  </a:cubicBezTo>
                  <a:cubicBezTo>
                    <a:pt x="249" y="390"/>
                    <a:pt x="230" y="473"/>
                    <a:pt x="229" y="557"/>
                  </a:cubicBezTo>
                  <a:cubicBezTo>
                    <a:pt x="229" y="711"/>
                    <a:pt x="229" y="866"/>
                    <a:pt x="229" y="1020"/>
                  </a:cubicBezTo>
                  <a:cubicBezTo>
                    <a:pt x="229" y="1034"/>
                    <a:pt x="229" y="1048"/>
                    <a:pt x="229" y="1062"/>
                  </a:cubicBezTo>
                  <a:cubicBezTo>
                    <a:pt x="228" y="1115"/>
                    <a:pt x="209" y="1166"/>
                    <a:pt x="175" y="1207"/>
                  </a:cubicBezTo>
                  <a:cubicBezTo>
                    <a:pt x="141" y="1247"/>
                    <a:pt x="94" y="1274"/>
                    <a:pt x="42" y="1283"/>
                  </a:cubicBezTo>
                  <a:cubicBezTo>
                    <a:pt x="30" y="1285"/>
                    <a:pt x="17" y="1286"/>
                    <a:pt x="5" y="1286"/>
                  </a:cubicBezTo>
                  <a:cubicBezTo>
                    <a:pt x="0" y="1286"/>
                    <a:pt x="0" y="1294"/>
                    <a:pt x="5" y="1294"/>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8" name="Google Shape;598;g379fc8380df_0_472"/>
            <p:cNvSpPr/>
            <p:nvPr/>
          </p:nvSpPr>
          <p:spPr>
            <a:xfrm>
              <a:off x="3183416" y="2106982"/>
              <a:ext cx="1635281" cy="1347988"/>
            </a:xfrm>
            <a:custGeom>
              <a:rect b="b" l="l" r="r" t="t"/>
              <a:pathLst>
                <a:path extrusionOk="0" h="1295" w="1571">
                  <a:moveTo>
                    <a:pt x="5" y="1295"/>
                  </a:moveTo>
                  <a:cubicBezTo>
                    <a:pt x="52" y="1295"/>
                    <a:pt x="97" y="1275"/>
                    <a:pt x="131" y="1242"/>
                  </a:cubicBezTo>
                  <a:cubicBezTo>
                    <a:pt x="164" y="1210"/>
                    <a:pt x="183" y="1164"/>
                    <a:pt x="183" y="1117"/>
                  </a:cubicBezTo>
                  <a:cubicBezTo>
                    <a:pt x="183" y="962"/>
                    <a:pt x="183" y="808"/>
                    <a:pt x="183" y="653"/>
                  </a:cubicBezTo>
                  <a:cubicBezTo>
                    <a:pt x="183" y="639"/>
                    <a:pt x="183" y="626"/>
                    <a:pt x="183" y="612"/>
                  </a:cubicBezTo>
                  <a:cubicBezTo>
                    <a:pt x="184" y="506"/>
                    <a:pt x="213" y="401"/>
                    <a:pt x="267" y="310"/>
                  </a:cubicBezTo>
                  <a:cubicBezTo>
                    <a:pt x="319" y="221"/>
                    <a:pt x="394" y="146"/>
                    <a:pt x="482" y="93"/>
                  </a:cubicBezTo>
                  <a:cubicBezTo>
                    <a:pt x="573" y="39"/>
                    <a:pt x="678" y="10"/>
                    <a:pt x="783" y="9"/>
                  </a:cubicBezTo>
                  <a:cubicBezTo>
                    <a:pt x="784" y="9"/>
                    <a:pt x="785" y="9"/>
                    <a:pt x="785" y="9"/>
                  </a:cubicBezTo>
                  <a:cubicBezTo>
                    <a:pt x="891" y="10"/>
                    <a:pt x="995" y="39"/>
                    <a:pt x="1086" y="92"/>
                  </a:cubicBezTo>
                  <a:cubicBezTo>
                    <a:pt x="1175" y="144"/>
                    <a:pt x="1250" y="219"/>
                    <a:pt x="1302" y="307"/>
                  </a:cubicBezTo>
                  <a:cubicBezTo>
                    <a:pt x="1357" y="398"/>
                    <a:pt x="1386" y="503"/>
                    <a:pt x="1387" y="608"/>
                  </a:cubicBezTo>
                  <a:cubicBezTo>
                    <a:pt x="1387" y="610"/>
                    <a:pt x="1387" y="611"/>
                    <a:pt x="1387" y="612"/>
                  </a:cubicBezTo>
                  <a:cubicBezTo>
                    <a:pt x="1387" y="766"/>
                    <a:pt x="1387" y="921"/>
                    <a:pt x="1387" y="1075"/>
                  </a:cubicBezTo>
                  <a:cubicBezTo>
                    <a:pt x="1387" y="1089"/>
                    <a:pt x="1387" y="1103"/>
                    <a:pt x="1387" y="1117"/>
                  </a:cubicBezTo>
                  <a:cubicBezTo>
                    <a:pt x="1388" y="1164"/>
                    <a:pt x="1407" y="1209"/>
                    <a:pt x="1440" y="1242"/>
                  </a:cubicBezTo>
                  <a:cubicBezTo>
                    <a:pt x="1473" y="1276"/>
                    <a:pt x="1519" y="1295"/>
                    <a:pt x="1565" y="1295"/>
                  </a:cubicBezTo>
                  <a:cubicBezTo>
                    <a:pt x="1571" y="1295"/>
                    <a:pt x="1571" y="1287"/>
                    <a:pt x="1565" y="1287"/>
                  </a:cubicBezTo>
                  <a:cubicBezTo>
                    <a:pt x="1520" y="1287"/>
                    <a:pt x="1478" y="1268"/>
                    <a:pt x="1446" y="1237"/>
                  </a:cubicBezTo>
                  <a:cubicBezTo>
                    <a:pt x="1414" y="1205"/>
                    <a:pt x="1396" y="1162"/>
                    <a:pt x="1395" y="1117"/>
                  </a:cubicBezTo>
                  <a:cubicBezTo>
                    <a:pt x="1395" y="962"/>
                    <a:pt x="1395" y="808"/>
                    <a:pt x="1395" y="653"/>
                  </a:cubicBezTo>
                  <a:cubicBezTo>
                    <a:pt x="1395" y="640"/>
                    <a:pt x="1395" y="626"/>
                    <a:pt x="1395" y="612"/>
                  </a:cubicBezTo>
                  <a:cubicBezTo>
                    <a:pt x="1395" y="506"/>
                    <a:pt x="1366" y="403"/>
                    <a:pt x="1314" y="311"/>
                  </a:cubicBezTo>
                  <a:cubicBezTo>
                    <a:pt x="1263" y="223"/>
                    <a:pt x="1190" y="147"/>
                    <a:pt x="1104" y="93"/>
                  </a:cubicBezTo>
                  <a:cubicBezTo>
                    <a:pt x="1015" y="38"/>
                    <a:pt x="912" y="6"/>
                    <a:pt x="808" y="1"/>
                  </a:cubicBezTo>
                  <a:cubicBezTo>
                    <a:pt x="800" y="1"/>
                    <a:pt x="793" y="0"/>
                    <a:pt x="785" y="0"/>
                  </a:cubicBezTo>
                  <a:cubicBezTo>
                    <a:pt x="680" y="1"/>
                    <a:pt x="576" y="30"/>
                    <a:pt x="485" y="82"/>
                  </a:cubicBezTo>
                  <a:cubicBezTo>
                    <a:pt x="396" y="133"/>
                    <a:pt x="321" y="207"/>
                    <a:pt x="267" y="294"/>
                  </a:cubicBezTo>
                  <a:cubicBezTo>
                    <a:pt x="212" y="383"/>
                    <a:pt x="180" y="486"/>
                    <a:pt x="175" y="590"/>
                  </a:cubicBezTo>
                  <a:cubicBezTo>
                    <a:pt x="175" y="598"/>
                    <a:pt x="175" y="605"/>
                    <a:pt x="175" y="612"/>
                  </a:cubicBezTo>
                  <a:cubicBezTo>
                    <a:pt x="175" y="766"/>
                    <a:pt x="175" y="921"/>
                    <a:pt x="175" y="1075"/>
                  </a:cubicBezTo>
                  <a:cubicBezTo>
                    <a:pt x="175" y="1089"/>
                    <a:pt x="175" y="1103"/>
                    <a:pt x="175" y="1117"/>
                  </a:cubicBezTo>
                  <a:cubicBezTo>
                    <a:pt x="175" y="1162"/>
                    <a:pt x="157" y="1205"/>
                    <a:pt x="125" y="1237"/>
                  </a:cubicBezTo>
                  <a:cubicBezTo>
                    <a:pt x="93" y="1268"/>
                    <a:pt x="50" y="1287"/>
                    <a:pt x="5" y="1287"/>
                  </a:cubicBezTo>
                  <a:cubicBezTo>
                    <a:pt x="0" y="1287"/>
                    <a:pt x="0" y="1295"/>
                    <a:pt x="5" y="1295"/>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9" name="Google Shape;599;g379fc8380df_0_472"/>
            <p:cNvSpPr/>
            <p:nvPr/>
          </p:nvSpPr>
          <p:spPr>
            <a:xfrm>
              <a:off x="3183416" y="2557699"/>
              <a:ext cx="1635281" cy="1349029"/>
            </a:xfrm>
            <a:custGeom>
              <a:rect b="b" l="l" r="r" t="t"/>
              <a:pathLst>
                <a:path extrusionOk="0" h="1296" w="1571">
                  <a:moveTo>
                    <a:pt x="1565" y="1287"/>
                  </a:moveTo>
                  <a:cubicBezTo>
                    <a:pt x="1459" y="1287"/>
                    <a:pt x="1354" y="1258"/>
                    <a:pt x="1262" y="1203"/>
                  </a:cubicBezTo>
                  <a:cubicBezTo>
                    <a:pt x="1173" y="1150"/>
                    <a:pt x="1099" y="1074"/>
                    <a:pt x="1046" y="984"/>
                  </a:cubicBezTo>
                  <a:cubicBezTo>
                    <a:pt x="993" y="893"/>
                    <a:pt x="964" y="789"/>
                    <a:pt x="963" y="684"/>
                  </a:cubicBezTo>
                  <a:cubicBezTo>
                    <a:pt x="963" y="529"/>
                    <a:pt x="963" y="375"/>
                    <a:pt x="963" y="220"/>
                  </a:cubicBezTo>
                  <a:cubicBezTo>
                    <a:pt x="963" y="206"/>
                    <a:pt x="963" y="193"/>
                    <a:pt x="963" y="179"/>
                  </a:cubicBezTo>
                  <a:cubicBezTo>
                    <a:pt x="963" y="132"/>
                    <a:pt x="944" y="87"/>
                    <a:pt x="911" y="54"/>
                  </a:cubicBezTo>
                  <a:cubicBezTo>
                    <a:pt x="878" y="20"/>
                    <a:pt x="832" y="1"/>
                    <a:pt x="785" y="0"/>
                  </a:cubicBezTo>
                  <a:cubicBezTo>
                    <a:pt x="738" y="1"/>
                    <a:pt x="694" y="20"/>
                    <a:pt x="660" y="53"/>
                  </a:cubicBezTo>
                  <a:cubicBezTo>
                    <a:pt x="627" y="86"/>
                    <a:pt x="608" y="132"/>
                    <a:pt x="607" y="179"/>
                  </a:cubicBezTo>
                  <a:cubicBezTo>
                    <a:pt x="607" y="333"/>
                    <a:pt x="607" y="488"/>
                    <a:pt x="607" y="642"/>
                  </a:cubicBezTo>
                  <a:cubicBezTo>
                    <a:pt x="607" y="656"/>
                    <a:pt x="607" y="670"/>
                    <a:pt x="607" y="684"/>
                  </a:cubicBezTo>
                  <a:cubicBezTo>
                    <a:pt x="606" y="790"/>
                    <a:pt x="576" y="895"/>
                    <a:pt x="523" y="986"/>
                  </a:cubicBezTo>
                  <a:cubicBezTo>
                    <a:pt x="470" y="1076"/>
                    <a:pt x="395" y="1152"/>
                    <a:pt x="306" y="1205"/>
                  </a:cubicBezTo>
                  <a:cubicBezTo>
                    <a:pt x="215" y="1259"/>
                    <a:pt x="111" y="1287"/>
                    <a:pt x="5" y="1287"/>
                  </a:cubicBezTo>
                  <a:cubicBezTo>
                    <a:pt x="0" y="1287"/>
                    <a:pt x="0" y="1295"/>
                    <a:pt x="5" y="1295"/>
                  </a:cubicBezTo>
                  <a:cubicBezTo>
                    <a:pt x="111" y="1296"/>
                    <a:pt x="215" y="1267"/>
                    <a:pt x="306" y="1214"/>
                  </a:cubicBezTo>
                  <a:cubicBezTo>
                    <a:pt x="395" y="1162"/>
                    <a:pt x="470" y="1087"/>
                    <a:pt x="524" y="1000"/>
                  </a:cubicBezTo>
                  <a:cubicBezTo>
                    <a:pt x="579" y="910"/>
                    <a:pt x="611" y="807"/>
                    <a:pt x="615" y="702"/>
                  </a:cubicBezTo>
                  <a:cubicBezTo>
                    <a:pt x="615" y="696"/>
                    <a:pt x="615" y="690"/>
                    <a:pt x="615" y="684"/>
                  </a:cubicBezTo>
                  <a:cubicBezTo>
                    <a:pt x="615" y="529"/>
                    <a:pt x="615" y="375"/>
                    <a:pt x="615" y="220"/>
                  </a:cubicBezTo>
                  <a:cubicBezTo>
                    <a:pt x="615" y="207"/>
                    <a:pt x="615" y="193"/>
                    <a:pt x="615" y="179"/>
                  </a:cubicBezTo>
                  <a:cubicBezTo>
                    <a:pt x="616" y="134"/>
                    <a:pt x="634" y="91"/>
                    <a:pt x="665" y="59"/>
                  </a:cubicBezTo>
                  <a:cubicBezTo>
                    <a:pt x="697" y="27"/>
                    <a:pt x="740" y="9"/>
                    <a:pt x="785" y="8"/>
                  </a:cubicBezTo>
                  <a:cubicBezTo>
                    <a:pt x="830" y="9"/>
                    <a:pt x="872" y="27"/>
                    <a:pt x="904" y="58"/>
                  </a:cubicBezTo>
                  <a:cubicBezTo>
                    <a:pt x="936" y="90"/>
                    <a:pt x="955" y="134"/>
                    <a:pt x="955" y="179"/>
                  </a:cubicBezTo>
                  <a:cubicBezTo>
                    <a:pt x="955" y="333"/>
                    <a:pt x="955" y="488"/>
                    <a:pt x="955" y="642"/>
                  </a:cubicBezTo>
                  <a:cubicBezTo>
                    <a:pt x="955" y="656"/>
                    <a:pt x="955" y="670"/>
                    <a:pt x="955" y="684"/>
                  </a:cubicBezTo>
                  <a:cubicBezTo>
                    <a:pt x="956" y="790"/>
                    <a:pt x="985" y="894"/>
                    <a:pt x="1038" y="985"/>
                  </a:cubicBezTo>
                  <a:cubicBezTo>
                    <a:pt x="1089" y="1075"/>
                    <a:pt x="1163" y="1151"/>
                    <a:pt x="1250" y="1206"/>
                  </a:cubicBezTo>
                  <a:cubicBezTo>
                    <a:pt x="1340" y="1261"/>
                    <a:pt x="1444" y="1292"/>
                    <a:pt x="1549" y="1295"/>
                  </a:cubicBezTo>
                  <a:cubicBezTo>
                    <a:pt x="1554" y="1295"/>
                    <a:pt x="1560" y="1295"/>
                    <a:pt x="1565" y="1295"/>
                  </a:cubicBezTo>
                  <a:cubicBezTo>
                    <a:pt x="1571" y="1295"/>
                    <a:pt x="1571" y="1287"/>
                    <a:pt x="1565" y="1287"/>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00" name="Google Shape;600;g379fc8380df_0_472"/>
            <p:cNvSpPr/>
            <p:nvPr/>
          </p:nvSpPr>
          <p:spPr>
            <a:xfrm>
              <a:off x="3183416" y="2445280"/>
              <a:ext cx="1635281" cy="1347988"/>
            </a:xfrm>
            <a:custGeom>
              <a:rect b="b" l="l" r="r" t="t"/>
              <a:pathLst>
                <a:path extrusionOk="0" h="1295" w="1571">
                  <a:moveTo>
                    <a:pt x="1565" y="1287"/>
                  </a:moveTo>
                  <a:cubicBezTo>
                    <a:pt x="1459" y="1286"/>
                    <a:pt x="1356" y="1251"/>
                    <a:pt x="1271" y="1187"/>
                  </a:cubicBezTo>
                  <a:cubicBezTo>
                    <a:pt x="1188" y="1125"/>
                    <a:pt x="1126" y="1036"/>
                    <a:pt x="1094" y="937"/>
                  </a:cubicBezTo>
                  <a:cubicBezTo>
                    <a:pt x="1079" y="890"/>
                    <a:pt x="1072" y="841"/>
                    <a:pt x="1071" y="792"/>
                  </a:cubicBezTo>
                  <a:cubicBezTo>
                    <a:pt x="1071" y="637"/>
                    <a:pt x="1071" y="483"/>
                    <a:pt x="1071" y="328"/>
                  </a:cubicBezTo>
                  <a:cubicBezTo>
                    <a:pt x="1071" y="314"/>
                    <a:pt x="1071" y="301"/>
                    <a:pt x="1071" y="287"/>
                  </a:cubicBezTo>
                  <a:cubicBezTo>
                    <a:pt x="1071" y="181"/>
                    <a:pt x="1010" y="83"/>
                    <a:pt x="918" y="34"/>
                  </a:cubicBezTo>
                  <a:cubicBezTo>
                    <a:pt x="877" y="12"/>
                    <a:pt x="831" y="0"/>
                    <a:pt x="785" y="0"/>
                  </a:cubicBezTo>
                  <a:cubicBezTo>
                    <a:pt x="680" y="1"/>
                    <a:pt x="582" y="61"/>
                    <a:pt x="533" y="154"/>
                  </a:cubicBezTo>
                  <a:cubicBezTo>
                    <a:pt x="511" y="195"/>
                    <a:pt x="499" y="240"/>
                    <a:pt x="499" y="287"/>
                  </a:cubicBezTo>
                  <a:cubicBezTo>
                    <a:pt x="499" y="441"/>
                    <a:pt x="499" y="596"/>
                    <a:pt x="499" y="750"/>
                  </a:cubicBezTo>
                  <a:cubicBezTo>
                    <a:pt x="499" y="764"/>
                    <a:pt x="499" y="778"/>
                    <a:pt x="499" y="792"/>
                  </a:cubicBezTo>
                  <a:cubicBezTo>
                    <a:pt x="499" y="898"/>
                    <a:pt x="463" y="1001"/>
                    <a:pt x="400" y="1086"/>
                  </a:cubicBezTo>
                  <a:cubicBezTo>
                    <a:pt x="337" y="1169"/>
                    <a:pt x="249" y="1233"/>
                    <a:pt x="150" y="1264"/>
                  </a:cubicBezTo>
                  <a:cubicBezTo>
                    <a:pt x="103" y="1279"/>
                    <a:pt x="54" y="1286"/>
                    <a:pt x="5" y="1287"/>
                  </a:cubicBezTo>
                  <a:cubicBezTo>
                    <a:pt x="0" y="1287"/>
                    <a:pt x="0" y="1295"/>
                    <a:pt x="5" y="1295"/>
                  </a:cubicBezTo>
                  <a:cubicBezTo>
                    <a:pt x="110" y="1294"/>
                    <a:pt x="213" y="1260"/>
                    <a:pt x="298" y="1198"/>
                  </a:cubicBezTo>
                  <a:cubicBezTo>
                    <a:pt x="381" y="1137"/>
                    <a:pt x="445" y="1051"/>
                    <a:pt x="479" y="954"/>
                  </a:cubicBezTo>
                  <a:cubicBezTo>
                    <a:pt x="498" y="902"/>
                    <a:pt x="507" y="847"/>
                    <a:pt x="507" y="792"/>
                  </a:cubicBezTo>
                  <a:cubicBezTo>
                    <a:pt x="507" y="637"/>
                    <a:pt x="507" y="483"/>
                    <a:pt x="507" y="328"/>
                  </a:cubicBezTo>
                  <a:cubicBezTo>
                    <a:pt x="507" y="314"/>
                    <a:pt x="507" y="301"/>
                    <a:pt x="507" y="287"/>
                  </a:cubicBezTo>
                  <a:cubicBezTo>
                    <a:pt x="508" y="180"/>
                    <a:pt x="572" y="82"/>
                    <a:pt x="668" y="35"/>
                  </a:cubicBezTo>
                  <a:cubicBezTo>
                    <a:pt x="704" y="18"/>
                    <a:pt x="745" y="9"/>
                    <a:pt x="785" y="8"/>
                  </a:cubicBezTo>
                  <a:cubicBezTo>
                    <a:pt x="892" y="9"/>
                    <a:pt x="990" y="73"/>
                    <a:pt x="1036" y="169"/>
                  </a:cubicBezTo>
                  <a:cubicBezTo>
                    <a:pt x="1054" y="206"/>
                    <a:pt x="1063" y="246"/>
                    <a:pt x="1063" y="287"/>
                  </a:cubicBezTo>
                  <a:cubicBezTo>
                    <a:pt x="1063" y="441"/>
                    <a:pt x="1063" y="596"/>
                    <a:pt x="1063" y="750"/>
                  </a:cubicBezTo>
                  <a:cubicBezTo>
                    <a:pt x="1063" y="764"/>
                    <a:pt x="1063" y="778"/>
                    <a:pt x="1063" y="792"/>
                  </a:cubicBezTo>
                  <a:cubicBezTo>
                    <a:pt x="1064" y="897"/>
                    <a:pt x="1099" y="1000"/>
                    <a:pt x="1160" y="1085"/>
                  </a:cubicBezTo>
                  <a:cubicBezTo>
                    <a:pt x="1221" y="1168"/>
                    <a:pt x="1306" y="1232"/>
                    <a:pt x="1403" y="1267"/>
                  </a:cubicBezTo>
                  <a:cubicBezTo>
                    <a:pt x="1455" y="1285"/>
                    <a:pt x="1510" y="1294"/>
                    <a:pt x="1565" y="1295"/>
                  </a:cubicBezTo>
                  <a:cubicBezTo>
                    <a:pt x="1571" y="1295"/>
                    <a:pt x="1571" y="1287"/>
                    <a:pt x="1565" y="1287"/>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01" name="Google Shape;601;g379fc8380df_0_472"/>
            <p:cNvSpPr/>
            <p:nvPr/>
          </p:nvSpPr>
          <p:spPr>
            <a:xfrm>
              <a:off x="3183416" y="2220441"/>
              <a:ext cx="1635281" cy="1346947"/>
            </a:xfrm>
            <a:custGeom>
              <a:rect b="b" l="l" r="r" t="t"/>
              <a:pathLst>
                <a:path extrusionOk="0" h="1294" w="1571">
                  <a:moveTo>
                    <a:pt x="1565" y="1286"/>
                  </a:moveTo>
                  <a:cubicBezTo>
                    <a:pt x="1459" y="1286"/>
                    <a:pt x="1360" y="1221"/>
                    <a:pt x="1314" y="1126"/>
                  </a:cubicBezTo>
                  <a:cubicBezTo>
                    <a:pt x="1297" y="1089"/>
                    <a:pt x="1288" y="1048"/>
                    <a:pt x="1287" y="1008"/>
                  </a:cubicBezTo>
                  <a:cubicBezTo>
                    <a:pt x="1287" y="853"/>
                    <a:pt x="1287" y="699"/>
                    <a:pt x="1287" y="544"/>
                  </a:cubicBezTo>
                  <a:cubicBezTo>
                    <a:pt x="1287" y="530"/>
                    <a:pt x="1287" y="517"/>
                    <a:pt x="1287" y="503"/>
                  </a:cubicBezTo>
                  <a:cubicBezTo>
                    <a:pt x="1286" y="398"/>
                    <a:pt x="1252" y="295"/>
                    <a:pt x="1191" y="210"/>
                  </a:cubicBezTo>
                  <a:cubicBezTo>
                    <a:pt x="1131" y="127"/>
                    <a:pt x="1046" y="64"/>
                    <a:pt x="950" y="29"/>
                  </a:cubicBezTo>
                  <a:cubicBezTo>
                    <a:pt x="897" y="10"/>
                    <a:pt x="841" y="0"/>
                    <a:pt x="785" y="0"/>
                  </a:cubicBezTo>
                  <a:cubicBezTo>
                    <a:pt x="680" y="1"/>
                    <a:pt x="577" y="36"/>
                    <a:pt x="492" y="97"/>
                  </a:cubicBezTo>
                  <a:cubicBezTo>
                    <a:pt x="408" y="158"/>
                    <a:pt x="344" y="244"/>
                    <a:pt x="310" y="341"/>
                  </a:cubicBezTo>
                  <a:cubicBezTo>
                    <a:pt x="292" y="393"/>
                    <a:pt x="283" y="448"/>
                    <a:pt x="283" y="503"/>
                  </a:cubicBezTo>
                  <a:cubicBezTo>
                    <a:pt x="283" y="657"/>
                    <a:pt x="283" y="812"/>
                    <a:pt x="283" y="966"/>
                  </a:cubicBezTo>
                  <a:cubicBezTo>
                    <a:pt x="283" y="980"/>
                    <a:pt x="283" y="994"/>
                    <a:pt x="283" y="1008"/>
                  </a:cubicBezTo>
                  <a:cubicBezTo>
                    <a:pt x="281" y="1114"/>
                    <a:pt x="219" y="1212"/>
                    <a:pt x="124" y="1259"/>
                  </a:cubicBezTo>
                  <a:cubicBezTo>
                    <a:pt x="87" y="1277"/>
                    <a:pt x="46" y="1286"/>
                    <a:pt x="5" y="1286"/>
                  </a:cubicBezTo>
                  <a:cubicBezTo>
                    <a:pt x="0" y="1286"/>
                    <a:pt x="0" y="1294"/>
                    <a:pt x="5" y="1294"/>
                  </a:cubicBezTo>
                  <a:cubicBezTo>
                    <a:pt x="110" y="1294"/>
                    <a:pt x="207" y="1234"/>
                    <a:pt x="257" y="1142"/>
                  </a:cubicBezTo>
                  <a:cubicBezTo>
                    <a:pt x="279" y="1101"/>
                    <a:pt x="291" y="1054"/>
                    <a:pt x="291" y="1008"/>
                  </a:cubicBezTo>
                  <a:cubicBezTo>
                    <a:pt x="291" y="853"/>
                    <a:pt x="291" y="699"/>
                    <a:pt x="291" y="544"/>
                  </a:cubicBezTo>
                  <a:cubicBezTo>
                    <a:pt x="291" y="530"/>
                    <a:pt x="291" y="517"/>
                    <a:pt x="291" y="503"/>
                  </a:cubicBezTo>
                  <a:cubicBezTo>
                    <a:pt x="291" y="396"/>
                    <a:pt x="326" y="293"/>
                    <a:pt x="390" y="208"/>
                  </a:cubicBezTo>
                  <a:cubicBezTo>
                    <a:pt x="453" y="125"/>
                    <a:pt x="542" y="62"/>
                    <a:pt x="642" y="31"/>
                  </a:cubicBezTo>
                  <a:cubicBezTo>
                    <a:pt x="688" y="16"/>
                    <a:pt x="737" y="8"/>
                    <a:pt x="785" y="8"/>
                  </a:cubicBezTo>
                  <a:cubicBezTo>
                    <a:pt x="891" y="9"/>
                    <a:pt x="994" y="44"/>
                    <a:pt x="1078" y="107"/>
                  </a:cubicBezTo>
                  <a:cubicBezTo>
                    <a:pt x="1161" y="169"/>
                    <a:pt x="1224" y="256"/>
                    <a:pt x="1255" y="355"/>
                  </a:cubicBezTo>
                  <a:cubicBezTo>
                    <a:pt x="1271" y="402"/>
                    <a:pt x="1279" y="452"/>
                    <a:pt x="1279" y="503"/>
                  </a:cubicBezTo>
                  <a:cubicBezTo>
                    <a:pt x="1279" y="657"/>
                    <a:pt x="1279" y="812"/>
                    <a:pt x="1279" y="966"/>
                  </a:cubicBezTo>
                  <a:cubicBezTo>
                    <a:pt x="1279" y="980"/>
                    <a:pt x="1279" y="994"/>
                    <a:pt x="1279" y="1008"/>
                  </a:cubicBezTo>
                  <a:cubicBezTo>
                    <a:pt x="1280" y="1113"/>
                    <a:pt x="1340" y="1211"/>
                    <a:pt x="1433" y="1261"/>
                  </a:cubicBezTo>
                  <a:cubicBezTo>
                    <a:pt x="1473" y="1283"/>
                    <a:pt x="1519" y="1294"/>
                    <a:pt x="1565" y="1294"/>
                  </a:cubicBezTo>
                  <a:cubicBezTo>
                    <a:pt x="1571" y="1294"/>
                    <a:pt x="1571" y="1286"/>
                    <a:pt x="1565" y="1286"/>
                  </a:cubicBezTo>
                  <a:close/>
                </a:path>
              </a:pathLst>
            </a:custGeom>
            <a:gradFill>
              <a:gsLst>
                <a:gs pos="0">
                  <a:srgbClr val="FFFFFF">
                    <a:alpha val="9411"/>
                  </a:srgbClr>
                </a:gs>
                <a:gs pos="100000">
                  <a:srgbClr val="1CDBBC">
                    <a:alpha val="9411"/>
                  </a:srgbClr>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sp>
        <p:nvSpPr>
          <p:cNvPr id="602" name="Google Shape;602;g379fc8380df_0_472"/>
          <p:cNvSpPr txBox="1"/>
          <p:nvPr>
            <p:ph idx="12" type="sldNum"/>
          </p:nvPr>
        </p:nvSpPr>
        <p:spPr>
          <a:xfrm>
            <a:off x="11216655" y="6355076"/>
            <a:ext cx="365700" cy="1830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p:cSld name="Appendix">
    <p:bg>
      <p:bgPr>
        <a:solidFill>
          <a:srgbClr val="F7F5F5"/>
        </a:solidFill>
      </p:bgPr>
    </p:bg>
    <p:spTree>
      <p:nvGrpSpPr>
        <p:cNvPr id="603" name="Shape 603"/>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979">
          <p15:clr>
            <a:srgbClr val="A4A3A4"/>
          </p15:clr>
        </p15:guide>
        <p15:guide id="2" pos="3766">
          <p15:clr>
            <a:srgbClr val="A4A3A4"/>
          </p15:clr>
        </p15:guide>
        <p15:guide id="3" pos="3912">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and Content Layout">
  <p:cSld name="Caption and Content Layout">
    <p:spTree>
      <p:nvGrpSpPr>
        <p:cNvPr id="44" name="Shape 44"/>
        <p:cNvGrpSpPr/>
        <p:nvPr/>
      </p:nvGrpSpPr>
      <p:grpSpPr>
        <a:xfrm>
          <a:off x="0" y="0"/>
          <a:ext cx="0" cy="0"/>
          <a:chOff x="0" y="0"/>
          <a:chExt cx="0" cy="0"/>
        </a:xfrm>
      </p:grpSpPr>
      <p:sp>
        <p:nvSpPr>
          <p:cNvPr id="45" name="Google Shape;45;p5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 name="Google Shape;46;p58"/>
          <p:cNvSpPr/>
          <p:nvPr/>
        </p:nvSpPr>
        <p:spPr>
          <a:xfrm>
            <a:off x="0" y="0"/>
            <a:ext cx="8021700" cy="6858000"/>
          </a:xfrm>
          <a:prstGeom prst="rect">
            <a:avLst/>
          </a:prstGeom>
          <a:solidFill>
            <a:schemeClr val="dk1">
              <a:alpha val="6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 name="Google Shape;47;p58"/>
          <p:cNvSpPr txBox="1"/>
          <p:nvPr>
            <p:ph type="title"/>
          </p:nvPr>
        </p:nvSpPr>
        <p:spPr>
          <a:xfrm>
            <a:off x="841500" y="1514007"/>
            <a:ext cx="4585780" cy="109107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8"/>
          <p:cNvSpPr txBox="1"/>
          <p:nvPr>
            <p:ph idx="1" type="body"/>
          </p:nvPr>
        </p:nvSpPr>
        <p:spPr>
          <a:xfrm>
            <a:off x="835254" y="2698955"/>
            <a:ext cx="4607015" cy="3136910"/>
          </a:xfrm>
          <a:prstGeom prst="rect">
            <a:avLst/>
          </a:prstGeom>
          <a:noFill/>
          <a:ln>
            <a:noFill/>
          </a:ln>
        </p:spPr>
        <p:txBody>
          <a:bodyPr anchorCtr="0" anchor="t" bIns="0" lIns="0" spcFirstLastPara="1" rIns="0" wrap="square" tIns="0">
            <a:normAutofit/>
          </a:bodyPr>
          <a:lstStyle>
            <a:lvl1pPr indent="-342900" lvl="0" marL="457200" algn="l">
              <a:lnSpc>
                <a:spcPct val="85000"/>
              </a:lnSpc>
              <a:spcBef>
                <a:spcPts val="600"/>
              </a:spcBef>
              <a:spcAft>
                <a:spcPts val="0"/>
              </a:spcAft>
              <a:buClr>
                <a:srgbClr val="978758"/>
              </a:buClr>
              <a:buSzPts val="1800"/>
              <a:buChar char="•"/>
              <a:defRPr sz="1800">
                <a:solidFill>
                  <a:schemeClr val="dk2"/>
                </a:solidFill>
              </a:defRPr>
            </a:lvl1pPr>
            <a:lvl2pPr indent="-342900" lvl="1" marL="914400" algn="l">
              <a:lnSpc>
                <a:spcPct val="100000"/>
              </a:lnSpc>
              <a:spcBef>
                <a:spcPts val="600"/>
              </a:spcBef>
              <a:spcAft>
                <a:spcPts val="0"/>
              </a:spcAft>
              <a:buClr>
                <a:srgbClr val="978758"/>
              </a:buClr>
              <a:buSzPts val="1800"/>
              <a:buChar char="•"/>
              <a:defRPr sz="1800">
                <a:solidFill>
                  <a:schemeClr val="dk2"/>
                </a:solidFill>
              </a:defRPr>
            </a:lvl2pPr>
            <a:lvl3pPr indent="-342900" lvl="2" marL="1371600" algn="l">
              <a:lnSpc>
                <a:spcPct val="100000"/>
              </a:lnSpc>
              <a:spcBef>
                <a:spcPts val="600"/>
              </a:spcBef>
              <a:spcAft>
                <a:spcPts val="0"/>
              </a:spcAft>
              <a:buClr>
                <a:srgbClr val="978758"/>
              </a:buClr>
              <a:buSzPts val="1800"/>
              <a:buChar char="•"/>
              <a:defRPr sz="1800">
                <a:solidFill>
                  <a:schemeClr val="dk2"/>
                </a:solidFill>
              </a:defRPr>
            </a:lvl3pPr>
            <a:lvl4pPr indent="-342900" lvl="3" marL="1828800" algn="l">
              <a:lnSpc>
                <a:spcPct val="100000"/>
              </a:lnSpc>
              <a:spcBef>
                <a:spcPts val="600"/>
              </a:spcBef>
              <a:spcAft>
                <a:spcPts val="0"/>
              </a:spcAft>
              <a:buClr>
                <a:srgbClr val="978758"/>
              </a:buClr>
              <a:buSzPts val="1800"/>
              <a:buChar char="•"/>
              <a:defRPr sz="1800">
                <a:solidFill>
                  <a:schemeClr val="dk2"/>
                </a:solidFill>
              </a:defRPr>
            </a:lvl4pPr>
            <a:lvl5pPr indent="-342900" lvl="4" marL="2286000" algn="l">
              <a:lnSpc>
                <a:spcPct val="100000"/>
              </a:lnSpc>
              <a:spcBef>
                <a:spcPts val="600"/>
              </a:spcBef>
              <a:spcAft>
                <a:spcPts val="0"/>
              </a:spcAft>
              <a:buClr>
                <a:srgbClr val="978758"/>
              </a:buClr>
              <a:buSzPts val="1800"/>
              <a:buChar char="•"/>
              <a:defRPr sz="18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8"/>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8"/>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8"/>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58"/>
          <p:cNvSpPr/>
          <p:nvPr>
            <p:ph idx="2" type="pic"/>
          </p:nvPr>
        </p:nvSpPr>
        <p:spPr>
          <a:xfrm>
            <a:off x="831850" y="851603"/>
            <a:ext cx="1938528" cy="393192"/>
          </a:xfrm>
          <a:prstGeom prst="roundRect">
            <a:avLst>
              <a:gd fmla="val 16667" name="adj"/>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and Content Layout">
  <p:cSld name="Icons and Content Layout">
    <p:spTree>
      <p:nvGrpSpPr>
        <p:cNvPr id="53" name="Shape 53"/>
        <p:cNvGrpSpPr/>
        <p:nvPr/>
      </p:nvGrpSpPr>
      <p:grpSpPr>
        <a:xfrm>
          <a:off x="0" y="0"/>
          <a:ext cx="0" cy="0"/>
          <a:chOff x="0" y="0"/>
          <a:chExt cx="0" cy="0"/>
        </a:xfrm>
      </p:grpSpPr>
      <p:sp>
        <p:nvSpPr>
          <p:cNvPr id="54" name="Google Shape;54;p5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 name="Google Shape;55;p59"/>
          <p:cNvSpPr/>
          <p:nvPr/>
        </p:nvSpPr>
        <p:spPr>
          <a:xfrm>
            <a:off x="0" y="0"/>
            <a:ext cx="12192000" cy="3566160"/>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 name="Google Shape;56;p59"/>
          <p:cNvSpPr/>
          <p:nvPr/>
        </p:nvSpPr>
        <p:spPr>
          <a:xfrm>
            <a:off x="0" y="3566160"/>
            <a:ext cx="12192000" cy="3291840"/>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59"/>
          <p:cNvSpPr txBox="1"/>
          <p:nvPr>
            <p:ph type="title"/>
          </p:nvPr>
        </p:nvSpPr>
        <p:spPr>
          <a:xfrm>
            <a:off x="838200" y="805472"/>
            <a:ext cx="8127212" cy="5544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9"/>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9"/>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9"/>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p59"/>
          <p:cNvSpPr txBox="1"/>
          <p:nvPr>
            <p:ph idx="1" type="body"/>
          </p:nvPr>
        </p:nvSpPr>
        <p:spPr>
          <a:xfrm>
            <a:off x="836614" y="3986332"/>
            <a:ext cx="2286000"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59"/>
          <p:cNvSpPr txBox="1"/>
          <p:nvPr>
            <p:ph idx="2" type="body"/>
          </p:nvPr>
        </p:nvSpPr>
        <p:spPr>
          <a:xfrm>
            <a:off x="836614" y="4419548"/>
            <a:ext cx="2286000" cy="1377537"/>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59"/>
          <p:cNvSpPr txBox="1"/>
          <p:nvPr>
            <p:ph idx="3" type="body"/>
          </p:nvPr>
        </p:nvSpPr>
        <p:spPr>
          <a:xfrm>
            <a:off x="3623390" y="3986332"/>
            <a:ext cx="2286000"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59"/>
          <p:cNvSpPr txBox="1"/>
          <p:nvPr>
            <p:ph idx="4" type="body"/>
          </p:nvPr>
        </p:nvSpPr>
        <p:spPr>
          <a:xfrm>
            <a:off x="3623390" y="4419548"/>
            <a:ext cx="2286000" cy="1377537"/>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59"/>
          <p:cNvSpPr txBox="1"/>
          <p:nvPr>
            <p:ph idx="5" type="body"/>
          </p:nvPr>
        </p:nvSpPr>
        <p:spPr>
          <a:xfrm>
            <a:off x="6410166" y="3986332"/>
            <a:ext cx="2286000"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59"/>
          <p:cNvSpPr txBox="1"/>
          <p:nvPr>
            <p:ph idx="6" type="body"/>
          </p:nvPr>
        </p:nvSpPr>
        <p:spPr>
          <a:xfrm>
            <a:off x="6410166" y="4419548"/>
            <a:ext cx="2286000" cy="1377537"/>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59"/>
          <p:cNvSpPr txBox="1"/>
          <p:nvPr>
            <p:ph idx="7" type="body"/>
          </p:nvPr>
        </p:nvSpPr>
        <p:spPr>
          <a:xfrm>
            <a:off x="9196942" y="3986332"/>
            <a:ext cx="2286000"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lt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59"/>
          <p:cNvSpPr txBox="1"/>
          <p:nvPr>
            <p:ph idx="8" type="body"/>
          </p:nvPr>
        </p:nvSpPr>
        <p:spPr>
          <a:xfrm>
            <a:off x="9196942" y="4419548"/>
            <a:ext cx="2286000" cy="1377537"/>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59"/>
          <p:cNvSpPr txBox="1"/>
          <p:nvPr>
            <p:ph idx="9" type="body"/>
          </p:nvPr>
        </p:nvSpPr>
        <p:spPr>
          <a:xfrm>
            <a:off x="836613" y="1392450"/>
            <a:ext cx="8128799" cy="333242"/>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lt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59"/>
          <p:cNvSpPr/>
          <p:nvPr>
            <p:ph idx="13" type="pic"/>
          </p:nvPr>
        </p:nvSpPr>
        <p:spPr>
          <a:xfrm>
            <a:off x="839788" y="2446953"/>
            <a:ext cx="1069848" cy="795528"/>
          </a:xfrm>
          <a:prstGeom prst="rect">
            <a:avLst/>
          </a:prstGeom>
          <a:noFill/>
          <a:ln>
            <a:noFill/>
          </a:ln>
        </p:spPr>
      </p:sp>
      <p:sp>
        <p:nvSpPr>
          <p:cNvPr id="71" name="Google Shape;71;p59"/>
          <p:cNvSpPr/>
          <p:nvPr>
            <p:ph idx="14" type="pic"/>
          </p:nvPr>
        </p:nvSpPr>
        <p:spPr>
          <a:xfrm>
            <a:off x="3625506" y="2446953"/>
            <a:ext cx="1069848" cy="795528"/>
          </a:xfrm>
          <a:prstGeom prst="rect">
            <a:avLst/>
          </a:prstGeom>
          <a:noFill/>
          <a:ln>
            <a:noFill/>
          </a:ln>
        </p:spPr>
      </p:sp>
      <p:sp>
        <p:nvSpPr>
          <p:cNvPr id="72" name="Google Shape;72;p59"/>
          <p:cNvSpPr/>
          <p:nvPr>
            <p:ph idx="15" type="pic"/>
          </p:nvPr>
        </p:nvSpPr>
        <p:spPr>
          <a:xfrm>
            <a:off x="6411224" y="2446953"/>
            <a:ext cx="1069848" cy="795528"/>
          </a:xfrm>
          <a:prstGeom prst="rect">
            <a:avLst/>
          </a:prstGeom>
          <a:noFill/>
          <a:ln>
            <a:noFill/>
          </a:ln>
        </p:spPr>
      </p:sp>
      <p:sp>
        <p:nvSpPr>
          <p:cNvPr id="73" name="Google Shape;73;p59"/>
          <p:cNvSpPr/>
          <p:nvPr>
            <p:ph idx="16" type="pic"/>
          </p:nvPr>
        </p:nvSpPr>
        <p:spPr>
          <a:xfrm>
            <a:off x="9196942" y="2446953"/>
            <a:ext cx="1069848" cy="795528"/>
          </a:xfrm>
          <a:prstGeom prst="rect">
            <a:avLst/>
          </a:prstGeom>
          <a:noFill/>
          <a:ln>
            <a:noFill/>
          </a:ln>
        </p:spPr>
      </p:sp>
      <p:sp>
        <p:nvSpPr>
          <p:cNvPr id="74" name="Google Shape;74;p59"/>
          <p:cNvSpPr/>
          <p:nvPr>
            <p:ph idx="17"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nitor and Content Layout">
  <p:cSld name="Monitor and Content Layout">
    <p:spTree>
      <p:nvGrpSpPr>
        <p:cNvPr id="75" name="Shape 75"/>
        <p:cNvGrpSpPr/>
        <p:nvPr/>
      </p:nvGrpSpPr>
      <p:grpSpPr>
        <a:xfrm>
          <a:off x="0" y="0"/>
          <a:ext cx="0" cy="0"/>
          <a:chOff x="0" y="0"/>
          <a:chExt cx="0" cy="0"/>
        </a:xfrm>
      </p:grpSpPr>
      <p:sp>
        <p:nvSpPr>
          <p:cNvPr id="76" name="Google Shape;76;p6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7" name="Google Shape;77;p60"/>
          <p:cNvSpPr/>
          <p:nvPr/>
        </p:nvSpPr>
        <p:spPr>
          <a:xfrm>
            <a:off x="0" y="0"/>
            <a:ext cx="12192000" cy="3794760"/>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8" name="Google Shape;78;p60"/>
          <p:cNvSpPr/>
          <p:nvPr/>
        </p:nvSpPr>
        <p:spPr>
          <a:xfrm>
            <a:off x="0" y="3794760"/>
            <a:ext cx="12192000" cy="3063240"/>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60"/>
          <p:cNvSpPr txBox="1"/>
          <p:nvPr>
            <p:ph type="title"/>
          </p:nvPr>
        </p:nvSpPr>
        <p:spPr>
          <a:xfrm>
            <a:off x="841248" y="805472"/>
            <a:ext cx="8127212"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0"/>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0"/>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0"/>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60"/>
          <p:cNvSpPr txBox="1"/>
          <p:nvPr>
            <p:ph idx="1" type="body"/>
          </p:nvPr>
        </p:nvSpPr>
        <p:spPr>
          <a:xfrm>
            <a:off x="6410166" y="4162794"/>
            <a:ext cx="2286000"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60"/>
          <p:cNvSpPr txBox="1"/>
          <p:nvPr>
            <p:ph idx="2" type="body"/>
          </p:nvPr>
        </p:nvSpPr>
        <p:spPr>
          <a:xfrm>
            <a:off x="6410166" y="4596010"/>
            <a:ext cx="2286000" cy="1142011"/>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60"/>
          <p:cNvSpPr txBox="1"/>
          <p:nvPr>
            <p:ph idx="3" type="body"/>
          </p:nvPr>
        </p:nvSpPr>
        <p:spPr>
          <a:xfrm>
            <a:off x="9196942" y="4162794"/>
            <a:ext cx="2286000"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60"/>
          <p:cNvSpPr txBox="1"/>
          <p:nvPr>
            <p:ph idx="4" type="body"/>
          </p:nvPr>
        </p:nvSpPr>
        <p:spPr>
          <a:xfrm>
            <a:off x="9196942" y="4596010"/>
            <a:ext cx="2286000" cy="1142011"/>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60"/>
          <p:cNvSpPr txBox="1"/>
          <p:nvPr>
            <p:ph idx="5" type="body"/>
          </p:nvPr>
        </p:nvSpPr>
        <p:spPr>
          <a:xfrm>
            <a:off x="836613" y="1392450"/>
            <a:ext cx="8128799" cy="333242"/>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dk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60"/>
          <p:cNvSpPr/>
          <p:nvPr/>
        </p:nvSpPr>
        <p:spPr>
          <a:xfrm>
            <a:off x="839788" y="2174510"/>
            <a:ext cx="4946904" cy="409651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9" name="Google Shape;89;p60"/>
          <p:cNvSpPr/>
          <p:nvPr>
            <p:ph idx="6" type="pic"/>
          </p:nvPr>
        </p:nvSpPr>
        <p:spPr>
          <a:xfrm>
            <a:off x="6411224" y="2623415"/>
            <a:ext cx="1069848" cy="795528"/>
          </a:xfrm>
          <a:prstGeom prst="rect">
            <a:avLst/>
          </a:prstGeom>
          <a:noFill/>
          <a:ln>
            <a:noFill/>
          </a:ln>
        </p:spPr>
      </p:sp>
      <p:sp>
        <p:nvSpPr>
          <p:cNvPr id="90" name="Google Shape;90;p60"/>
          <p:cNvSpPr/>
          <p:nvPr>
            <p:ph idx="7" type="pic"/>
          </p:nvPr>
        </p:nvSpPr>
        <p:spPr>
          <a:xfrm>
            <a:off x="9196942" y="2623415"/>
            <a:ext cx="1069848" cy="795528"/>
          </a:xfrm>
          <a:prstGeom prst="rect">
            <a:avLst/>
          </a:prstGeom>
          <a:noFill/>
          <a:ln>
            <a:noFill/>
          </a:ln>
        </p:spPr>
      </p:sp>
      <p:sp>
        <p:nvSpPr>
          <p:cNvPr id="91" name="Google Shape;91;p60"/>
          <p:cNvSpPr/>
          <p:nvPr>
            <p:ph idx="8" type="pic"/>
          </p:nvPr>
        </p:nvSpPr>
        <p:spPr>
          <a:xfrm>
            <a:off x="976313" y="2359025"/>
            <a:ext cx="4648200" cy="2873375"/>
          </a:xfrm>
          <a:prstGeom prst="rect">
            <a:avLst/>
          </a:prstGeom>
          <a:noFill/>
          <a:ln cap="flat" cmpd="sng" w="25400">
            <a:solidFill>
              <a:schemeClr val="dk2"/>
            </a:solidFill>
            <a:prstDash val="solid"/>
            <a:round/>
            <a:headEnd len="sm" w="sm" type="none"/>
            <a:tailEnd len="sm" w="sm" type="none"/>
          </a:ln>
        </p:spPr>
      </p:sp>
      <p:sp>
        <p:nvSpPr>
          <p:cNvPr id="92" name="Google Shape;92;p60"/>
          <p:cNvSpPr/>
          <p:nvPr>
            <p:ph idx="9" type="pic"/>
          </p:nvPr>
        </p:nvSpPr>
        <p:spPr>
          <a:xfrm>
            <a:off x="9409913" y="851603"/>
            <a:ext cx="1938528" cy="393192"/>
          </a:xfrm>
          <a:prstGeom prst="roundRect">
            <a:avLst>
              <a:gd fmla="val 16667" name="adj"/>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p:cSld name="Title Layout">
    <p:spTree>
      <p:nvGrpSpPr>
        <p:cNvPr id="93" name="Shape 93"/>
        <p:cNvGrpSpPr/>
        <p:nvPr/>
      </p:nvGrpSpPr>
      <p:grpSpPr>
        <a:xfrm>
          <a:off x="0" y="0"/>
          <a:ext cx="0" cy="0"/>
          <a:chOff x="0" y="0"/>
          <a:chExt cx="0" cy="0"/>
        </a:xfrm>
      </p:grpSpPr>
      <p:sp>
        <p:nvSpPr>
          <p:cNvPr id="94" name="Google Shape;94;p6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61"/>
          <p:cNvSpPr/>
          <p:nvPr/>
        </p:nvSpPr>
        <p:spPr>
          <a:xfrm>
            <a:off x="0" y="0"/>
            <a:ext cx="12192000"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61"/>
          <p:cNvSpPr/>
          <p:nvPr/>
        </p:nvSpPr>
        <p:spPr>
          <a:xfrm>
            <a:off x="0" y="4498848"/>
            <a:ext cx="12192000" cy="235915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61"/>
          <p:cNvSpPr txBox="1"/>
          <p:nvPr>
            <p:ph type="title"/>
          </p:nvPr>
        </p:nvSpPr>
        <p:spPr>
          <a:xfrm>
            <a:off x="3467100" y="5349048"/>
            <a:ext cx="5257800" cy="552848"/>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chemeClr val="accent2"/>
              </a:buClr>
              <a:buSzPts val="4000"/>
              <a:buFont typeface="Abril Fatfac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61"/>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1"/>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1"/>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101" name="Google Shape;101;p61"/>
          <p:cNvSpPr/>
          <p:nvPr>
            <p:ph idx="2" type="pic"/>
          </p:nvPr>
        </p:nvSpPr>
        <p:spPr>
          <a:xfrm>
            <a:off x="4902600" y="868645"/>
            <a:ext cx="2386800" cy="486000"/>
          </a:xfrm>
          <a:prstGeom prst="roundRect">
            <a:avLst>
              <a:gd fmla="val 16667" name="adj"/>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Layout">
  <p:cSld name="Three Content Layout">
    <p:spTree>
      <p:nvGrpSpPr>
        <p:cNvPr id="102" name="Shape 102"/>
        <p:cNvGrpSpPr/>
        <p:nvPr/>
      </p:nvGrpSpPr>
      <p:grpSpPr>
        <a:xfrm>
          <a:off x="0" y="0"/>
          <a:ext cx="0" cy="0"/>
          <a:chOff x="0" y="0"/>
          <a:chExt cx="0" cy="0"/>
        </a:xfrm>
      </p:grpSpPr>
      <p:sp>
        <p:nvSpPr>
          <p:cNvPr id="103" name="Google Shape;103;p6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4" name="Google Shape;104;p62"/>
          <p:cNvSpPr/>
          <p:nvPr/>
        </p:nvSpPr>
        <p:spPr>
          <a:xfrm>
            <a:off x="0" y="0"/>
            <a:ext cx="12192000" cy="3172968"/>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62"/>
          <p:cNvSpPr txBox="1"/>
          <p:nvPr>
            <p:ph type="title"/>
          </p:nvPr>
        </p:nvSpPr>
        <p:spPr>
          <a:xfrm>
            <a:off x="838200" y="805472"/>
            <a:ext cx="7599790" cy="55284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62"/>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2"/>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62"/>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62"/>
          <p:cNvSpPr txBox="1"/>
          <p:nvPr>
            <p:ph idx="1" type="body"/>
          </p:nvPr>
        </p:nvSpPr>
        <p:spPr>
          <a:xfrm>
            <a:off x="836613" y="3565295"/>
            <a:ext cx="3044952"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0" name="Google Shape;110;p62"/>
          <p:cNvSpPr txBox="1"/>
          <p:nvPr>
            <p:ph idx="2" type="body"/>
          </p:nvPr>
        </p:nvSpPr>
        <p:spPr>
          <a:xfrm>
            <a:off x="836613" y="3998511"/>
            <a:ext cx="3044952" cy="1725728"/>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62"/>
          <p:cNvSpPr txBox="1"/>
          <p:nvPr>
            <p:ph idx="3" type="body"/>
          </p:nvPr>
        </p:nvSpPr>
        <p:spPr>
          <a:xfrm>
            <a:off x="4637302" y="3565295"/>
            <a:ext cx="3044952"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p62"/>
          <p:cNvSpPr txBox="1"/>
          <p:nvPr>
            <p:ph idx="4" type="body"/>
          </p:nvPr>
        </p:nvSpPr>
        <p:spPr>
          <a:xfrm>
            <a:off x="4637302" y="3998511"/>
            <a:ext cx="3044952" cy="1725728"/>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62"/>
          <p:cNvSpPr txBox="1"/>
          <p:nvPr>
            <p:ph idx="5" type="body"/>
          </p:nvPr>
        </p:nvSpPr>
        <p:spPr>
          <a:xfrm>
            <a:off x="836613" y="1392449"/>
            <a:ext cx="8128799" cy="1234205"/>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2250"/>
              <a:buFont typeface="Noto Sans Symbols"/>
              <a:buNone/>
              <a:defRPr i="0" sz="1800">
                <a:solidFill>
                  <a:schemeClr val="dk2"/>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62"/>
          <p:cNvSpPr txBox="1"/>
          <p:nvPr>
            <p:ph idx="6" type="body"/>
          </p:nvPr>
        </p:nvSpPr>
        <p:spPr>
          <a:xfrm>
            <a:off x="8437990" y="3565295"/>
            <a:ext cx="3044952" cy="334918"/>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SzPts val="2200"/>
              <a:buNone/>
              <a:defRPr b="1" sz="2200">
                <a:solidFill>
                  <a:schemeClr val="dk2"/>
                </a:solidFill>
                <a:latin typeface="Abril Fatface"/>
                <a:ea typeface="Abril Fatface"/>
                <a:cs typeface="Abril Fatface"/>
                <a:sym typeface="Abril Fatface"/>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5" name="Google Shape;115;p62"/>
          <p:cNvSpPr txBox="1"/>
          <p:nvPr>
            <p:ph idx="7" type="body"/>
          </p:nvPr>
        </p:nvSpPr>
        <p:spPr>
          <a:xfrm>
            <a:off x="8437990" y="3998511"/>
            <a:ext cx="3044952" cy="1725728"/>
          </a:xfrm>
          <a:prstGeom prst="rect">
            <a:avLst/>
          </a:prstGeom>
          <a:noFill/>
          <a:ln>
            <a:noFill/>
          </a:ln>
        </p:spPr>
        <p:txBody>
          <a:bodyPr anchorCtr="0" anchor="t" bIns="0" lIns="36000" spcFirstLastPara="1" rIns="0" wrap="square" tIns="0">
            <a:normAutofit/>
          </a:bodyPr>
          <a:lstStyle>
            <a:lvl1pPr indent="-228600" lvl="0" marL="457200" algn="l">
              <a:lnSpc>
                <a:spcPct val="120000"/>
              </a:lnSpc>
              <a:spcBef>
                <a:spcPts val="1000"/>
              </a:spcBef>
              <a:spcAft>
                <a:spcPts val="0"/>
              </a:spcAft>
              <a:buClr>
                <a:schemeClr val="dk2"/>
              </a:buClr>
              <a:buSzPts val="1750"/>
              <a:buFont typeface="Noto Sans Symbols"/>
              <a:buNone/>
              <a:defRPr i="0" sz="1400">
                <a:solidFill>
                  <a:schemeClr val="lt1"/>
                </a:solidFill>
              </a:defRPr>
            </a:lvl1pPr>
            <a:lvl2pPr indent="-228600" lvl="1" marL="914400" algn="l">
              <a:lnSpc>
                <a:spcPct val="120000"/>
              </a:lnSpc>
              <a:spcBef>
                <a:spcPts val="500"/>
              </a:spcBef>
              <a:spcAft>
                <a:spcPts val="0"/>
              </a:spcAft>
              <a:buClr>
                <a:schemeClr val="dk2"/>
              </a:buClr>
              <a:buSzPts val="1500"/>
              <a:buFont typeface="Noto Sans Symbols"/>
              <a:buNone/>
              <a:defRPr i="1" sz="1200">
                <a:solidFill>
                  <a:schemeClr val="dk2"/>
                </a:solidFill>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62"/>
          <p:cNvSpPr/>
          <p:nvPr>
            <p:ph idx="8" type="pic"/>
          </p:nvPr>
        </p:nvSpPr>
        <p:spPr>
          <a:xfrm>
            <a:off x="9441997" y="851603"/>
            <a:ext cx="1938528" cy="393192"/>
          </a:xfrm>
          <a:prstGeom prst="roundRect">
            <a:avLst>
              <a:gd fmla="val 16667" name="adj"/>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8" Type="http://schemas.openxmlformats.org/officeDocument/2006/relationships/theme" Target="../theme/theme1.xml"/><Relationship Id="rId25" Type="http://schemas.openxmlformats.org/officeDocument/2006/relationships/slideLayout" Target="../slideLayouts/slideLayout25.xml"/><Relationship Id="rId47" Type="http://schemas.openxmlformats.org/officeDocument/2006/relationships/slideLayout" Target="../slideLayouts/slideLayout47.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41"/>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 name="Google Shape;11;p41"/>
          <p:cNvSpPr txBox="1"/>
          <p:nvPr>
            <p:ph type="title"/>
          </p:nvPr>
        </p:nvSpPr>
        <p:spPr>
          <a:xfrm>
            <a:off x="908775" y="590372"/>
            <a:ext cx="10202248" cy="132589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000"/>
              <a:buFont typeface="Abril Fatface"/>
              <a:buNone/>
              <a:defRPr b="0" i="0" sz="4000" u="none" cap="none" strike="noStrike">
                <a:solidFill>
                  <a:schemeClr val="accent2"/>
                </a:solidFill>
                <a:latin typeface="Abril Fatface"/>
                <a:ea typeface="Abril Fatface"/>
                <a:cs typeface="Abril Fatface"/>
                <a:sym typeface="Abril Fatfac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41"/>
          <p:cNvSpPr txBox="1"/>
          <p:nvPr>
            <p:ph idx="1" type="body"/>
          </p:nvPr>
        </p:nvSpPr>
        <p:spPr>
          <a:xfrm>
            <a:off x="918825" y="1916262"/>
            <a:ext cx="10192198" cy="413348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5"/>
              </a:buClr>
              <a:buSzPts val="2000"/>
              <a:buFont typeface="Arial"/>
              <a:buChar char="•"/>
              <a:defRPr b="0" i="0" sz="2000" u="none" cap="none" strike="noStrike">
                <a:solidFill>
                  <a:schemeClr val="dk2"/>
                </a:solidFill>
                <a:latin typeface="Arial"/>
                <a:ea typeface="Arial"/>
                <a:cs typeface="Arial"/>
                <a:sym typeface="Arial"/>
              </a:defRPr>
            </a:lvl1pPr>
            <a:lvl2pPr indent="-342900" lvl="1" marL="914400" marR="0" rtl="0" algn="l">
              <a:lnSpc>
                <a:spcPct val="120000"/>
              </a:lnSpc>
              <a:spcBef>
                <a:spcPts val="500"/>
              </a:spcBef>
              <a:spcAft>
                <a:spcPts val="0"/>
              </a:spcAft>
              <a:buClr>
                <a:schemeClr val="accent5"/>
              </a:buClr>
              <a:buSzPts val="1800"/>
              <a:buFont typeface="Arial"/>
              <a:buChar char="•"/>
              <a:defRPr b="0" i="0" sz="1800" u="none" cap="none" strike="noStrike">
                <a:solidFill>
                  <a:schemeClr val="dk2"/>
                </a:solidFill>
                <a:latin typeface="Arial"/>
                <a:ea typeface="Arial"/>
                <a:cs typeface="Arial"/>
                <a:sym typeface="Arial"/>
              </a:defRPr>
            </a:lvl2pPr>
            <a:lvl3pPr indent="-330200" lvl="2" marL="1371600" marR="0" rtl="0" algn="l">
              <a:lnSpc>
                <a:spcPct val="120000"/>
              </a:lnSpc>
              <a:spcBef>
                <a:spcPts val="500"/>
              </a:spcBef>
              <a:spcAft>
                <a:spcPts val="0"/>
              </a:spcAft>
              <a:buClr>
                <a:schemeClr val="accent5"/>
              </a:buClr>
              <a:buSzPts val="1600"/>
              <a:buFont typeface="Arial"/>
              <a:buChar char="•"/>
              <a:defRPr b="0" i="0" sz="1600" u="none" cap="none" strike="noStrike">
                <a:solidFill>
                  <a:schemeClr val="dk2"/>
                </a:solidFill>
                <a:latin typeface="Arial"/>
                <a:ea typeface="Arial"/>
                <a:cs typeface="Arial"/>
                <a:sym typeface="Arial"/>
              </a:defRPr>
            </a:lvl3pPr>
            <a:lvl4pPr indent="-317500" lvl="3" marL="1828800" marR="0" rtl="0" algn="l">
              <a:lnSpc>
                <a:spcPct val="120000"/>
              </a:lnSpc>
              <a:spcBef>
                <a:spcPts val="500"/>
              </a:spcBef>
              <a:spcAft>
                <a:spcPts val="0"/>
              </a:spcAft>
              <a:buClr>
                <a:schemeClr val="accent5"/>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20000"/>
              </a:lnSpc>
              <a:spcBef>
                <a:spcPts val="500"/>
              </a:spcBef>
              <a:spcAft>
                <a:spcPts val="0"/>
              </a:spcAft>
              <a:buClr>
                <a:schemeClr val="accent5"/>
              </a:buClr>
              <a:buSzPts val="1400"/>
              <a:buFont typeface="Arial"/>
              <a:buChar char="•"/>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41"/>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41"/>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6" pos="4416">
          <p15:clr>
            <a:srgbClr val="F26B43"/>
          </p15:clr>
        </p15:guide>
        <p15:guide id="7" pos="5568">
          <p15:clr>
            <a:srgbClr val="F26B43"/>
          </p15:clr>
        </p15:guide>
        <p15:guide id="8" pos="7296">
          <p15:clr>
            <a:srgbClr val="F26B43"/>
          </p15:clr>
        </p15:guide>
        <p15:guide id="9" pos="2688">
          <p15:clr>
            <a:srgbClr val="F26B43"/>
          </p15:clr>
        </p15:guide>
        <p15:guide id="10" pos="1536">
          <p15:clr>
            <a:srgbClr val="F26B43"/>
          </p15:clr>
        </p15:guide>
        <p15:guide id="11" pos="384">
          <p15:clr>
            <a:srgbClr val="F26B43"/>
          </p15:clr>
        </p15:guide>
        <p15:guide id="12" pos="2112">
          <p15:clr>
            <a:srgbClr val="F26B43"/>
          </p15:clr>
        </p15:guide>
        <p15:guide id="13" pos="4992">
          <p15:clr>
            <a:srgbClr val="F26B43"/>
          </p15:clr>
        </p15:guide>
        <p15:guide id="14" pos="6720">
          <p15:clr>
            <a:srgbClr val="F26B43"/>
          </p15:clr>
        </p15:guide>
        <p15:guide id="15" pos="960">
          <p15:clr>
            <a:srgbClr val="F26B43"/>
          </p15:clr>
        </p15:guide>
        <p15:guide id="16" pos="3264">
          <p15:clr>
            <a:srgbClr val="F26B43"/>
          </p15:clr>
        </p15:guide>
        <p15:guide id="17" orient="horz" pos="1008">
          <p15:clr>
            <a:srgbClr val="F26B43"/>
          </p15:clr>
        </p15:guide>
        <p15:guide id="18" orient="horz" pos="3888">
          <p15:clr>
            <a:srgbClr val="F26B43"/>
          </p15:clr>
        </p15:guide>
        <p15:guide id="19" pos="6144">
          <p15:clr>
            <a:srgbClr val="F26B43"/>
          </p15:clr>
        </p15:guide>
        <p15:guide id="20" orient="horz" pos="1584">
          <p15:clr>
            <a:srgbClr val="F26B43"/>
          </p15:clr>
        </p15:guide>
        <p15:guide id="21" pos="576">
          <p15:clr>
            <a:srgbClr val="F26B43"/>
          </p15:clr>
        </p15:guide>
        <p15:guide id="22" pos="7104">
          <p15:clr>
            <a:srgbClr val="F26B43"/>
          </p15:clr>
        </p15:guide>
        <p15:guide id="23" pos="768">
          <p15:clr>
            <a:srgbClr val="F26B43"/>
          </p15:clr>
        </p15:guide>
        <p15:guide id="24" pos="6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9.png"/><Relationship Id="rId9" Type="http://schemas.openxmlformats.org/officeDocument/2006/relationships/hyperlink" Target="https://www.linkedin.com/in/susan-ball-rsm/" TargetMode="External"/><Relationship Id="rId5" Type="http://schemas.openxmlformats.org/officeDocument/2006/relationships/hyperlink" Target="https://www.linkedin.com/in/sarah-hewson-9795b031/" TargetMode="External"/><Relationship Id="rId6" Type="http://schemas.openxmlformats.org/officeDocument/2006/relationships/hyperlink" Target="https://www.linkedin.com/in/sarah-hewson-9795b031/" TargetMode="External"/><Relationship Id="rId7" Type="http://schemas.openxmlformats.org/officeDocument/2006/relationships/hyperlink" Target="https://www.linkedin.com/in/sarah-hewson-9795b031/" TargetMode="External"/><Relationship Id="rId8"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gov.uk/hmrc-internal-manuals/employment-income-manual/eim21120" TargetMode="External"/><Relationship Id="rId4" Type="http://schemas.openxmlformats.org/officeDocument/2006/relationships/hyperlink" Target="https://www.gov.uk/hmrc-internal-manuals/employment-income-manual/eim21122" TargetMode="External"/><Relationship Id="rId5" Type="http://schemas.openxmlformats.org/officeDocument/2006/relationships/hyperlink" Target="https://www.gov.uk/hmrc-internal-manuals/employment-income-manual/eim2625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4"/>
          <p:cNvSpPr txBox="1"/>
          <p:nvPr>
            <p:ph type="ctrTitle"/>
          </p:nvPr>
        </p:nvSpPr>
        <p:spPr>
          <a:xfrm>
            <a:off x="3585975" y="468229"/>
            <a:ext cx="5020200" cy="594900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lt1"/>
              </a:buClr>
              <a:buSzPts val="5500"/>
              <a:buFont typeface="Abril Fatface"/>
              <a:buNone/>
            </a:pPr>
            <a:r>
              <a:rPr lang="en-GB"/>
              <a:t>Mandatory payrolling of benefits: </a:t>
            </a:r>
            <a:endParaRPr/>
          </a:p>
          <a:p>
            <a:pPr indent="0" lvl="0" marL="0" rtl="0" algn="ctr">
              <a:lnSpc>
                <a:spcPct val="85000"/>
              </a:lnSpc>
              <a:spcBef>
                <a:spcPts val="0"/>
              </a:spcBef>
              <a:spcAft>
                <a:spcPts val="0"/>
              </a:spcAft>
              <a:buClr>
                <a:schemeClr val="lt1"/>
              </a:buClr>
              <a:buSzPts val="5500"/>
              <a:buFont typeface="Abril Fatface"/>
              <a:buNone/>
            </a:pPr>
            <a:r>
              <a:rPr lang="en-GB"/>
              <a:t>what we know so far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3489e0c78bc_0_1301"/>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712" name="Google Shape;712;g3489e0c78bc_0_1301"/>
          <p:cNvSpPr txBox="1"/>
          <p:nvPr/>
        </p:nvSpPr>
        <p:spPr>
          <a:xfrm>
            <a:off x="609600" y="612650"/>
            <a:ext cx="10620300" cy="408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800"/>
              <a:buFont typeface="Arial"/>
              <a:buNone/>
            </a:pPr>
            <a:r>
              <a:rPr b="1" i="0" lang="en-GB" sz="2800" u="none" cap="none" strike="noStrike">
                <a:solidFill>
                  <a:srgbClr val="FF9900"/>
                </a:solidFill>
                <a:latin typeface="Abril Fatface"/>
                <a:ea typeface="Abril Fatface"/>
                <a:cs typeface="Abril Fatface"/>
                <a:sym typeface="Abril Fatface"/>
              </a:rPr>
              <a:t>Voluntary payrolling of benefits - how it works</a:t>
            </a:r>
            <a:endParaRPr b="1" i="0" sz="2800" u="none" cap="none" strike="noStrike">
              <a:solidFill>
                <a:srgbClr val="FF9900"/>
              </a:solidFill>
              <a:latin typeface="Abril Fatface"/>
              <a:ea typeface="Abril Fatface"/>
              <a:cs typeface="Abril Fatface"/>
              <a:sym typeface="Abril Fatface"/>
            </a:endParaRPr>
          </a:p>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Inter"/>
              <a:ea typeface="Inter"/>
              <a:cs typeface="Inter"/>
              <a:sym typeface="Inter"/>
            </a:endParaRPr>
          </a:p>
        </p:txBody>
      </p:sp>
      <p:sp>
        <p:nvSpPr>
          <p:cNvPr id="713" name="Google Shape;713;g3489e0c78bc_0_1301"/>
          <p:cNvSpPr txBox="1"/>
          <p:nvPr/>
        </p:nvSpPr>
        <p:spPr>
          <a:xfrm>
            <a:off x="502075" y="5962825"/>
            <a:ext cx="8503200" cy="329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baseline="30000" i="0" lang="en-GB" sz="1000" u="none" cap="none" strike="noStrike">
                <a:solidFill>
                  <a:srgbClr val="FFFFFF"/>
                </a:solidFill>
                <a:latin typeface="Inter"/>
                <a:ea typeface="Inter"/>
                <a:cs typeface="Inter"/>
                <a:sym typeface="Inter"/>
              </a:rPr>
              <a:t>^ </a:t>
            </a:r>
            <a:r>
              <a:rPr b="0" i="0" lang="en-GB" sz="1000" u="none" cap="none" strike="noStrike">
                <a:solidFill>
                  <a:srgbClr val="FFFFFF"/>
                </a:solidFill>
                <a:latin typeface="Inter"/>
                <a:ea typeface="Inter"/>
                <a:cs typeface="Inter"/>
                <a:sym typeface="Inter"/>
              </a:rPr>
              <a:t>Where there is no set pattern for payments made to an employee (i.e. irregular pay periods), employers must divide the cash equivalent by 365 and multiply the resulting figure by the number of days from either the start of the tax year or last pay day in the tax year to the pay date </a:t>
            </a:r>
            <a:endParaRPr b="0" i="0" sz="1000" u="none" cap="none" strike="noStrike">
              <a:solidFill>
                <a:srgbClr val="000000"/>
              </a:solidFill>
              <a:latin typeface="Inter"/>
              <a:ea typeface="Inter"/>
              <a:cs typeface="Inter"/>
              <a:sym typeface="Inter"/>
            </a:endParaRPr>
          </a:p>
        </p:txBody>
      </p:sp>
      <p:cxnSp>
        <p:nvCxnSpPr>
          <p:cNvPr id="714" name="Google Shape;714;g3489e0c78bc_0_1301"/>
          <p:cNvCxnSpPr/>
          <p:nvPr/>
        </p:nvCxnSpPr>
        <p:spPr>
          <a:xfrm>
            <a:off x="2628600" y="1600200"/>
            <a:ext cx="0" cy="4192800"/>
          </a:xfrm>
          <a:prstGeom prst="straightConnector1">
            <a:avLst/>
          </a:prstGeom>
          <a:noFill/>
          <a:ln cap="flat" cmpd="sng" w="9525">
            <a:solidFill>
              <a:srgbClr val="666666"/>
            </a:solidFill>
            <a:prstDash val="solid"/>
            <a:miter lim="800000"/>
            <a:headEnd len="sm" w="sm" type="none"/>
            <a:tailEnd len="sm" w="sm" type="none"/>
          </a:ln>
        </p:spPr>
      </p:cxnSp>
      <p:cxnSp>
        <p:nvCxnSpPr>
          <p:cNvPr id="715" name="Google Shape;715;g3489e0c78bc_0_1301"/>
          <p:cNvCxnSpPr/>
          <p:nvPr/>
        </p:nvCxnSpPr>
        <p:spPr>
          <a:xfrm>
            <a:off x="4980537" y="1600200"/>
            <a:ext cx="0" cy="4192800"/>
          </a:xfrm>
          <a:prstGeom prst="straightConnector1">
            <a:avLst/>
          </a:prstGeom>
          <a:noFill/>
          <a:ln cap="flat" cmpd="sng" w="9525">
            <a:solidFill>
              <a:srgbClr val="666666"/>
            </a:solidFill>
            <a:prstDash val="solid"/>
            <a:miter lim="800000"/>
            <a:headEnd len="sm" w="sm" type="none"/>
            <a:tailEnd len="sm" w="sm" type="none"/>
          </a:ln>
        </p:spPr>
      </p:cxnSp>
      <p:cxnSp>
        <p:nvCxnSpPr>
          <p:cNvPr id="716" name="Google Shape;716;g3489e0c78bc_0_1301"/>
          <p:cNvCxnSpPr/>
          <p:nvPr/>
        </p:nvCxnSpPr>
        <p:spPr>
          <a:xfrm>
            <a:off x="7274575" y="1600200"/>
            <a:ext cx="0" cy="4192800"/>
          </a:xfrm>
          <a:prstGeom prst="straightConnector1">
            <a:avLst/>
          </a:prstGeom>
          <a:noFill/>
          <a:ln cap="flat" cmpd="sng" w="9525">
            <a:solidFill>
              <a:srgbClr val="666666"/>
            </a:solidFill>
            <a:prstDash val="solid"/>
            <a:miter lim="800000"/>
            <a:headEnd len="sm" w="sm" type="none"/>
            <a:tailEnd len="sm" w="sm" type="none"/>
          </a:ln>
        </p:spPr>
      </p:cxnSp>
      <p:sp>
        <p:nvSpPr>
          <p:cNvPr id="717" name="Google Shape;717;g3489e0c78bc_0_1301"/>
          <p:cNvSpPr txBox="1"/>
          <p:nvPr/>
        </p:nvSpPr>
        <p:spPr>
          <a:xfrm>
            <a:off x="629605" y="1892810"/>
            <a:ext cx="18933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chemeClr val="lt2"/>
                </a:solidFill>
              </a:rPr>
              <a:t>Ascertain the cash equivalent/relevant amount of the relevant benefit</a:t>
            </a:r>
            <a:endParaRPr i="0" sz="1200" u="none" cap="none" strike="noStrike">
              <a:solidFill>
                <a:schemeClr val="lt2"/>
              </a:solidFill>
            </a:endParaRPr>
          </a:p>
        </p:txBody>
      </p:sp>
      <p:sp>
        <p:nvSpPr>
          <p:cNvPr id="718" name="Google Shape;718;g3489e0c78bc_0_1301"/>
          <p:cNvSpPr txBox="1"/>
          <p:nvPr/>
        </p:nvSpPr>
        <p:spPr>
          <a:xfrm>
            <a:off x="2778005" y="1892810"/>
            <a:ext cx="20019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chemeClr val="lt2"/>
                </a:solidFill>
              </a:rPr>
              <a:t>Identify the number of paydays in the tax year (e.g. 12 for monthly workers)</a:t>
            </a:r>
            <a:r>
              <a:rPr baseline="30000" i="0" lang="en-GB" sz="1200" u="none" cap="none" strike="noStrike">
                <a:solidFill>
                  <a:schemeClr val="lt2"/>
                </a:solidFill>
              </a:rPr>
              <a:t>^</a:t>
            </a:r>
            <a:endParaRPr i="0" sz="1200" u="none" cap="none" strike="noStrike">
              <a:solidFill>
                <a:schemeClr val="lt2"/>
              </a:solidFill>
            </a:endParaRPr>
          </a:p>
        </p:txBody>
      </p:sp>
      <p:sp>
        <p:nvSpPr>
          <p:cNvPr id="719" name="Google Shape;719;g3489e0c78bc_0_1301"/>
          <p:cNvSpPr txBox="1"/>
          <p:nvPr/>
        </p:nvSpPr>
        <p:spPr>
          <a:xfrm>
            <a:off x="5082627" y="1892810"/>
            <a:ext cx="20829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chemeClr val="lt2"/>
                </a:solidFill>
              </a:rPr>
              <a:t>Divide the cash equivalent/relevant amount by the number of annual pay days to ascertain the amount to be taxed each pay period (the “Taxable Amount”)</a:t>
            </a:r>
            <a:endParaRPr i="0" sz="1200" u="none" cap="none" strike="noStrike">
              <a:solidFill>
                <a:schemeClr val="lt2"/>
              </a:solidFill>
            </a:endParaRPr>
          </a:p>
        </p:txBody>
      </p:sp>
      <p:sp>
        <p:nvSpPr>
          <p:cNvPr id="720" name="Google Shape;720;g3489e0c78bc_0_1301"/>
          <p:cNvSpPr txBox="1"/>
          <p:nvPr/>
        </p:nvSpPr>
        <p:spPr>
          <a:xfrm>
            <a:off x="7369540" y="1892810"/>
            <a:ext cx="20862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chemeClr val="lt2"/>
                </a:solidFill>
              </a:rPr>
              <a:t>Add the Taxable Amount to the employee’s pay and subject it to Pay As You Earn (PAYE)</a:t>
            </a:r>
            <a:endParaRPr i="0" sz="1200" u="none" cap="none" strike="noStrike">
              <a:solidFill>
                <a:schemeClr val="lt2"/>
              </a:solidFill>
            </a:endParaRPr>
          </a:p>
        </p:txBody>
      </p:sp>
      <p:cxnSp>
        <p:nvCxnSpPr>
          <p:cNvPr id="721" name="Google Shape;721;g3489e0c78bc_0_1301"/>
          <p:cNvCxnSpPr/>
          <p:nvPr/>
        </p:nvCxnSpPr>
        <p:spPr>
          <a:xfrm flipH="1">
            <a:off x="9614150" y="1611948"/>
            <a:ext cx="6900" cy="4177800"/>
          </a:xfrm>
          <a:prstGeom prst="straightConnector1">
            <a:avLst/>
          </a:prstGeom>
          <a:noFill/>
          <a:ln cap="flat" cmpd="sng" w="9525">
            <a:solidFill>
              <a:srgbClr val="666666"/>
            </a:solidFill>
            <a:prstDash val="solid"/>
            <a:miter lim="800000"/>
            <a:headEnd len="sm" w="sm" type="none"/>
            <a:tailEnd len="sm" w="sm" type="none"/>
          </a:ln>
        </p:spPr>
      </p:cxnSp>
      <p:sp>
        <p:nvSpPr>
          <p:cNvPr id="722" name="Google Shape;722;g3489e0c78bc_0_1301"/>
          <p:cNvSpPr txBox="1"/>
          <p:nvPr/>
        </p:nvSpPr>
        <p:spPr>
          <a:xfrm>
            <a:off x="9770438" y="1889762"/>
            <a:ext cx="20862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chemeClr val="lt2"/>
                </a:solidFill>
              </a:rPr>
              <a:t>At the end of the tax year, include the Taxable Amount in Form P11D(b) for Class 1A NIC purposes. No Form P11D is required; any amounts taxed, alongside tax withheld, will be included in each employee’s Form P60</a:t>
            </a:r>
            <a:endParaRPr i="0" sz="1200" u="none" cap="none" strike="noStrike">
              <a:solidFill>
                <a:schemeClr val="lt2"/>
              </a:solidFill>
            </a:endParaRPr>
          </a:p>
        </p:txBody>
      </p:sp>
      <p:sp>
        <p:nvSpPr>
          <p:cNvPr id="723" name="Google Shape;723;g3489e0c78bc_0_1301"/>
          <p:cNvSpPr/>
          <p:nvPr/>
        </p:nvSpPr>
        <p:spPr>
          <a:xfrm>
            <a:off x="9581653" y="1238425"/>
            <a:ext cx="2607300" cy="493200"/>
          </a:xfrm>
          <a:prstGeom prst="chevron">
            <a:avLst>
              <a:gd fmla="val 50000" name="adj"/>
            </a:avLst>
          </a:prstGeom>
          <a:solidFill>
            <a:schemeClr val="accent6"/>
          </a:solidFill>
          <a:ln>
            <a:noFill/>
          </a:ln>
        </p:spPr>
        <p:txBody>
          <a:bodyPr anchorCtr="0" anchor="ctr" bIns="54000" lIns="36000" spcFirstLastPara="1" rIns="36000" wrap="square" tIns="54000">
            <a:noAutofit/>
          </a:bodyPr>
          <a:lstStyle/>
          <a:p>
            <a:pPr indent="0" lvl="0" marL="89998" marR="0" rtl="0" algn="l">
              <a:lnSpc>
                <a:spcPct val="100000"/>
              </a:lnSpc>
              <a:spcBef>
                <a:spcPts val="0"/>
              </a:spcBef>
              <a:spcAft>
                <a:spcPts val="0"/>
              </a:spcAft>
              <a:buClr>
                <a:srgbClr val="000000"/>
              </a:buClr>
              <a:buSzPts val="1500"/>
              <a:buFont typeface="Arial"/>
              <a:buNone/>
            </a:pPr>
            <a:r>
              <a:rPr b="1" i="0" lang="en-GB" sz="1700" u="none" cap="none" strike="noStrike">
                <a:solidFill>
                  <a:schemeClr val="dk1"/>
                </a:solidFill>
              </a:rPr>
              <a:t>05.</a:t>
            </a:r>
            <a:endParaRPr b="1" i="0" sz="1300" u="none" cap="none" strike="noStrike">
              <a:solidFill>
                <a:schemeClr val="dk1"/>
              </a:solidFill>
            </a:endParaRPr>
          </a:p>
        </p:txBody>
      </p:sp>
      <p:sp>
        <p:nvSpPr>
          <p:cNvPr id="724" name="Google Shape;724;g3489e0c78bc_0_1301"/>
          <p:cNvSpPr/>
          <p:nvPr/>
        </p:nvSpPr>
        <p:spPr>
          <a:xfrm>
            <a:off x="7207399" y="1238425"/>
            <a:ext cx="2607300" cy="493200"/>
          </a:xfrm>
          <a:prstGeom prst="chevron">
            <a:avLst>
              <a:gd fmla="val 50000" name="adj"/>
            </a:avLst>
          </a:prstGeom>
          <a:solidFill>
            <a:srgbClr val="FFFF00"/>
          </a:solidFill>
          <a:ln>
            <a:noFill/>
          </a:ln>
        </p:spPr>
        <p:txBody>
          <a:bodyPr anchorCtr="0" anchor="ctr" bIns="54000" lIns="36000" spcFirstLastPara="1" rIns="36000" wrap="square" tIns="54000">
            <a:noAutofit/>
          </a:bodyPr>
          <a:lstStyle/>
          <a:p>
            <a:pPr indent="0" lvl="0" marL="89998" marR="0" rtl="0" algn="l">
              <a:lnSpc>
                <a:spcPct val="100000"/>
              </a:lnSpc>
              <a:spcBef>
                <a:spcPts val="0"/>
              </a:spcBef>
              <a:spcAft>
                <a:spcPts val="0"/>
              </a:spcAft>
              <a:buClr>
                <a:srgbClr val="000000"/>
              </a:buClr>
              <a:buSzPts val="1500"/>
              <a:buFont typeface="Arial"/>
              <a:buNone/>
            </a:pPr>
            <a:r>
              <a:rPr b="1" i="0" lang="en-GB" sz="1700" u="none" cap="none" strike="noStrike">
                <a:solidFill>
                  <a:schemeClr val="dk1"/>
                </a:solidFill>
              </a:rPr>
              <a:t>04.</a:t>
            </a:r>
            <a:endParaRPr b="1" i="0" sz="1300" u="none" cap="none" strike="noStrike">
              <a:solidFill>
                <a:schemeClr val="dk1"/>
              </a:solidFill>
            </a:endParaRPr>
          </a:p>
        </p:txBody>
      </p:sp>
      <p:sp>
        <p:nvSpPr>
          <p:cNvPr id="725" name="Google Shape;725;g3489e0c78bc_0_1301"/>
          <p:cNvSpPr/>
          <p:nvPr/>
        </p:nvSpPr>
        <p:spPr>
          <a:xfrm>
            <a:off x="4833145" y="1238425"/>
            <a:ext cx="2607300" cy="493200"/>
          </a:xfrm>
          <a:prstGeom prst="chevron">
            <a:avLst>
              <a:gd fmla="val 50000" name="adj"/>
            </a:avLst>
          </a:prstGeom>
          <a:solidFill>
            <a:srgbClr val="FF0000"/>
          </a:solidFill>
          <a:ln>
            <a:noFill/>
          </a:ln>
        </p:spPr>
        <p:txBody>
          <a:bodyPr anchorCtr="0" anchor="ctr" bIns="54000" lIns="36000" spcFirstLastPara="1" rIns="36000" wrap="square" tIns="54000">
            <a:noAutofit/>
          </a:bodyPr>
          <a:lstStyle/>
          <a:p>
            <a:pPr indent="0" lvl="0" marL="89998" marR="0" rtl="0" algn="l">
              <a:lnSpc>
                <a:spcPct val="100000"/>
              </a:lnSpc>
              <a:spcBef>
                <a:spcPts val="0"/>
              </a:spcBef>
              <a:spcAft>
                <a:spcPts val="0"/>
              </a:spcAft>
              <a:buClr>
                <a:srgbClr val="000000"/>
              </a:buClr>
              <a:buSzPts val="1500"/>
              <a:buFont typeface="Arial"/>
              <a:buNone/>
            </a:pPr>
            <a:r>
              <a:rPr b="1" i="0" lang="en-GB" sz="1700" u="none" cap="none" strike="noStrike">
                <a:solidFill>
                  <a:schemeClr val="dk1"/>
                </a:solidFill>
              </a:rPr>
              <a:t>03.</a:t>
            </a:r>
            <a:endParaRPr b="1" i="0" sz="1300" u="none" cap="none" strike="noStrike">
              <a:solidFill>
                <a:schemeClr val="dk1"/>
              </a:solidFill>
            </a:endParaRPr>
          </a:p>
        </p:txBody>
      </p:sp>
      <p:sp>
        <p:nvSpPr>
          <p:cNvPr id="726" name="Google Shape;726;g3489e0c78bc_0_1301"/>
          <p:cNvSpPr/>
          <p:nvPr/>
        </p:nvSpPr>
        <p:spPr>
          <a:xfrm>
            <a:off x="2458891" y="1238425"/>
            <a:ext cx="2607300" cy="493200"/>
          </a:xfrm>
          <a:prstGeom prst="chevron">
            <a:avLst>
              <a:gd fmla="val 50000" name="adj"/>
            </a:avLst>
          </a:prstGeom>
          <a:solidFill>
            <a:srgbClr val="980000"/>
          </a:solidFill>
          <a:ln>
            <a:noFill/>
          </a:ln>
        </p:spPr>
        <p:txBody>
          <a:bodyPr anchorCtr="0" anchor="ctr" bIns="54000" lIns="36000" spcFirstLastPara="1" rIns="36000" wrap="square" tIns="54000">
            <a:noAutofit/>
          </a:bodyPr>
          <a:lstStyle/>
          <a:p>
            <a:pPr indent="0" lvl="0" marL="89998" marR="0" rtl="0" algn="l">
              <a:lnSpc>
                <a:spcPct val="100000"/>
              </a:lnSpc>
              <a:spcBef>
                <a:spcPts val="0"/>
              </a:spcBef>
              <a:spcAft>
                <a:spcPts val="0"/>
              </a:spcAft>
              <a:buClr>
                <a:srgbClr val="000000"/>
              </a:buClr>
              <a:buSzPts val="1500"/>
              <a:buFont typeface="Arial"/>
              <a:buNone/>
            </a:pPr>
            <a:r>
              <a:rPr b="1" i="0" lang="en-GB" sz="1700" u="none" cap="none" strike="noStrike">
                <a:solidFill>
                  <a:schemeClr val="dk1"/>
                </a:solidFill>
              </a:rPr>
              <a:t>02.</a:t>
            </a:r>
            <a:endParaRPr b="1" i="0" sz="1700" u="none" cap="none" strike="noStrike">
              <a:solidFill>
                <a:schemeClr val="dk1"/>
              </a:solidFill>
            </a:endParaRPr>
          </a:p>
        </p:txBody>
      </p:sp>
      <p:sp>
        <p:nvSpPr>
          <p:cNvPr id="727" name="Google Shape;727;g3489e0c78bc_0_1301"/>
          <p:cNvSpPr/>
          <p:nvPr/>
        </p:nvSpPr>
        <p:spPr>
          <a:xfrm>
            <a:off x="-100" y="1238425"/>
            <a:ext cx="2692500" cy="493200"/>
          </a:xfrm>
          <a:prstGeom prst="homePlate">
            <a:avLst>
              <a:gd fmla="val 50000" name="adj"/>
            </a:avLst>
          </a:prstGeom>
          <a:solidFill>
            <a:srgbClr val="D14C00"/>
          </a:solidFill>
          <a:ln>
            <a:noFill/>
          </a:ln>
        </p:spPr>
        <p:txBody>
          <a:bodyPr anchorCtr="0" anchor="ctr" bIns="54000" lIns="36000" spcFirstLastPara="1" rIns="36000" wrap="square" tIns="54000">
            <a:noAutofit/>
          </a:bodyPr>
          <a:lstStyle/>
          <a:p>
            <a:pPr indent="0" lvl="0" marL="630000" marR="0" rtl="0" algn="l">
              <a:lnSpc>
                <a:spcPct val="100000"/>
              </a:lnSpc>
              <a:spcBef>
                <a:spcPts val="0"/>
              </a:spcBef>
              <a:spcAft>
                <a:spcPts val="0"/>
              </a:spcAft>
              <a:buClr>
                <a:srgbClr val="000000"/>
              </a:buClr>
              <a:buSzPts val="1500"/>
              <a:buFont typeface="Arial"/>
              <a:buNone/>
            </a:pPr>
            <a:r>
              <a:rPr b="1" i="0" lang="en-GB" sz="1700" u="none" cap="none" strike="noStrike">
                <a:solidFill>
                  <a:schemeClr val="dk1"/>
                </a:solidFill>
              </a:rPr>
              <a:t>01.</a:t>
            </a:r>
            <a:endParaRPr b="1" i="0" sz="1700" u="none" cap="none" strike="noStrike">
              <a:solidFill>
                <a:schemeClr val="dk1"/>
              </a:solidFill>
            </a:endParaRPr>
          </a:p>
        </p:txBody>
      </p:sp>
      <p:pic>
        <p:nvPicPr>
          <p:cNvPr id="728" name="Google Shape;728;g3489e0c78bc_0_1301"/>
          <p:cNvPicPr preferRelativeResize="0"/>
          <p:nvPr/>
        </p:nvPicPr>
        <p:blipFill rotWithShape="1">
          <a:blip r:embed="rId3">
            <a:alphaModFix/>
          </a:blip>
          <a:srcRect b="0" l="0" r="0" t="0"/>
          <a:stretch/>
        </p:blipFill>
        <p:spPr>
          <a:xfrm flipH="1" rot="10800000">
            <a:off x="0" y="3482989"/>
            <a:ext cx="12188950" cy="63466"/>
          </a:xfrm>
          <a:prstGeom prst="rect">
            <a:avLst/>
          </a:prstGeom>
          <a:noFill/>
          <a:ln cap="flat" cmpd="sng" w="9525">
            <a:solidFill>
              <a:schemeClr val="accent3"/>
            </a:solidFill>
            <a:prstDash val="solid"/>
            <a:round/>
            <a:headEnd len="sm" w="sm" type="none"/>
            <a:tailEnd len="sm" w="sm" type="none"/>
          </a:ln>
        </p:spPr>
      </p:pic>
      <p:sp>
        <p:nvSpPr>
          <p:cNvPr id="729" name="Google Shape;729;g3489e0c78bc_0_1301"/>
          <p:cNvSpPr txBox="1"/>
          <p:nvPr/>
        </p:nvSpPr>
        <p:spPr>
          <a:xfrm>
            <a:off x="629605" y="3658235"/>
            <a:ext cx="18933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An employee is provided with private medical insurance with an annual VAT inclusive cost to the employer of £600 per employee</a:t>
            </a:r>
            <a:endParaRPr i="0" sz="1200" u="none" cap="none" strike="noStrike">
              <a:solidFill>
                <a:srgbClr val="FFFFFF"/>
              </a:solidFill>
            </a:endParaRPr>
          </a:p>
          <a:p>
            <a:pPr indent="0" lvl="0" marL="0" marR="0" rtl="0" algn="l">
              <a:lnSpc>
                <a:spcPct val="100000"/>
              </a:lnSpc>
              <a:spcBef>
                <a:spcPts val="0"/>
              </a:spcBef>
              <a:spcAft>
                <a:spcPts val="0"/>
              </a:spcAft>
              <a:buClr>
                <a:srgbClr val="1CDBBC"/>
              </a:buClr>
              <a:buSzPts val="1000"/>
              <a:buFont typeface="Arial"/>
              <a:buNone/>
            </a:pPr>
            <a:r>
              <a:t/>
            </a:r>
            <a:endParaRPr i="0" sz="1200" u="none" cap="none" strike="noStrike">
              <a:solidFill>
                <a:srgbClr val="FFFFFF"/>
              </a:solidFill>
            </a:endParaRPr>
          </a:p>
        </p:txBody>
      </p:sp>
      <p:sp>
        <p:nvSpPr>
          <p:cNvPr id="730" name="Google Shape;730;g3489e0c78bc_0_1301"/>
          <p:cNvSpPr txBox="1"/>
          <p:nvPr/>
        </p:nvSpPr>
        <p:spPr>
          <a:xfrm>
            <a:off x="2778005" y="3658235"/>
            <a:ext cx="20019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The employee is monthly paid</a:t>
            </a:r>
            <a:endParaRPr i="0" sz="1200" u="none" cap="none" strike="noStrike">
              <a:solidFill>
                <a:srgbClr val="000000"/>
              </a:solidFill>
            </a:endParaRPr>
          </a:p>
        </p:txBody>
      </p:sp>
      <p:sp>
        <p:nvSpPr>
          <p:cNvPr id="731" name="Google Shape;731;g3489e0c78bc_0_1301"/>
          <p:cNvSpPr txBox="1"/>
          <p:nvPr/>
        </p:nvSpPr>
        <p:spPr>
          <a:xfrm>
            <a:off x="5082627" y="3658235"/>
            <a:ext cx="20829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Divide the cash equivalent by the number of pay days</a:t>
            </a:r>
            <a:endParaRPr i="0" sz="1200" u="none" cap="none" strike="noStrike">
              <a:solidFill>
                <a:srgbClr val="000000"/>
              </a:solidFill>
            </a:endParaRPr>
          </a:p>
        </p:txBody>
      </p:sp>
      <p:sp>
        <p:nvSpPr>
          <p:cNvPr id="732" name="Google Shape;732;g3489e0c78bc_0_1301"/>
          <p:cNvSpPr txBox="1"/>
          <p:nvPr/>
        </p:nvSpPr>
        <p:spPr>
          <a:xfrm>
            <a:off x="7369540" y="3658235"/>
            <a:ext cx="20862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The employee has a monthly salary of £1,000 (i.e. £12,000 per annum)</a:t>
            </a:r>
            <a:endParaRPr i="0" sz="1200" u="none" cap="none" strike="noStrike">
              <a:solidFill>
                <a:srgbClr val="000000"/>
              </a:solidFill>
            </a:endParaRPr>
          </a:p>
        </p:txBody>
      </p:sp>
      <p:sp>
        <p:nvSpPr>
          <p:cNvPr id="733" name="Google Shape;733;g3489e0c78bc_0_1301"/>
          <p:cNvSpPr txBox="1"/>
          <p:nvPr/>
        </p:nvSpPr>
        <p:spPr>
          <a:xfrm>
            <a:off x="9770438" y="3655187"/>
            <a:ext cx="20862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1. Include £600 in Form P11D(b) for Class 1A purposes</a:t>
            </a:r>
            <a:endParaRPr i="0" sz="1200" u="none" cap="none" strike="noStrike">
              <a:solidFill>
                <a:srgbClr val="FFFFFF"/>
              </a:solidFill>
            </a:endParaRPr>
          </a:p>
          <a:p>
            <a:pPr indent="0" lvl="0" marL="0" marR="0" rtl="0" algn="l">
              <a:lnSpc>
                <a:spcPct val="100000"/>
              </a:lnSpc>
              <a:spcBef>
                <a:spcPts val="400"/>
              </a:spcBef>
              <a:spcAft>
                <a:spcPts val="0"/>
              </a:spcAft>
              <a:buClr>
                <a:srgbClr val="1CDBBC"/>
              </a:buClr>
              <a:buSzPts val="1000"/>
              <a:buFont typeface="Arial"/>
              <a:buNone/>
            </a:pPr>
            <a:r>
              <a:rPr i="0" lang="en-GB" sz="1200" u="none" cap="none" strike="noStrike">
                <a:solidFill>
                  <a:srgbClr val="FFFFFF"/>
                </a:solidFill>
              </a:rPr>
              <a:t>2. Amount subject to tax on Form P60 = £12,600</a:t>
            </a:r>
            <a:endParaRPr i="0" sz="1200" u="none" cap="none" strike="noStrike">
              <a:solidFill>
                <a:srgbClr val="FFFFFF"/>
              </a:solidFill>
            </a:endParaRPr>
          </a:p>
          <a:p>
            <a:pPr indent="0" lvl="0" marL="0" marR="0" rtl="0" algn="l">
              <a:lnSpc>
                <a:spcPct val="100000"/>
              </a:lnSpc>
              <a:spcBef>
                <a:spcPts val="400"/>
              </a:spcBef>
              <a:spcAft>
                <a:spcPts val="0"/>
              </a:spcAft>
              <a:buClr>
                <a:srgbClr val="1CDBBC"/>
              </a:buClr>
              <a:buSzPts val="1000"/>
              <a:buFont typeface="Arial"/>
              <a:buNone/>
            </a:pPr>
            <a:r>
              <a:rPr i="0" lang="en-GB" sz="1200" u="none" cap="none" strike="noStrike">
                <a:solidFill>
                  <a:srgbClr val="FFFFFF"/>
                </a:solidFill>
              </a:rPr>
              <a:t>(£12,000 + £600) </a:t>
            </a:r>
            <a:endParaRPr i="0" sz="1200" u="none" cap="none" strike="noStrike">
              <a:solidFill>
                <a:srgbClr val="FFFFFF"/>
              </a:solidFill>
            </a:endParaRPr>
          </a:p>
          <a:p>
            <a:pPr indent="0" lvl="0" marL="0" marR="0" rtl="0" algn="l">
              <a:lnSpc>
                <a:spcPct val="100000"/>
              </a:lnSpc>
              <a:spcBef>
                <a:spcPts val="0"/>
              </a:spcBef>
              <a:spcAft>
                <a:spcPts val="0"/>
              </a:spcAft>
              <a:buClr>
                <a:srgbClr val="1CDBBC"/>
              </a:buClr>
              <a:buSzPts val="1000"/>
              <a:buFont typeface="Arial"/>
              <a:buNone/>
            </a:pPr>
            <a:r>
              <a:t/>
            </a:r>
            <a:endParaRPr i="0" sz="1200" u="none" cap="none" strike="noStrike">
              <a:solidFill>
                <a:srgbClr val="FFFFFF"/>
              </a:solidFill>
            </a:endParaRPr>
          </a:p>
        </p:txBody>
      </p:sp>
      <p:sp>
        <p:nvSpPr>
          <p:cNvPr id="734" name="Google Shape;734;g3489e0c78bc_0_1301"/>
          <p:cNvSpPr txBox="1"/>
          <p:nvPr/>
        </p:nvSpPr>
        <p:spPr>
          <a:xfrm>
            <a:off x="629600" y="5186680"/>
            <a:ext cx="1893300" cy="493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2"/>
                </a:solidFill>
              </a:rPr>
              <a:t>Cash equivalent = £600</a:t>
            </a:r>
            <a:endParaRPr b="1" i="0" sz="1200" u="none" cap="none" strike="noStrike">
              <a:solidFill>
                <a:schemeClr val="accent2"/>
              </a:solidFill>
            </a:endParaRPr>
          </a:p>
        </p:txBody>
      </p:sp>
      <p:sp>
        <p:nvSpPr>
          <p:cNvPr id="735" name="Google Shape;735;g3489e0c78bc_0_1301"/>
          <p:cNvSpPr txBox="1"/>
          <p:nvPr/>
        </p:nvSpPr>
        <p:spPr>
          <a:xfrm>
            <a:off x="2778000" y="5186681"/>
            <a:ext cx="2001900" cy="40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2"/>
                </a:solidFill>
              </a:rPr>
              <a:t>Annual pay days = 12</a:t>
            </a:r>
            <a:endParaRPr b="1" i="0" sz="1200" u="none" cap="none" strike="noStrike">
              <a:solidFill>
                <a:schemeClr val="accent2"/>
              </a:solidFill>
            </a:endParaRPr>
          </a:p>
          <a:p>
            <a:pPr indent="0" lvl="0" marL="0" marR="0" rtl="0" algn="l">
              <a:lnSpc>
                <a:spcPct val="100000"/>
              </a:lnSpc>
              <a:spcBef>
                <a:spcPts val="0"/>
              </a:spcBef>
              <a:spcAft>
                <a:spcPts val="0"/>
              </a:spcAft>
              <a:buClr>
                <a:srgbClr val="1CDBBC"/>
              </a:buClr>
              <a:buSzPts val="1000"/>
              <a:buFont typeface="Arial"/>
              <a:buNone/>
            </a:pPr>
            <a:r>
              <a:t/>
            </a:r>
            <a:endParaRPr b="1" i="0" sz="1200" u="none" cap="none" strike="noStrike">
              <a:solidFill>
                <a:schemeClr val="accent2"/>
              </a:solidFill>
            </a:endParaRPr>
          </a:p>
        </p:txBody>
      </p:sp>
      <p:sp>
        <p:nvSpPr>
          <p:cNvPr id="736" name="Google Shape;736;g3489e0c78bc_0_1301"/>
          <p:cNvSpPr txBox="1"/>
          <p:nvPr/>
        </p:nvSpPr>
        <p:spPr>
          <a:xfrm>
            <a:off x="5082625" y="5186680"/>
            <a:ext cx="2082900" cy="493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2"/>
                </a:solidFill>
              </a:rPr>
              <a:t>Taxable Amount = £50 (£600/12)</a:t>
            </a:r>
            <a:endParaRPr b="1" i="0" sz="1200" u="none" cap="none" strike="noStrike">
              <a:solidFill>
                <a:schemeClr val="accent2"/>
              </a:solidFill>
            </a:endParaRPr>
          </a:p>
          <a:p>
            <a:pPr indent="0" lvl="0" marL="0" marR="0" rtl="0" algn="l">
              <a:lnSpc>
                <a:spcPct val="100000"/>
              </a:lnSpc>
              <a:spcBef>
                <a:spcPts val="0"/>
              </a:spcBef>
              <a:spcAft>
                <a:spcPts val="0"/>
              </a:spcAft>
              <a:buClr>
                <a:srgbClr val="1CDBBC"/>
              </a:buClr>
              <a:buSzPts val="1000"/>
              <a:buFont typeface="Arial"/>
              <a:buNone/>
            </a:pPr>
            <a:r>
              <a:t/>
            </a:r>
            <a:endParaRPr b="1" i="0" sz="1200" u="none" cap="none" strike="noStrike">
              <a:solidFill>
                <a:schemeClr val="accent2"/>
              </a:solidFill>
            </a:endParaRPr>
          </a:p>
        </p:txBody>
      </p:sp>
      <p:sp>
        <p:nvSpPr>
          <p:cNvPr id="737" name="Google Shape;737;g3489e0c78bc_0_1301"/>
          <p:cNvSpPr txBox="1"/>
          <p:nvPr/>
        </p:nvSpPr>
        <p:spPr>
          <a:xfrm>
            <a:off x="7369550" y="5186679"/>
            <a:ext cx="2086200" cy="606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2"/>
                </a:solidFill>
              </a:rPr>
              <a:t>Amount subject to PAYE = £1,050 </a:t>
            </a:r>
            <a:endParaRPr b="1" i="0" sz="1200" u="none" cap="none" strike="noStrike">
              <a:solidFill>
                <a:schemeClr val="accent2"/>
              </a:solidFill>
            </a:endParaRPr>
          </a:p>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2"/>
                </a:solidFill>
              </a:rPr>
              <a:t>(£50 + £1,000)</a:t>
            </a:r>
            <a:endParaRPr i="0" sz="1200" u="none" cap="none" strike="noStrike">
              <a:solidFill>
                <a:schemeClr val="accent2"/>
              </a:solidFill>
            </a:endParaRPr>
          </a:p>
        </p:txBody>
      </p:sp>
      <p:cxnSp>
        <p:nvCxnSpPr>
          <p:cNvPr id="738" name="Google Shape;738;g3489e0c78bc_0_1301"/>
          <p:cNvCxnSpPr/>
          <p:nvPr/>
        </p:nvCxnSpPr>
        <p:spPr>
          <a:xfrm flipH="1">
            <a:off x="-25" y="5042025"/>
            <a:ext cx="12220500" cy="14100"/>
          </a:xfrm>
          <a:prstGeom prst="straightConnector1">
            <a:avLst/>
          </a:prstGeom>
          <a:noFill/>
          <a:ln cap="flat" cmpd="sng" w="9525">
            <a:solidFill>
              <a:srgbClr val="666666"/>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g3489e0c78bc_0_1142"/>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745" name="Google Shape;745;g3489e0c78bc_0_1142"/>
          <p:cNvSpPr txBox="1"/>
          <p:nvPr/>
        </p:nvSpPr>
        <p:spPr>
          <a:xfrm>
            <a:off x="609600" y="612650"/>
            <a:ext cx="10620300" cy="408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800"/>
              <a:buFont typeface="Arial"/>
              <a:buNone/>
            </a:pPr>
            <a:r>
              <a:rPr b="1" i="0" lang="en-GB" sz="2800" u="none" cap="none" strike="noStrike">
                <a:solidFill>
                  <a:schemeClr val="accent1"/>
                </a:solidFill>
                <a:latin typeface="Abril Fatface"/>
                <a:ea typeface="Abril Fatface"/>
                <a:cs typeface="Abril Fatface"/>
                <a:sym typeface="Abril Fatface"/>
              </a:rPr>
              <a:t>Voluntary payrolling of benefits - change to cash equivalent</a:t>
            </a:r>
            <a:endParaRPr b="1" i="0" sz="2800" u="none" cap="none" strike="noStrike">
              <a:solidFill>
                <a:schemeClr val="accent1"/>
              </a:solidFill>
              <a:latin typeface="Abril Fatface"/>
              <a:ea typeface="Abril Fatface"/>
              <a:cs typeface="Abril Fatface"/>
              <a:sym typeface="Abril Fatface"/>
            </a:endParaRPr>
          </a:p>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Inter"/>
              <a:ea typeface="Inter"/>
              <a:cs typeface="Inter"/>
              <a:sym typeface="Inter"/>
            </a:endParaRPr>
          </a:p>
        </p:txBody>
      </p:sp>
      <p:cxnSp>
        <p:nvCxnSpPr>
          <p:cNvPr id="746" name="Google Shape;746;g3489e0c78bc_0_1142"/>
          <p:cNvCxnSpPr/>
          <p:nvPr/>
        </p:nvCxnSpPr>
        <p:spPr>
          <a:xfrm>
            <a:off x="3153450" y="2057402"/>
            <a:ext cx="0" cy="3474000"/>
          </a:xfrm>
          <a:prstGeom prst="straightConnector1">
            <a:avLst/>
          </a:prstGeom>
          <a:noFill/>
          <a:ln cap="flat" cmpd="sng" w="9525">
            <a:solidFill>
              <a:srgbClr val="666666"/>
            </a:solidFill>
            <a:prstDash val="solid"/>
            <a:miter lim="800000"/>
            <a:headEnd len="sm" w="sm" type="none"/>
            <a:tailEnd len="sm" w="sm" type="none"/>
          </a:ln>
        </p:spPr>
      </p:cxnSp>
      <p:cxnSp>
        <p:nvCxnSpPr>
          <p:cNvPr id="747" name="Google Shape;747;g3489e0c78bc_0_1142"/>
          <p:cNvCxnSpPr/>
          <p:nvPr/>
        </p:nvCxnSpPr>
        <p:spPr>
          <a:xfrm>
            <a:off x="6036031" y="2057402"/>
            <a:ext cx="0" cy="3474000"/>
          </a:xfrm>
          <a:prstGeom prst="straightConnector1">
            <a:avLst/>
          </a:prstGeom>
          <a:noFill/>
          <a:ln cap="flat" cmpd="sng" w="9525">
            <a:solidFill>
              <a:srgbClr val="666666"/>
            </a:solidFill>
            <a:prstDash val="solid"/>
            <a:miter lim="800000"/>
            <a:headEnd len="sm" w="sm" type="none"/>
            <a:tailEnd len="sm" w="sm" type="none"/>
          </a:ln>
        </p:spPr>
      </p:cxnSp>
      <p:sp>
        <p:nvSpPr>
          <p:cNvPr id="748" name="Google Shape;748;g3489e0c78bc_0_1142"/>
          <p:cNvSpPr txBox="1"/>
          <p:nvPr/>
        </p:nvSpPr>
        <p:spPr>
          <a:xfrm>
            <a:off x="428600" y="2350000"/>
            <a:ext cx="24984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PAYE will have been operated on the cash equivalent/relevant amount determined at the beginning of the tax year</a:t>
            </a:r>
            <a:endParaRPr i="0" sz="1200" u="none" cap="none" strike="noStrike">
              <a:solidFill>
                <a:srgbClr val="000000"/>
              </a:solidFill>
            </a:endParaRPr>
          </a:p>
        </p:txBody>
      </p:sp>
      <p:sp>
        <p:nvSpPr>
          <p:cNvPr id="749" name="Google Shape;749;g3489e0c78bc_0_1142"/>
          <p:cNvSpPr txBox="1"/>
          <p:nvPr/>
        </p:nvSpPr>
        <p:spPr>
          <a:xfrm>
            <a:off x="3354734" y="2406000"/>
            <a:ext cx="24984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Calculate the new cash equivalent/relevant amount for the tax year (the “adjusted cash equivalent”)</a:t>
            </a:r>
            <a:endParaRPr i="0" sz="1200" u="none" cap="none" strike="noStrike">
              <a:solidFill>
                <a:srgbClr val="000000"/>
              </a:solidFill>
            </a:endParaRPr>
          </a:p>
        </p:txBody>
      </p:sp>
      <p:sp>
        <p:nvSpPr>
          <p:cNvPr id="750" name="Google Shape;750;g3489e0c78bc_0_1142"/>
          <p:cNvSpPr txBox="1"/>
          <p:nvPr/>
        </p:nvSpPr>
        <p:spPr>
          <a:xfrm>
            <a:off x="6274874" y="2377025"/>
            <a:ext cx="26463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Subtract the amount already subject to PAYE during the tax year from the adjusted cash equivalent to calculate the balancing amount to be subject to PAYE during the remainder of the tax year</a:t>
            </a:r>
            <a:endParaRPr i="0" sz="1200" u="none" cap="none" strike="noStrike">
              <a:solidFill>
                <a:srgbClr val="000000"/>
              </a:solidFill>
            </a:endParaRPr>
          </a:p>
        </p:txBody>
      </p:sp>
      <p:sp>
        <p:nvSpPr>
          <p:cNvPr id="751" name="Google Shape;751;g3489e0c78bc_0_1142"/>
          <p:cNvSpPr txBox="1"/>
          <p:nvPr/>
        </p:nvSpPr>
        <p:spPr>
          <a:xfrm>
            <a:off x="9240178" y="2304800"/>
            <a:ext cx="26706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Divide the balancing amount to be subject to PAYE by the number of remaining pay days in the tax year</a:t>
            </a:r>
            <a:endParaRPr i="0" sz="1200" u="none" cap="none" strike="noStrike">
              <a:solidFill>
                <a:srgbClr val="000000"/>
              </a:solidFill>
            </a:endParaRPr>
          </a:p>
        </p:txBody>
      </p:sp>
      <p:cxnSp>
        <p:nvCxnSpPr>
          <p:cNvPr id="752" name="Google Shape;752;g3489e0c78bc_0_1142"/>
          <p:cNvCxnSpPr/>
          <p:nvPr/>
        </p:nvCxnSpPr>
        <p:spPr>
          <a:xfrm>
            <a:off x="9012150" y="2057400"/>
            <a:ext cx="0" cy="3474000"/>
          </a:xfrm>
          <a:prstGeom prst="straightConnector1">
            <a:avLst/>
          </a:prstGeom>
          <a:noFill/>
          <a:ln cap="flat" cmpd="sng" w="9525">
            <a:solidFill>
              <a:srgbClr val="666666"/>
            </a:solidFill>
            <a:prstDash val="solid"/>
            <a:miter lim="800000"/>
            <a:headEnd len="sm" w="sm" type="none"/>
            <a:tailEnd len="sm" w="sm" type="none"/>
          </a:ln>
        </p:spPr>
      </p:cxnSp>
      <p:sp>
        <p:nvSpPr>
          <p:cNvPr id="753" name="Google Shape;753;g3489e0c78bc_0_1142"/>
          <p:cNvSpPr/>
          <p:nvPr/>
        </p:nvSpPr>
        <p:spPr>
          <a:xfrm>
            <a:off x="8950857" y="1695625"/>
            <a:ext cx="3237900" cy="493200"/>
          </a:xfrm>
          <a:prstGeom prst="chevron">
            <a:avLst>
              <a:gd fmla="val 50000" name="adj"/>
            </a:avLst>
          </a:prstGeom>
          <a:solidFill>
            <a:srgbClr val="5C229C"/>
          </a:solidFill>
          <a:ln>
            <a:noFill/>
          </a:ln>
        </p:spPr>
        <p:txBody>
          <a:bodyPr anchorCtr="0" anchor="ctr" bIns="54000" lIns="36000" spcFirstLastPara="1" rIns="36000" wrap="square" tIns="54000">
            <a:noAutofit/>
          </a:bodyPr>
          <a:lstStyle/>
          <a:p>
            <a:pPr indent="0" lvl="0" marL="89998" marR="0" rtl="0" algn="l">
              <a:lnSpc>
                <a:spcPct val="100000"/>
              </a:lnSpc>
              <a:spcBef>
                <a:spcPts val="0"/>
              </a:spcBef>
              <a:spcAft>
                <a:spcPts val="0"/>
              </a:spcAft>
              <a:buClr>
                <a:srgbClr val="000000"/>
              </a:buClr>
              <a:buSzPts val="1500"/>
              <a:buFont typeface="Arial"/>
              <a:buNone/>
            </a:pPr>
            <a:r>
              <a:rPr b="1" i="0" lang="en-GB" sz="1600" u="none" cap="none" strike="noStrike">
                <a:solidFill>
                  <a:srgbClr val="FFFFFF"/>
                </a:solidFill>
              </a:rPr>
              <a:t>04.</a:t>
            </a:r>
            <a:endParaRPr b="1" i="0" sz="1200" u="none" cap="none" strike="noStrike">
              <a:solidFill>
                <a:srgbClr val="FFFFFF"/>
              </a:solidFill>
            </a:endParaRPr>
          </a:p>
        </p:txBody>
      </p:sp>
      <p:sp>
        <p:nvSpPr>
          <p:cNvPr id="754" name="Google Shape;754;g3489e0c78bc_0_1142"/>
          <p:cNvSpPr/>
          <p:nvPr/>
        </p:nvSpPr>
        <p:spPr>
          <a:xfrm>
            <a:off x="6002283" y="1695625"/>
            <a:ext cx="3237900" cy="493200"/>
          </a:xfrm>
          <a:prstGeom prst="chevron">
            <a:avLst>
              <a:gd fmla="val 50000" name="adj"/>
            </a:avLst>
          </a:prstGeom>
          <a:solidFill>
            <a:srgbClr val="0A838A"/>
          </a:solidFill>
          <a:ln>
            <a:noFill/>
          </a:ln>
        </p:spPr>
        <p:txBody>
          <a:bodyPr anchorCtr="0" anchor="ctr" bIns="54000" lIns="36000" spcFirstLastPara="1" rIns="36000" wrap="square" tIns="54000">
            <a:noAutofit/>
          </a:bodyPr>
          <a:lstStyle/>
          <a:p>
            <a:pPr indent="0" lvl="0" marL="89998" marR="0" rtl="0" algn="l">
              <a:lnSpc>
                <a:spcPct val="100000"/>
              </a:lnSpc>
              <a:spcBef>
                <a:spcPts val="0"/>
              </a:spcBef>
              <a:spcAft>
                <a:spcPts val="0"/>
              </a:spcAft>
              <a:buClr>
                <a:srgbClr val="000000"/>
              </a:buClr>
              <a:buSzPts val="1500"/>
              <a:buFont typeface="Arial"/>
              <a:buNone/>
            </a:pPr>
            <a:r>
              <a:rPr b="1" i="0" lang="en-GB" sz="1600" u="none" cap="none" strike="noStrike">
                <a:solidFill>
                  <a:srgbClr val="FFFFFF"/>
                </a:solidFill>
              </a:rPr>
              <a:t>03.</a:t>
            </a:r>
            <a:endParaRPr b="1" i="0" sz="1200" u="none" cap="none" strike="noStrike">
              <a:solidFill>
                <a:srgbClr val="FFFFFF"/>
              </a:solidFill>
            </a:endParaRPr>
          </a:p>
        </p:txBody>
      </p:sp>
      <p:sp>
        <p:nvSpPr>
          <p:cNvPr id="755" name="Google Shape;755;g3489e0c78bc_0_1142"/>
          <p:cNvSpPr/>
          <p:nvPr/>
        </p:nvSpPr>
        <p:spPr>
          <a:xfrm>
            <a:off x="3053709" y="1695625"/>
            <a:ext cx="3237900" cy="493200"/>
          </a:xfrm>
          <a:prstGeom prst="chevron">
            <a:avLst>
              <a:gd fmla="val 50000" name="adj"/>
            </a:avLst>
          </a:prstGeom>
          <a:solidFill>
            <a:srgbClr val="1CDBBC"/>
          </a:solidFill>
          <a:ln>
            <a:noFill/>
          </a:ln>
        </p:spPr>
        <p:txBody>
          <a:bodyPr anchorCtr="0" anchor="ctr" bIns="54000" lIns="36000" spcFirstLastPara="1" rIns="36000" wrap="square" tIns="54000">
            <a:noAutofit/>
          </a:bodyPr>
          <a:lstStyle/>
          <a:p>
            <a:pPr indent="0" lvl="0" marL="89998" marR="0" rtl="0" algn="l">
              <a:lnSpc>
                <a:spcPct val="100000"/>
              </a:lnSpc>
              <a:spcBef>
                <a:spcPts val="0"/>
              </a:spcBef>
              <a:spcAft>
                <a:spcPts val="0"/>
              </a:spcAft>
              <a:buClr>
                <a:srgbClr val="000000"/>
              </a:buClr>
              <a:buSzPts val="1500"/>
              <a:buFont typeface="Arial"/>
              <a:buNone/>
            </a:pPr>
            <a:r>
              <a:rPr b="1" i="0" lang="en-GB" sz="1600" u="none" cap="none" strike="noStrike">
                <a:solidFill>
                  <a:srgbClr val="000000"/>
                </a:solidFill>
              </a:rPr>
              <a:t>02.</a:t>
            </a:r>
            <a:endParaRPr b="1" i="0" sz="1600" u="none" cap="none" strike="noStrike">
              <a:solidFill>
                <a:srgbClr val="000000"/>
              </a:solidFill>
            </a:endParaRPr>
          </a:p>
        </p:txBody>
      </p:sp>
      <p:sp>
        <p:nvSpPr>
          <p:cNvPr id="756" name="Google Shape;756;g3489e0c78bc_0_1142"/>
          <p:cNvSpPr/>
          <p:nvPr/>
        </p:nvSpPr>
        <p:spPr>
          <a:xfrm>
            <a:off x="-100" y="1695625"/>
            <a:ext cx="3343800" cy="493200"/>
          </a:xfrm>
          <a:prstGeom prst="homePlate">
            <a:avLst>
              <a:gd fmla="val 50000" name="adj"/>
            </a:avLst>
          </a:prstGeom>
          <a:solidFill>
            <a:srgbClr val="1D8CD8"/>
          </a:solidFill>
          <a:ln>
            <a:noFill/>
          </a:ln>
        </p:spPr>
        <p:txBody>
          <a:bodyPr anchorCtr="0" anchor="ctr" bIns="54000" lIns="36000" spcFirstLastPara="1" rIns="36000" wrap="square" tIns="54000">
            <a:noAutofit/>
          </a:bodyPr>
          <a:lstStyle/>
          <a:p>
            <a:pPr indent="0" lvl="0" marL="630000" marR="0" rtl="0" algn="l">
              <a:lnSpc>
                <a:spcPct val="100000"/>
              </a:lnSpc>
              <a:spcBef>
                <a:spcPts val="0"/>
              </a:spcBef>
              <a:spcAft>
                <a:spcPts val="0"/>
              </a:spcAft>
              <a:buClr>
                <a:srgbClr val="000000"/>
              </a:buClr>
              <a:buSzPts val="1500"/>
              <a:buFont typeface="Arial"/>
              <a:buNone/>
            </a:pPr>
            <a:r>
              <a:rPr b="1" i="0" lang="en-GB" sz="1600" u="none" cap="none" strike="noStrike">
                <a:solidFill>
                  <a:srgbClr val="000000"/>
                </a:solidFill>
              </a:rPr>
              <a:t>01.</a:t>
            </a:r>
            <a:endParaRPr b="1" i="0" sz="1600" u="none" cap="none" strike="noStrike">
              <a:solidFill>
                <a:srgbClr val="000000"/>
              </a:solidFill>
            </a:endParaRPr>
          </a:p>
        </p:txBody>
      </p:sp>
      <p:pic>
        <p:nvPicPr>
          <p:cNvPr id="757" name="Google Shape;757;g3489e0c78bc_0_1142"/>
          <p:cNvPicPr preferRelativeResize="0"/>
          <p:nvPr/>
        </p:nvPicPr>
        <p:blipFill rotWithShape="1">
          <a:blip r:embed="rId3">
            <a:alphaModFix/>
          </a:blip>
          <a:srcRect b="0" l="0" r="0" t="0"/>
          <a:stretch/>
        </p:blipFill>
        <p:spPr>
          <a:xfrm flipH="1" rot="10800000">
            <a:off x="0" y="3635389"/>
            <a:ext cx="12188950" cy="63466"/>
          </a:xfrm>
          <a:prstGeom prst="rect">
            <a:avLst/>
          </a:prstGeom>
          <a:noFill/>
          <a:ln>
            <a:noFill/>
          </a:ln>
        </p:spPr>
      </p:pic>
      <p:sp>
        <p:nvSpPr>
          <p:cNvPr id="758" name="Google Shape;758;g3489e0c78bc_0_1142"/>
          <p:cNvSpPr txBox="1"/>
          <p:nvPr/>
        </p:nvSpPr>
        <p:spPr>
          <a:xfrm>
            <a:off x="428600" y="3886825"/>
            <a:ext cx="2498400" cy="828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An employee is provided with private medical insurance with an annual VAT inclusive cost to the employer of £450 per employee</a:t>
            </a:r>
            <a:endParaRPr i="0" sz="1200" u="none" cap="none" strike="noStrike">
              <a:solidFill>
                <a:srgbClr val="FFFFFF"/>
              </a:solidFill>
            </a:endParaRPr>
          </a:p>
          <a:p>
            <a:pPr indent="0" lvl="0" marL="0" marR="0" rtl="0" algn="l">
              <a:lnSpc>
                <a:spcPct val="100000"/>
              </a:lnSpc>
              <a:spcBef>
                <a:spcPts val="0"/>
              </a:spcBef>
              <a:spcAft>
                <a:spcPts val="0"/>
              </a:spcAft>
              <a:buClr>
                <a:srgbClr val="1CDBBC"/>
              </a:buClr>
              <a:buSzPts val="1000"/>
              <a:buFont typeface="Arial"/>
              <a:buNone/>
            </a:pPr>
            <a:r>
              <a:t/>
            </a:r>
            <a:endParaRPr i="0" sz="1200" u="none" cap="none" strike="noStrike">
              <a:solidFill>
                <a:srgbClr val="FFFFFF"/>
              </a:solidFill>
            </a:endParaRPr>
          </a:p>
        </p:txBody>
      </p:sp>
      <p:sp>
        <p:nvSpPr>
          <p:cNvPr id="759" name="Google Shape;759;g3489e0c78bc_0_1142"/>
          <p:cNvSpPr txBox="1"/>
          <p:nvPr/>
        </p:nvSpPr>
        <p:spPr>
          <a:xfrm>
            <a:off x="3354734" y="3942827"/>
            <a:ext cx="24984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The annual premium is increased to £500 (inc. VAT) in October </a:t>
            </a:r>
            <a:endParaRPr i="0" sz="1200" u="none" cap="none" strike="noStrike">
              <a:solidFill>
                <a:srgbClr val="FFFFFF"/>
              </a:solidFill>
            </a:endParaRPr>
          </a:p>
          <a:p>
            <a:pPr indent="0" lvl="0" marL="0" marR="0" rtl="0" algn="l">
              <a:lnSpc>
                <a:spcPct val="100000"/>
              </a:lnSpc>
              <a:spcBef>
                <a:spcPts val="0"/>
              </a:spcBef>
              <a:spcAft>
                <a:spcPts val="0"/>
              </a:spcAft>
              <a:buClr>
                <a:srgbClr val="1CDBBC"/>
              </a:buClr>
              <a:buSzPts val="1000"/>
              <a:buFont typeface="Arial"/>
              <a:buNone/>
            </a:pPr>
            <a:r>
              <a:t/>
            </a:r>
            <a:endParaRPr i="0" sz="1200" u="none" cap="none" strike="noStrike">
              <a:solidFill>
                <a:srgbClr val="FFFFFF"/>
              </a:solidFill>
            </a:endParaRPr>
          </a:p>
        </p:txBody>
      </p:sp>
      <p:sp>
        <p:nvSpPr>
          <p:cNvPr id="760" name="Google Shape;760;g3489e0c78bc_0_1142"/>
          <p:cNvSpPr txBox="1"/>
          <p:nvPr/>
        </p:nvSpPr>
        <p:spPr>
          <a:xfrm>
            <a:off x="6274887" y="3913850"/>
            <a:ext cx="24984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Divide the balancing amount by the number of pay days remaining in the tax year (October - March)</a:t>
            </a:r>
            <a:endParaRPr i="0" sz="1200" u="none" cap="none" strike="noStrike">
              <a:solidFill>
                <a:srgbClr val="000000"/>
              </a:solidFill>
            </a:endParaRPr>
          </a:p>
        </p:txBody>
      </p:sp>
      <p:sp>
        <p:nvSpPr>
          <p:cNvPr id="761" name="Google Shape;761;g3489e0c78bc_0_1142"/>
          <p:cNvSpPr txBox="1"/>
          <p:nvPr/>
        </p:nvSpPr>
        <p:spPr>
          <a:xfrm>
            <a:off x="428600" y="4958075"/>
            <a:ext cx="2498400" cy="493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1"/>
                </a:solidFill>
              </a:rPr>
              <a:t>Original cash equivalent = £450 (£37.50 per month)</a:t>
            </a:r>
            <a:endParaRPr b="1" i="0" sz="1200" u="none" cap="none" strike="noStrike">
              <a:solidFill>
                <a:schemeClr val="accent1"/>
              </a:solidFill>
            </a:endParaRPr>
          </a:p>
        </p:txBody>
      </p:sp>
      <p:sp>
        <p:nvSpPr>
          <p:cNvPr id="762" name="Google Shape;762;g3489e0c78bc_0_1142"/>
          <p:cNvSpPr txBox="1"/>
          <p:nvPr/>
        </p:nvSpPr>
        <p:spPr>
          <a:xfrm>
            <a:off x="6250328" y="4958075"/>
            <a:ext cx="2498400" cy="40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1"/>
                </a:solidFill>
              </a:rPr>
              <a:t>Balancing amount = £250 </a:t>
            </a:r>
            <a:endParaRPr b="1" i="0" sz="1200" u="none" cap="none" strike="noStrike">
              <a:solidFill>
                <a:schemeClr val="accent1"/>
              </a:solidFill>
            </a:endParaRPr>
          </a:p>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1"/>
                </a:solidFill>
              </a:rPr>
              <a:t>£475 - (£37.50 x 6))</a:t>
            </a:r>
            <a:endParaRPr b="1" i="0" sz="1200" u="none" cap="none" strike="noStrike">
              <a:solidFill>
                <a:schemeClr val="accent1"/>
              </a:solidFill>
            </a:endParaRPr>
          </a:p>
          <a:p>
            <a:pPr indent="0" lvl="0" marL="0" marR="0" rtl="0" algn="l">
              <a:lnSpc>
                <a:spcPct val="100000"/>
              </a:lnSpc>
              <a:spcBef>
                <a:spcPts val="0"/>
              </a:spcBef>
              <a:spcAft>
                <a:spcPts val="0"/>
              </a:spcAft>
              <a:buClr>
                <a:srgbClr val="1CDBBC"/>
              </a:buClr>
              <a:buSzPts val="1000"/>
              <a:buFont typeface="Arial"/>
              <a:buNone/>
            </a:pPr>
            <a:r>
              <a:t/>
            </a:r>
            <a:endParaRPr b="1" i="0" sz="1200" u="none" cap="none" strike="noStrike">
              <a:solidFill>
                <a:schemeClr val="accent1"/>
              </a:solidFill>
            </a:endParaRPr>
          </a:p>
        </p:txBody>
      </p:sp>
      <p:sp>
        <p:nvSpPr>
          <p:cNvPr id="763" name="Google Shape;763;g3489e0c78bc_0_1142"/>
          <p:cNvSpPr txBox="1"/>
          <p:nvPr/>
        </p:nvSpPr>
        <p:spPr>
          <a:xfrm>
            <a:off x="9251025" y="4958075"/>
            <a:ext cx="2670600" cy="493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1"/>
                </a:solidFill>
              </a:rPr>
              <a:t>Adjusted monthly taxable amount = £41.67 (£250/6)</a:t>
            </a:r>
            <a:endParaRPr b="1" i="0" sz="1200" u="none" cap="none" strike="noStrike">
              <a:solidFill>
                <a:schemeClr val="accent1"/>
              </a:solidFill>
            </a:endParaRPr>
          </a:p>
          <a:p>
            <a:pPr indent="0" lvl="0" marL="0" marR="0" rtl="0" algn="l">
              <a:lnSpc>
                <a:spcPct val="100000"/>
              </a:lnSpc>
              <a:spcBef>
                <a:spcPts val="0"/>
              </a:spcBef>
              <a:spcAft>
                <a:spcPts val="0"/>
              </a:spcAft>
              <a:buClr>
                <a:srgbClr val="1CDBBC"/>
              </a:buClr>
              <a:buSzPts val="1000"/>
              <a:buFont typeface="Arial"/>
              <a:buNone/>
            </a:pPr>
            <a:r>
              <a:t/>
            </a:r>
            <a:endParaRPr b="1" i="0" sz="1200" u="none" cap="none" strike="noStrike">
              <a:solidFill>
                <a:schemeClr val="accent1"/>
              </a:solidFill>
            </a:endParaRPr>
          </a:p>
          <a:p>
            <a:pPr indent="0" lvl="0" marL="0" marR="0" rtl="0" algn="l">
              <a:lnSpc>
                <a:spcPct val="100000"/>
              </a:lnSpc>
              <a:spcBef>
                <a:spcPts val="0"/>
              </a:spcBef>
              <a:spcAft>
                <a:spcPts val="0"/>
              </a:spcAft>
              <a:buClr>
                <a:srgbClr val="1CDBBC"/>
              </a:buClr>
              <a:buSzPts val="1000"/>
              <a:buFont typeface="Arial"/>
              <a:buNone/>
            </a:pPr>
            <a:r>
              <a:t/>
            </a:r>
            <a:endParaRPr b="1" i="0" sz="1200" u="none" cap="none" strike="noStrike">
              <a:solidFill>
                <a:schemeClr val="accent1"/>
              </a:solidFill>
            </a:endParaRPr>
          </a:p>
        </p:txBody>
      </p:sp>
      <p:graphicFrame>
        <p:nvGraphicFramePr>
          <p:cNvPr id="764" name="Google Shape;764;g3489e0c78bc_0_1142"/>
          <p:cNvGraphicFramePr/>
          <p:nvPr/>
        </p:nvGraphicFramePr>
        <p:xfrm>
          <a:off x="608075" y="1189425"/>
          <a:ext cx="3000000" cy="3000000"/>
        </p:xfrm>
        <a:graphic>
          <a:graphicData uri="http://schemas.openxmlformats.org/drawingml/2006/table">
            <a:tbl>
              <a:tblPr>
                <a:noFill/>
                <a:tableStyleId>{C8944EED-6E5D-489F-87AB-D0BAB646BD01}</a:tableStyleId>
              </a:tblPr>
              <a:tblGrid>
                <a:gridCol w="10972800"/>
              </a:tblGrid>
              <a:tr h="408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Inter"/>
                          <a:ea typeface="Inter"/>
                          <a:cs typeface="Inter"/>
                          <a:sym typeface="Inter"/>
                        </a:rPr>
                        <a:t>Any in tax year changes to the cash equivalent/</a:t>
                      </a:r>
                      <a:r>
                        <a:rPr lang="en-GB" sz="1200" u="none" cap="none" strike="noStrike">
                          <a:solidFill>
                            <a:srgbClr val="FFFFFF"/>
                          </a:solidFill>
                        </a:rPr>
                        <a:t>relevant</a:t>
                      </a:r>
                      <a:r>
                        <a:rPr lang="en-GB" sz="1200" u="none" cap="none" strike="noStrike">
                          <a:solidFill>
                            <a:srgbClr val="FFFFFF"/>
                          </a:solidFill>
                          <a:latin typeface="Inter"/>
                          <a:ea typeface="Inter"/>
                          <a:cs typeface="Inter"/>
                          <a:sym typeface="Inter"/>
                        </a:rPr>
                        <a:t> amount must, where possible, be accounted for in the relevant tax year.</a:t>
                      </a:r>
                      <a:endParaRPr sz="1200" u="none" cap="none" strike="noStrike">
                        <a:solidFill>
                          <a:srgbClr val="FFFFFF"/>
                        </a:solidFill>
                        <a:latin typeface="Inter"/>
                        <a:ea typeface="Inter"/>
                        <a:cs typeface="Inter"/>
                        <a:sym typeface="Inter"/>
                      </a:endParaRPr>
                    </a:p>
                  </a:txBody>
                  <a:tcPr marT="91425" marB="91425" marR="91425" marL="0">
                    <a:lnL cap="flat" cmpd="sng" w="9525">
                      <a:solidFill>
                        <a:srgbClr val="9E9E9E">
                          <a:alpha val="0"/>
                        </a:srgbClr>
                      </a:solidFill>
                      <a:prstDash val="solid"/>
                      <a:round/>
                      <a:headEnd len="sm" w="sm" type="none"/>
                      <a:tailEnd len="sm" w="sm" type="none"/>
                    </a:lnL>
                    <a:lnR cap="flat" cmpd="sng" w="9525">
                      <a:solidFill>
                        <a:srgbClr val="FF80C1">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65" name="Google Shape;765;g3489e0c78bc_0_1142"/>
          <p:cNvSpPr txBox="1"/>
          <p:nvPr/>
        </p:nvSpPr>
        <p:spPr>
          <a:xfrm>
            <a:off x="3345541" y="4958075"/>
            <a:ext cx="2498400" cy="40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1"/>
                </a:solidFill>
              </a:rPr>
              <a:t>New cash equivalent = £475</a:t>
            </a:r>
            <a:endParaRPr b="1" i="0" sz="1200" u="none" cap="none" strike="noStrike">
              <a:solidFill>
                <a:schemeClr val="accent1"/>
              </a:solidFill>
            </a:endParaRPr>
          </a:p>
          <a:p>
            <a:pPr indent="0" lvl="0" marL="0" marR="0" rtl="0" algn="l">
              <a:lnSpc>
                <a:spcPct val="100000"/>
              </a:lnSpc>
              <a:spcBef>
                <a:spcPts val="0"/>
              </a:spcBef>
              <a:spcAft>
                <a:spcPts val="0"/>
              </a:spcAft>
              <a:buClr>
                <a:srgbClr val="1CDBBC"/>
              </a:buClr>
              <a:buSzPts val="1000"/>
              <a:buFont typeface="Arial"/>
              <a:buNone/>
            </a:pPr>
            <a:r>
              <a:rPr b="1" i="0" lang="en-GB" sz="1200" u="none" cap="none" strike="noStrike">
                <a:solidFill>
                  <a:schemeClr val="accent1"/>
                </a:solidFill>
              </a:rPr>
              <a:t>(£450 * (6/12) + (£500 * (6/12)) </a:t>
            </a:r>
            <a:endParaRPr b="1" i="0" sz="1200" u="none" cap="none" strike="noStrike">
              <a:solidFill>
                <a:schemeClr val="accent1"/>
              </a:solidFill>
            </a:endParaRPr>
          </a:p>
        </p:txBody>
      </p:sp>
      <p:cxnSp>
        <p:nvCxnSpPr>
          <p:cNvPr id="766" name="Google Shape;766;g3489e0c78bc_0_1142"/>
          <p:cNvCxnSpPr/>
          <p:nvPr/>
        </p:nvCxnSpPr>
        <p:spPr>
          <a:xfrm flipH="1">
            <a:off x="-25" y="4813425"/>
            <a:ext cx="12220500" cy="14100"/>
          </a:xfrm>
          <a:prstGeom prst="straightConnector1">
            <a:avLst/>
          </a:prstGeom>
          <a:noFill/>
          <a:ln cap="flat" cmpd="sng" w="9525">
            <a:solidFill>
              <a:srgbClr val="666666"/>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g3489e0c78bc_0_1156"/>
          <p:cNvSpPr/>
          <p:nvPr/>
        </p:nvSpPr>
        <p:spPr>
          <a:xfrm>
            <a:off x="8143200" y="0"/>
            <a:ext cx="4043700" cy="6858000"/>
          </a:xfrm>
          <a:prstGeom prst="rect">
            <a:avLst/>
          </a:prstGeom>
          <a:solidFill>
            <a:schemeClr val="dk1">
              <a:alpha val="6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73" name="Google Shape;773;g3489e0c78bc_0_1156"/>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774" name="Google Shape;774;g3489e0c78bc_0_1156"/>
          <p:cNvSpPr txBox="1"/>
          <p:nvPr/>
        </p:nvSpPr>
        <p:spPr>
          <a:xfrm>
            <a:off x="609600" y="612650"/>
            <a:ext cx="10620300" cy="408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800"/>
              <a:buFont typeface="Arial"/>
              <a:buNone/>
            </a:pPr>
            <a:r>
              <a:rPr b="1" i="0" lang="en-GB" sz="2800" u="none" cap="none" strike="noStrike">
                <a:solidFill>
                  <a:schemeClr val="accent4"/>
                </a:solidFill>
                <a:latin typeface="Abril Fatface"/>
                <a:ea typeface="Abril Fatface"/>
                <a:cs typeface="Abril Fatface"/>
                <a:sym typeface="Abril Fatface"/>
              </a:rPr>
              <a:t>Voluntary payrolling of benefits - no more pay days</a:t>
            </a:r>
            <a:endParaRPr b="1" i="0" sz="2800" u="none" cap="none" strike="noStrike">
              <a:solidFill>
                <a:schemeClr val="accent4"/>
              </a:solidFill>
              <a:latin typeface="Abril Fatface"/>
              <a:ea typeface="Abril Fatface"/>
              <a:cs typeface="Abril Fatface"/>
              <a:sym typeface="Abril Fatface"/>
            </a:endParaRPr>
          </a:p>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Inter"/>
              <a:ea typeface="Inter"/>
              <a:cs typeface="Inter"/>
              <a:sym typeface="Inter"/>
            </a:endParaRPr>
          </a:p>
        </p:txBody>
      </p:sp>
      <p:cxnSp>
        <p:nvCxnSpPr>
          <p:cNvPr id="775" name="Google Shape;775;g3489e0c78bc_0_1156"/>
          <p:cNvCxnSpPr/>
          <p:nvPr/>
        </p:nvCxnSpPr>
        <p:spPr>
          <a:xfrm>
            <a:off x="4028200" y="2438401"/>
            <a:ext cx="0" cy="1563900"/>
          </a:xfrm>
          <a:prstGeom prst="straightConnector1">
            <a:avLst/>
          </a:prstGeom>
          <a:noFill/>
          <a:ln cap="flat" cmpd="sng" w="9525">
            <a:solidFill>
              <a:srgbClr val="666666"/>
            </a:solidFill>
            <a:prstDash val="solid"/>
            <a:miter lim="800000"/>
            <a:headEnd len="sm" w="sm" type="none"/>
            <a:tailEnd len="sm" w="sm" type="none"/>
          </a:ln>
        </p:spPr>
      </p:cxnSp>
      <p:cxnSp>
        <p:nvCxnSpPr>
          <p:cNvPr id="776" name="Google Shape;776;g3489e0c78bc_0_1156"/>
          <p:cNvCxnSpPr/>
          <p:nvPr/>
        </p:nvCxnSpPr>
        <p:spPr>
          <a:xfrm>
            <a:off x="8054975" y="2438401"/>
            <a:ext cx="0" cy="1563900"/>
          </a:xfrm>
          <a:prstGeom prst="straightConnector1">
            <a:avLst/>
          </a:prstGeom>
          <a:noFill/>
          <a:ln cap="flat" cmpd="sng" w="9525">
            <a:solidFill>
              <a:srgbClr val="666666"/>
            </a:solidFill>
            <a:prstDash val="solid"/>
            <a:miter lim="800000"/>
            <a:headEnd len="sm" w="sm" type="none"/>
            <a:tailEnd len="sm" w="sm" type="none"/>
          </a:ln>
        </p:spPr>
      </p:cxnSp>
      <p:sp>
        <p:nvSpPr>
          <p:cNvPr id="777" name="Google Shape;777;g3489e0c78bc_0_1156"/>
          <p:cNvSpPr txBox="1"/>
          <p:nvPr/>
        </p:nvSpPr>
        <p:spPr>
          <a:xfrm>
            <a:off x="428600" y="2731000"/>
            <a:ext cx="34083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Calculate the new/correct cash equivalent/relevant amount for the tax year (the ‘adjusted cash equivalent’)</a:t>
            </a:r>
            <a:endParaRPr i="0" sz="1200" u="none" cap="none" strike="noStrike">
              <a:solidFill>
                <a:srgbClr val="FFFFFF"/>
              </a:solidFill>
            </a:endParaRPr>
          </a:p>
          <a:p>
            <a:pPr indent="0" lvl="0" marL="0" marR="0" rtl="0" algn="l">
              <a:lnSpc>
                <a:spcPct val="100000"/>
              </a:lnSpc>
              <a:spcBef>
                <a:spcPts val="0"/>
              </a:spcBef>
              <a:spcAft>
                <a:spcPts val="0"/>
              </a:spcAft>
              <a:buClr>
                <a:srgbClr val="1CDBBC"/>
              </a:buClr>
              <a:buSzPts val="1000"/>
              <a:buFont typeface="Arial"/>
              <a:buNone/>
            </a:pPr>
            <a:r>
              <a:t/>
            </a:r>
            <a:endParaRPr i="0" sz="1200" u="none" cap="none" strike="noStrike">
              <a:solidFill>
                <a:srgbClr val="FFFFFF"/>
              </a:solidFill>
            </a:endParaRPr>
          </a:p>
        </p:txBody>
      </p:sp>
      <p:sp>
        <p:nvSpPr>
          <p:cNvPr id="778" name="Google Shape;778;g3489e0c78bc_0_1156"/>
          <p:cNvSpPr txBox="1"/>
          <p:nvPr/>
        </p:nvSpPr>
        <p:spPr>
          <a:xfrm>
            <a:off x="4477172" y="2731000"/>
            <a:ext cx="33429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Subtract the amount already subject to PAYE during the tax year from the adjusted cash equivalent to calculate the balancing amount to be subject to PAYE</a:t>
            </a:r>
            <a:endParaRPr i="0" sz="1200" u="none" cap="none" strike="noStrike">
              <a:solidFill>
                <a:srgbClr val="FFFFFF"/>
              </a:solidFill>
            </a:endParaRPr>
          </a:p>
          <a:p>
            <a:pPr indent="0" lvl="0" marL="0" marR="0" rtl="0" algn="l">
              <a:lnSpc>
                <a:spcPct val="100000"/>
              </a:lnSpc>
              <a:spcBef>
                <a:spcPts val="0"/>
              </a:spcBef>
              <a:spcAft>
                <a:spcPts val="0"/>
              </a:spcAft>
              <a:buClr>
                <a:srgbClr val="1CDBBC"/>
              </a:buClr>
              <a:buSzPts val="1000"/>
              <a:buFont typeface="Arial"/>
              <a:buNone/>
            </a:pPr>
            <a:r>
              <a:t/>
            </a:r>
            <a:endParaRPr i="0" sz="1200" u="none" cap="none" strike="noStrike">
              <a:solidFill>
                <a:srgbClr val="FFFFFF"/>
              </a:solidFill>
            </a:endParaRPr>
          </a:p>
        </p:txBody>
      </p:sp>
      <p:sp>
        <p:nvSpPr>
          <p:cNvPr id="779" name="Google Shape;779;g3489e0c78bc_0_1156"/>
          <p:cNvSpPr txBox="1"/>
          <p:nvPr/>
        </p:nvSpPr>
        <p:spPr>
          <a:xfrm>
            <a:off x="8299300" y="2731000"/>
            <a:ext cx="3408300" cy="108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CDBBC"/>
              </a:buClr>
              <a:buSzPts val="1000"/>
              <a:buFont typeface="Arial"/>
              <a:buNone/>
            </a:pPr>
            <a:r>
              <a:rPr i="0" lang="en-GB" sz="1200" u="none" cap="none" strike="noStrike">
                <a:solidFill>
                  <a:srgbClr val="FFFFFF"/>
                </a:solidFill>
              </a:rPr>
              <a:t>Carry the balancing amount forward to the next year and add it on to the cash equivalent of the benefit in the first pay period in that tax year</a:t>
            </a:r>
            <a:endParaRPr i="0" sz="1200" u="none" cap="none" strike="noStrike">
              <a:solidFill>
                <a:srgbClr val="FFFFFF"/>
              </a:solidFill>
            </a:endParaRPr>
          </a:p>
          <a:p>
            <a:pPr indent="0" lvl="0" marL="0" marR="0" rtl="0" algn="l">
              <a:lnSpc>
                <a:spcPct val="100000"/>
              </a:lnSpc>
              <a:spcBef>
                <a:spcPts val="0"/>
              </a:spcBef>
              <a:spcAft>
                <a:spcPts val="0"/>
              </a:spcAft>
              <a:buClr>
                <a:srgbClr val="1CDBBC"/>
              </a:buClr>
              <a:buSzPts val="1000"/>
              <a:buFont typeface="Arial"/>
              <a:buNone/>
            </a:pPr>
            <a:r>
              <a:t/>
            </a:r>
            <a:endParaRPr i="0" sz="1200" u="none" cap="none" strike="noStrike">
              <a:solidFill>
                <a:srgbClr val="FFFFFF"/>
              </a:solidFill>
            </a:endParaRPr>
          </a:p>
        </p:txBody>
      </p:sp>
      <p:sp>
        <p:nvSpPr>
          <p:cNvPr id="780" name="Google Shape;780;g3489e0c78bc_0_1156"/>
          <p:cNvSpPr/>
          <p:nvPr/>
        </p:nvSpPr>
        <p:spPr>
          <a:xfrm>
            <a:off x="7917704" y="2076625"/>
            <a:ext cx="4271100" cy="493200"/>
          </a:xfrm>
          <a:prstGeom prst="chevron">
            <a:avLst>
              <a:gd fmla="val 50000" name="adj"/>
            </a:avLst>
          </a:prstGeom>
          <a:solidFill>
            <a:schemeClr val="accent4"/>
          </a:solidFill>
          <a:ln>
            <a:noFill/>
          </a:ln>
        </p:spPr>
        <p:txBody>
          <a:bodyPr anchorCtr="0" anchor="ctr" bIns="54000" lIns="36000" spcFirstLastPara="1" rIns="36000" wrap="square" tIns="54000">
            <a:noAutofit/>
          </a:bodyPr>
          <a:lstStyle/>
          <a:p>
            <a:pPr indent="0" lvl="0" marL="269999" marR="0" rtl="0" algn="l">
              <a:lnSpc>
                <a:spcPct val="100000"/>
              </a:lnSpc>
              <a:spcBef>
                <a:spcPts val="0"/>
              </a:spcBef>
              <a:spcAft>
                <a:spcPts val="0"/>
              </a:spcAft>
              <a:buClr>
                <a:srgbClr val="000000"/>
              </a:buClr>
              <a:buSzPts val="1500"/>
              <a:buFont typeface="Arial"/>
              <a:buNone/>
            </a:pPr>
            <a:r>
              <a:rPr b="1" i="0" lang="en-GB" sz="1600" u="none" cap="none" strike="noStrike">
                <a:solidFill>
                  <a:schemeClr val="dk1"/>
                </a:solidFill>
              </a:rPr>
              <a:t>03.</a:t>
            </a:r>
            <a:endParaRPr b="1" i="0" sz="1200" u="none" cap="none" strike="noStrike">
              <a:solidFill>
                <a:schemeClr val="dk1"/>
              </a:solidFill>
            </a:endParaRPr>
          </a:p>
        </p:txBody>
      </p:sp>
      <p:sp>
        <p:nvSpPr>
          <p:cNvPr id="781" name="Google Shape;781;g3489e0c78bc_0_1156"/>
          <p:cNvSpPr/>
          <p:nvPr/>
        </p:nvSpPr>
        <p:spPr>
          <a:xfrm>
            <a:off x="4028210" y="2076625"/>
            <a:ext cx="4271100" cy="493200"/>
          </a:xfrm>
          <a:prstGeom prst="chevron">
            <a:avLst>
              <a:gd fmla="val 50000" name="adj"/>
            </a:avLst>
          </a:prstGeom>
          <a:solidFill>
            <a:schemeClr val="accent3"/>
          </a:solidFill>
          <a:ln>
            <a:noFill/>
          </a:ln>
        </p:spPr>
        <p:txBody>
          <a:bodyPr anchorCtr="0" anchor="ctr" bIns="54000" lIns="36000" spcFirstLastPara="1" rIns="36000" wrap="square" tIns="54000">
            <a:noAutofit/>
          </a:bodyPr>
          <a:lstStyle/>
          <a:p>
            <a:pPr indent="0" lvl="0" marL="269999" marR="0" rtl="0" algn="l">
              <a:lnSpc>
                <a:spcPct val="100000"/>
              </a:lnSpc>
              <a:spcBef>
                <a:spcPts val="0"/>
              </a:spcBef>
              <a:spcAft>
                <a:spcPts val="0"/>
              </a:spcAft>
              <a:buClr>
                <a:srgbClr val="000000"/>
              </a:buClr>
              <a:buSzPts val="1500"/>
              <a:buFont typeface="Arial"/>
              <a:buNone/>
            </a:pPr>
            <a:r>
              <a:rPr b="1" i="0" lang="en-GB" sz="1600" u="none" cap="none" strike="noStrike">
                <a:solidFill>
                  <a:schemeClr val="lt1"/>
                </a:solidFill>
              </a:rPr>
              <a:t>02.</a:t>
            </a:r>
            <a:endParaRPr b="1" i="0" sz="1600" u="none" cap="none" strike="noStrike">
              <a:solidFill>
                <a:schemeClr val="lt1"/>
              </a:solidFill>
            </a:endParaRPr>
          </a:p>
        </p:txBody>
      </p:sp>
      <p:sp>
        <p:nvSpPr>
          <p:cNvPr id="782" name="Google Shape;782;g3489e0c78bc_0_1156"/>
          <p:cNvSpPr/>
          <p:nvPr/>
        </p:nvSpPr>
        <p:spPr>
          <a:xfrm>
            <a:off x="-100" y="2076625"/>
            <a:ext cx="4410900" cy="493200"/>
          </a:xfrm>
          <a:prstGeom prst="homePlate">
            <a:avLst>
              <a:gd fmla="val 50000" name="adj"/>
            </a:avLst>
          </a:prstGeom>
          <a:solidFill>
            <a:srgbClr val="980000"/>
          </a:solidFill>
          <a:ln>
            <a:noFill/>
          </a:ln>
        </p:spPr>
        <p:txBody>
          <a:bodyPr anchorCtr="0" anchor="ctr" bIns="54000" lIns="36000" spcFirstLastPara="1" rIns="36000" wrap="square" tIns="54000">
            <a:noAutofit/>
          </a:bodyPr>
          <a:lstStyle/>
          <a:p>
            <a:pPr indent="0" lvl="0" marL="630000" marR="0" rtl="0" algn="l">
              <a:lnSpc>
                <a:spcPct val="100000"/>
              </a:lnSpc>
              <a:spcBef>
                <a:spcPts val="0"/>
              </a:spcBef>
              <a:spcAft>
                <a:spcPts val="0"/>
              </a:spcAft>
              <a:buClr>
                <a:srgbClr val="000000"/>
              </a:buClr>
              <a:buSzPts val="1500"/>
              <a:buFont typeface="Arial"/>
              <a:buNone/>
            </a:pPr>
            <a:r>
              <a:rPr b="1" i="0" lang="en-GB" sz="1600" u="none" cap="none" strike="noStrike">
                <a:solidFill>
                  <a:schemeClr val="lt1"/>
                </a:solidFill>
              </a:rPr>
              <a:t>01.</a:t>
            </a:r>
            <a:endParaRPr b="1" i="0" sz="1600" u="none" cap="none" strike="noStrike">
              <a:solidFill>
                <a:schemeClr val="lt1"/>
              </a:solidFill>
            </a:endParaRPr>
          </a:p>
        </p:txBody>
      </p:sp>
      <p:graphicFrame>
        <p:nvGraphicFramePr>
          <p:cNvPr id="783" name="Google Shape;783;g3489e0c78bc_0_1156"/>
          <p:cNvGraphicFramePr/>
          <p:nvPr/>
        </p:nvGraphicFramePr>
        <p:xfrm>
          <a:off x="608075" y="1189425"/>
          <a:ext cx="3000000" cy="3000000"/>
        </p:xfrm>
        <a:graphic>
          <a:graphicData uri="http://schemas.openxmlformats.org/drawingml/2006/table">
            <a:tbl>
              <a:tblPr>
                <a:noFill/>
                <a:tableStyleId>{C8944EED-6E5D-489F-87AB-D0BAB646BD01}</a:tableStyleId>
              </a:tblPr>
              <a:tblGrid>
                <a:gridCol w="10972800"/>
              </a:tblGrid>
              <a:tr h="408600">
                <a:tc>
                  <a:txBody>
                    <a:bodyPr/>
                    <a:lstStyle/>
                    <a:p>
                      <a:pPr indent="-304800" lvl="0" marL="457200" marR="0" rtl="0" algn="l">
                        <a:lnSpc>
                          <a:spcPct val="100000"/>
                        </a:lnSpc>
                        <a:spcBef>
                          <a:spcPts val="0"/>
                        </a:spcBef>
                        <a:spcAft>
                          <a:spcPts val="0"/>
                        </a:spcAft>
                        <a:buClr>
                          <a:srgbClr val="FFFFFF"/>
                        </a:buClr>
                        <a:buSzPts val="1200"/>
                        <a:buChar char="●"/>
                      </a:pPr>
                      <a:r>
                        <a:rPr lang="en-GB" sz="1200" u="none" cap="none" strike="noStrike">
                          <a:solidFill>
                            <a:srgbClr val="FFFFFF"/>
                          </a:solidFill>
                        </a:rPr>
                        <a:t>Where the final FPS has been submitted, the amount that has not been payrolled can be carried forward to the next tax year</a:t>
                      </a:r>
                      <a:endParaRPr sz="1200" u="none" cap="none" strike="noStrike">
                        <a:solidFill>
                          <a:srgbClr val="FFFFFF"/>
                        </a:solidFill>
                      </a:endParaRPr>
                    </a:p>
                    <a:p>
                      <a:pPr indent="-304800" lvl="0" marL="457200" marR="0" rtl="0" algn="l">
                        <a:lnSpc>
                          <a:spcPct val="100000"/>
                        </a:lnSpc>
                        <a:spcBef>
                          <a:spcPts val="600"/>
                        </a:spcBef>
                        <a:spcAft>
                          <a:spcPts val="0"/>
                        </a:spcAft>
                        <a:buClr>
                          <a:srgbClr val="FFFFFF"/>
                        </a:buClr>
                        <a:buSzPts val="1200"/>
                        <a:buChar char="●"/>
                      </a:pPr>
                      <a:r>
                        <a:rPr lang="en-GB" sz="1200" u="none" cap="none" strike="noStrike">
                          <a:solidFill>
                            <a:srgbClr val="FFFFFF"/>
                          </a:solidFill>
                        </a:rPr>
                        <a:t>If any change means the taxable amount has reduced, the employee will pay less tax or get a refund</a:t>
                      </a:r>
                      <a:endParaRPr sz="1200" u="none" cap="none" strike="noStrike">
                        <a:solidFill>
                          <a:srgbClr val="FFFFFF"/>
                        </a:solidFill>
                      </a:endParaRPr>
                    </a:p>
                  </a:txBody>
                  <a:tcPr marT="91425" marB="91425" marR="91425" marL="0">
                    <a:lnL cap="flat" cmpd="sng" w="9525">
                      <a:solidFill>
                        <a:srgbClr val="9E9E9E">
                          <a:alpha val="0"/>
                        </a:srgbClr>
                      </a:solidFill>
                      <a:prstDash val="solid"/>
                      <a:round/>
                      <a:headEnd len="sm" w="sm" type="none"/>
                      <a:tailEnd len="sm" w="sm" type="none"/>
                    </a:lnL>
                    <a:lnR cap="flat" cmpd="sng" w="9525">
                      <a:solidFill>
                        <a:srgbClr val="FF80C1">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84" name="Google Shape;784;g3489e0c78bc_0_1156"/>
          <p:cNvSpPr/>
          <p:nvPr/>
        </p:nvSpPr>
        <p:spPr>
          <a:xfrm>
            <a:off x="608075" y="4518600"/>
            <a:ext cx="10896600" cy="1004100"/>
          </a:xfrm>
          <a:prstGeom prst="roundRect">
            <a:avLst>
              <a:gd fmla="val 16667" name="adj"/>
            </a:avLst>
          </a:prstGeom>
          <a:solidFill>
            <a:srgbClr val="990000"/>
          </a:solidFill>
          <a:ln>
            <a:noFill/>
          </a:ln>
        </p:spPr>
        <p:txBody>
          <a:bodyPr anchorCtr="0" anchor="ctr" bIns="18000" lIns="126000" spcFirstLastPara="1" rIns="90000" wrap="square" tIns="18000">
            <a:noAutofit/>
          </a:bodyPr>
          <a:lstStyle/>
          <a:p>
            <a:pPr indent="-269999" lvl="0" marL="269999" marR="0" rtl="0" algn="l">
              <a:lnSpc>
                <a:spcPct val="100000"/>
              </a:lnSpc>
              <a:spcBef>
                <a:spcPts val="0"/>
              </a:spcBef>
              <a:spcAft>
                <a:spcPts val="0"/>
              </a:spcAft>
              <a:buClr>
                <a:srgbClr val="FFFFFF"/>
              </a:buClr>
              <a:buSzPts val="1300"/>
              <a:buFont typeface="Arial"/>
              <a:buChar char="•"/>
            </a:pPr>
            <a:r>
              <a:rPr b="0" i="0" lang="en-GB" sz="1200" u="none" cap="none" strike="noStrike">
                <a:solidFill>
                  <a:srgbClr val="FFFFFF"/>
                </a:solidFill>
                <a:latin typeface="Inter"/>
                <a:ea typeface="Inter"/>
                <a:cs typeface="Inter"/>
                <a:sym typeface="Inter"/>
              </a:rPr>
              <a:t>Class 1A NIC cannot be carried forward to the next year, strictly this must be included in Form P11D(b) for the tax year in which the benefit was enjoyed </a:t>
            </a:r>
            <a:endParaRPr b="0" i="0" sz="1200" u="none" cap="none" strike="noStrike">
              <a:solidFill>
                <a:srgbClr val="FFFFFF"/>
              </a:solidFill>
              <a:latin typeface="Inter"/>
              <a:ea typeface="Inter"/>
              <a:cs typeface="Inter"/>
              <a:sym typeface="Inter"/>
            </a:endParaRPr>
          </a:p>
          <a:p>
            <a:pPr indent="-269999" lvl="0" marL="269999" marR="0" rtl="0" algn="l">
              <a:lnSpc>
                <a:spcPct val="100000"/>
              </a:lnSpc>
              <a:spcBef>
                <a:spcPts val="600"/>
              </a:spcBef>
              <a:spcAft>
                <a:spcPts val="0"/>
              </a:spcAft>
              <a:buClr>
                <a:srgbClr val="FFFFFF"/>
              </a:buClr>
              <a:buSzPts val="1300"/>
              <a:buFont typeface="Arial"/>
              <a:buChar char="•"/>
            </a:pPr>
            <a:r>
              <a:rPr b="0" i="0" lang="en-GB" sz="1200" u="none" cap="none" strike="noStrike">
                <a:solidFill>
                  <a:srgbClr val="FFFFFF"/>
                </a:solidFill>
                <a:latin typeface="Inter"/>
                <a:ea typeface="Inter"/>
                <a:cs typeface="Inter"/>
                <a:sym typeface="Inter"/>
              </a:rPr>
              <a:t>Employees must also ensure the value of the benefit enjoyed in the tax year is reported on any self-assessment tax return for that tax year</a:t>
            </a:r>
            <a:endParaRPr b="0" i="0" sz="1200" u="none" cap="none" strike="noStrike">
              <a:solidFill>
                <a:srgbClr val="FFFFFF"/>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g3489e0c78bc_0_1151"/>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791" name="Google Shape;791;g3489e0c78bc_0_1151"/>
          <p:cNvSpPr txBox="1"/>
          <p:nvPr/>
        </p:nvSpPr>
        <p:spPr>
          <a:xfrm>
            <a:off x="608025" y="606425"/>
            <a:ext cx="10336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chemeClr val="accent1"/>
                </a:solidFill>
                <a:latin typeface="Abril Fatface"/>
                <a:ea typeface="Abril Fatface"/>
                <a:cs typeface="Abril Fatface"/>
                <a:sym typeface="Abril Fatface"/>
              </a:rPr>
              <a:t>Voluntary payrolling of benefits - employee has left</a:t>
            </a:r>
            <a:endParaRPr b="1" sz="2800">
              <a:solidFill>
                <a:schemeClr val="accent1"/>
              </a:solidFill>
              <a:latin typeface="Abril Fatface"/>
              <a:ea typeface="Abril Fatface"/>
              <a:cs typeface="Abril Fatface"/>
              <a:sym typeface="Abril Fatface"/>
            </a:endParaRPr>
          </a:p>
          <a:p>
            <a:pPr indent="0" lvl="0" marL="0" rtl="0" algn="l">
              <a:lnSpc>
                <a:spcPct val="90000"/>
              </a:lnSpc>
              <a:spcBef>
                <a:spcPts val="0"/>
              </a:spcBef>
              <a:spcAft>
                <a:spcPts val="0"/>
              </a:spcAft>
              <a:buNone/>
            </a:pPr>
            <a:r>
              <a:rPr b="1" lang="en-GB" sz="2800">
                <a:solidFill>
                  <a:srgbClr val="FFFFFF"/>
                </a:solidFill>
                <a:latin typeface="Inter"/>
                <a:ea typeface="Inter"/>
                <a:cs typeface="Inter"/>
                <a:sym typeface="Inter"/>
              </a:rPr>
              <a:t> </a:t>
            </a:r>
            <a:endParaRPr b="1" sz="2800">
              <a:solidFill>
                <a:srgbClr val="1CDBBC"/>
              </a:solidFill>
              <a:latin typeface="Inter"/>
              <a:ea typeface="Inter"/>
              <a:cs typeface="Inter"/>
              <a:sym typeface="Inter"/>
            </a:endParaRPr>
          </a:p>
        </p:txBody>
      </p:sp>
      <p:graphicFrame>
        <p:nvGraphicFramePr>
          <p:cNvPr id="792" name="Google Shape;792;g3489e0c78bc_0_1151"/>
          <p:cNvGraphicFramePr/>
          <p:nvPr/>
        </p:nvGraphicFramePr>
        <p:xfrm>
          <a:off x="608075" y="1222300"/>
          <a:ext cx="3000000" cy="3000000"/>
        </p:xfrm>
        <a:graphic>
          <a:graphicData uri="http://schemas.openxmlformats.org/drawingml/2006/table">
            <a:tbl>
              <a:tblPr>
                <a:noFill/>
                <a:tableStyleId>{C8944EED-6E5D-489F-87AB-D0BAB646BD01}</a:tableStyleId>
              </a:tblPr>
              <a:tblGrid>
                <a:gridCol w="10972800"/>
              </a:tblGrid>
              <a:tr h="666400">
                <a:tc>
                  <a:txBody>
                    <a:bodyPr/>
                    <a:lstStyle/>
                    <a:p>
                      <a:pPr indent="-298450" lvl="0" marL="457200" marR="0" rtl="0" algn="l">
                        <a:lnSpc>
                          <a:spcPct val="100000"/>
                        </a:lnSpc>
                        <a:spcBef>
                          <a:spcPts val="0"/>
                        </a:spcBef>
                        <a:spcAft>
                          <a:spcPts val="0"/>
                        </a:spcAft>
                        <a:buClr>
                          <a:srgbClr val="FFFFFF"/>
                        </a:buClr>
                        <a:buSzPts val="1100"/>
                        <a:buChar char="●"/>
                      </a:pPr>
                      <a:r>
                        <a:rPr lang="en-GB" sz="1500" u="none" cap="none" strike="noStrike">
                          <a:solidFill>
                            <a:srgbClr val="FFFFFF"/>
                          </a:solidFill>
                        </a:rPr>
                        <a:t>An employee: (i) changed their car from a car with a cash equivalent of £3,200 to a car with a cash equivalent of £3,500 on 6 March 202</a:t>
                      </a:r>
                      <a:r>
                        <a:rPr lang="en-GB" sz="1500">
                          <a:solidFill>
                            <a:srgbClr val="FFFFFF"/>
                          </a:solidFill>
                        </a:rPr>
                        <a:t>5</a:t>
                      </a:r>
                      <a:r>
                        <a:rPr lang="en-GB" sz="1500" u="none" cap="none" strike="noStrike">
                          <a:solidFill>
                            <a:srgbClr val="FFFFFF"/>
                          </a:solidFill>
                        </a:rPr>
                        <a:t>; and (ii) left employment on 5 April 202</a:t>
                      </a:r>
                      <a:r>
                        <a:rPr lang="en-GB" sz="1500">
                          <a:solidFill>
                            <a:srgbClr val="FFFFFF"/>
                          </a:solidFill>
                        </a:rPr>
                        <a:t>5</a:t>
                      </a:r>
                      <a:r>
                        <a:rPr lang="en-GB" sz="1500" u="none" cap="none" strike="noStrike">
                          <a:solidFill>
                            <a:srgbClr val="FFFFFF"/>
                          </a:solidFill>
                        </a:rPr>
                        <a:t> and received their final pay on that date.</a:t>
                      </a:r>
                      <a:endParaRPr sz="1500" u="none" cap="none" strike="noStrike">
                        <a:solidFill>
                          <a:srgbClr val="FFFFFF"/>
                        </a:solidFill>
                      </a:endParaRPr>
                    </a:p>
                    <a:p>
                      <a:pPr indent="-298450" lvl="0" marL="457200" marR="0" rtl="0" algn="l">
                        <a:lnSpc>
                          <a:spcPct val="100000"/>
                        </a:lnSpc>
                        <a:spcBef>
                          <a:spcPts val="800"/>
                        </a:spcBef>
                        <a:spcAft>
                          <a:spcPts val="0"/>
                        </a:spcAft>
                        <a:buClr>
                          <a:srgbClr val="FFFFFF"/>
                        </a:buClr>
                        <a:buSzPts val="1100"/>
                        <a:buChar char="●"/>
                      </a:pPr>
                      <a:r>
                        <a:rPr lang="en-GB" sz="1500" u="none" cap="none" strike="noStrike">
                          <a:solidFill>
                            <a:srgbClr val="FFFFFF"/>
                          </a:solidFill>
                        </a:rPr>
                        <a:t>The employee was taxed on £3,200 during 202</a:t>
                      </a:r>
                      <a:r>
                        <a:rPr lang="en-GB" sz="1500">
                          <a:solidFill>
                            <a:srgbClr val="FFFFFF"/>
                          </a:solidFill>
                        </a:rPr>
                        <a:t>4</a:t>
                      </a:r>
                      <a:r>
                        <a:rPr lang="en-GB" sz="1500" u="none" cap="none" strike="noStrike">
                          <a:solidFill>
                            <a:srgbClr val="FFFFFF"/>
                          </a:solidFill>
                        </a:rPr>
                        <a:t>/2</a:t>
                      </a:r>
                      <a:r>
                        <a:rPr lang="en-GB" sz="1500">
                          <a:solidFill>
                            <a:srgbClr val="FFFFFF"/>
                          </a:solidFill>
                        </a:rPr>
                        <a:t>5</a:t>
                      </a:r>
                      <a:r>
                        <a:rPr lang="en-GB" sz="1500" u="none" cap="none" strike="noStrike">
                          <a:solidFill>
                            <a:srgbClr val="FFFFFF"/>
                          </a:solidFill>
                        </a:rPr>
                        <a:t> but should have been taxed on £3,225.48 (Car 1: £2,928.22 ((£3,200/365) x 334); Car 2: £297.26 ((£3,500/365) x 31), i.e. a difference of £25.48</a:t>
                      </a:r>
                      <a:endParaRPr sz="1500" u="none" cap="none" strike="noStrike">
                        <a:solidFill>
                          <a:srgbClr val="FFFFFF"/>
                        </a:solidFill>
                      </a:endParaRPr>
                    </a:p>
                    <a:p>
                      <a:pPr indent="-298450" lvl="0" marL="457200" marR="0" rtl="0" algn="l">
                        <a:lnSpc>
                          <a:spcPct val="100000"/>
                        </a:lnSpc>
                        <a:spcBef>
                          <a:spcPts val="800"/>
                        </a:spcBef>
                        <a:spcAft>
                          <a:spcPts val="0"/>
                        </a:spcAft>
                        <a:buClr>
                          <a:srgbClr val="FFFFFF"/>
                        </a:buClr>
                        <a:buSzPts val="1100"/>
                        <a:buChar char="●"/>
                      </a:pPr>
                      <a:r>
                        <a:rPr lang="en-GB" sz="1500" u="none" cap="none" strike="noStrike">
                          <a:solidFill>
                            <a:srgbClr val="FFFFFF"/>
                          </a:solidFill>
                        </a:rPr>
                        <a:t>As the employee has now ceased employment, no adjustment can be made to the value of the benefit to be taxed in April 202</a:t>
                      </a:r>
                      <a:r>
                        <a:rPr lang="en-GB" sz="1500">
                          <a:solidFill>
                            <a:srgbClr val="FFFFFF"/>
                          </a:solidFill>
                        </a:rPr>
                        <a:t>5</a:t>
                      </a:r>
                      <a:r>
                        <a:rPr lang="en-GB" sz="1500" u="none" cap="none" strike="noStrike">
                          <a:solidFill>
                            <a:srgbClr val="FFFFFF"/>
                          </a:solidFill>
                        </a:rPr>
                        <a:t>. As such, the employer has two options (albeit HMRC recommend that employers use option 1):</a:t>
                      </a:r>
                      <a:endParaRPr sz="15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0">
                    <a:lnL cap="flat" cmpd="sng" w="9525">
                      <a:solidFill>
                        <a:srgbClr val="9E9E9E">
                          <a:alpha val="0"/>
                        </a:srgbClr>
                      </a:solidFill>
                      <a:prstDash val="solid"/>
                      <a:round/>
                      <a:headEnd len="sm" w="sm" type="none"/>
                      <a:tailEnd len="sm" w="sm" type="none"/>
                    </a:lnL>
                    <a:lnR cap="flat" cmpd="sng" w="9525">
                      <a:solidFill>
                        <a:srgbClr val="FF80C1">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93" name="Google Shape;793;g3489e0c78bc_0_1151"/>
          <p:cNvSpPr/>
          <p:nvPr/>
        </p:nvSpPr>
        <p:spPr>
          <a:xfrm>
            <a:off x="606425" y="3488900"/>
            <a:ext cx="5328000" cy="1753200"/>
          </a:xfrm>
          <a:prstGeom prst="roundRect">
            <a:avLst>
              <a:gd fmla="val 16667" name="adj"/>
            </a:avLst>
          </a:prstGeom>
          <a:solidFill>
            <a:schemeClr val="dk2"/>
          </a:solidFill>
          <a:ln>
            <a:noFill/>
          </a:ln>
        </p:spPr>
        <p:txBody>
          <a:bodyPr anchorCtr="0" anchor="t" bIns="18000" lIns="126000" spcFirstLastPara="1" rIns="90000" wrap="square" tIns="90000">
            <a:noAutofit/>
          </a:bodyPr>
          <a:lstStyle/>
          <a:p>
            <a:pPr indent="269999" lvl="0" marL="0" marR="0" rtl="0" algn="l">
              <a:lnSpc>
                <a:spcPct val="100000"/>
              </a:lnSpc>
              <a:spcBef>
                <a:spcPts val="0"/>
              </a:spcBef>
              <a:spcAft>
                <a:spcPts val="0"/>
              </a:spcAft>
              <a:buClr>
                <a:srgbClr val="000000"/>
              </a:buClr>
              <a:buSzPts val="1100"/>
              <a:buFont typeface="Arial"/>
              <a:buNone/>
            </a:pPr>
            <a:r>
              <a:rPr b="1" i="0" lang="en-GB" sz="1700" u="none" cap="none" strike="noStrike">
                <a:solidFill>
                  <a:srgbClr val="FFFFFF"/>
                </a:solidFill>
              </a:rPr>
              <a:t>Option 1</a:t>
            </a:r>
            <a:endParaRPr b="1" i="0" sz="1700" u="none" cap="none" strike="noStrike">
              <a:solidFill>
                <a:srgbClr val="FFFFFF"/>
              </a:solidFill>
            </a:endParaRPr>
          </a:p>
          <a:p>
            <a:pPr indent="-269999" lvl="0" marL="269999" marR="0" rtl="0" algn="l">
              <a:lnSpc>
                <a:spcPct val="100000"/>
              </a:lnSpc>
              <a:spcBef>
                <a:spcPts val="1000"/>
              </a:spcBef>
              <a:spcAft>
                <a:spcPts val="0"/>
              </a:spcAft>
              <a:buClr>
                <a:srgbClr val="FFFFFF"/>
              </a:buClr>
              <a:buSzPts val="1300"/>
              <a:buChar char="•"/>
            </a:pPr>
            <a:r>
              <a:rPr i="0" lang="en-GB" sz="1400" u="none" cap="none" strike="noStrike">
                <a:solidFill>
                  <a:srgbClr val="FFFFFF"/>
                </a:solidFill>
              </a:rPr>
              <a:t>Report excess amount on Form P11D</a:t>
            </a:r>
            <a:endParaRPr i="0" sz="1400" u="none" cap="none" strike="noStrike">
              <a:solidFill>
                <a:srgbClr val="FFFFFF"/>
              </a:solidFill>
            </a:endParaRPr>
          </a:p>
          <a:p>
            <a:pPr indent="-269999" lvl="0" marL="269999" marR="0" rtl="0" algn="l">
              <a:lnSpc>
                <a:spcPct val="100000"/>
              </a:lnSpc>
              <a:spcBef>
                <a:spcPts val="600"/>
              </a:spcBef>
              <a:spcAft>
                <a:spcPts val="0"/>
              </a:spcAft>
              <a:buClr>
                <a:srgbClr val="FFFFFF"/>
              </a:buClr>
              <a:buSzPts val="1300"/>
              <a:buChar char="•"/>
            </a:pPr>
            <a:r>
              <a:rPr i="0" lang="en-GB" sz="1400" u="none" cap="none" strike="noStrike">
                <a:solidFill>
                  <a:srgbClr val="FFFFFF"/>
                </a:solidFill>
              </a:rPr>
              <a:t>HMRC will contact the employee for the unpaid tax</a:t>
            </a:r>
            <a:endParaRPr i="0" sz="1400" u="none" cap="none" strike="noStrike">
              <a:solidFill>
                <a:srgbClr val="FFFFFF"/>
              </a:solidFill>
            </a:endParaRPr>
          </a:p>
        </p:txBody>
      </p:sp>
      <p:sp>
        <p:nvSpPr>
          <p:cNvPr id="794" name="Google Shape;794;g3489e0c78bc_0_1151"/>
          <p:cNvSpPr/>
          <p:nvPr/>
        </p:nvSpPr>
        <p:spPr>
          <a:xfrm>
            <a:off x="6208775" y="3488900"/>
            <a:ext cx="5328000" cy="1753200"/>
          </a:xfrm>
          <a:prstGeom prst="roundRect">
            <a:avLst>
              <a:gd fmla="val 16667" name="adj"/>
            </a:avLst>
          </a:prstGeom>
          <a:solidFill>
            <a:srgbClr val="99326C">
              <a:alpha val="83920"/>
            </a:srgbClr>
          </a:solidFill>
          <a:ln>
            <a:noFill/>
          </a:ln>
        </p:spPr>
        <p:txBody>
          <a:bodyPr anchorCtr="0" anchor="t" bIns="18000" lIns="126000" spcFirstLastPara="1" rIns="90000" wrap="square" tIns="90000">
            <a:noAutofit/>
          </a:bodyPr>
          <a:lstStyle/>
          <a:p>
            <a:pPr indent="269999"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FFFFFF"/>
                </a:solidFill>
              </a:rPr>
              <a:t>Option 2</a:t>
            </a:r>
            <a:endParaRPr b="1" i="0" sz="1700" u="none" cap="none" strike="noStrike">
              <a:solidFill>
                <a:srgbClr val="FFFFFF"/>
              </a:solidFill>
            </a:endParaRPr>
          </a:p>
          <a:p>
            <a:pPr indent="-311150" lvl="0" marL="360000" marR="0" rtl="0" algn="l">
              <a:lnSpc>
                <a:spcPct val="100000"/>
              </a:lnSpc>
              <a:spcBef>
                <a:spcPts val="1000"/>
              </a:spcBef>
              <a:spcAft>
                <a:spcPts val="0"/>
              </a:spcAft>
              <a:buClr>
                <a:srgbClr val="FFFFFF"/>
              </a:buClr>
              <a:buSzPts val="1300"/>
              <a:buChar char="•"/>
            </a:pPr>
            <a:r>
              <a:rPr i="0" lang="en-GB" sz="1400" u="none" cap="none" strike="noStrike">
                <a:solidFill>
                  <a:srgbClr val="FFFFFF"/>
                </a:solidFill>
              </a:rPr>
              <a:t>Send an amended FPS adding the additional taxable amount to the previously reported figure</a:t>
            </a:r>
            <a:endParaRPr i="0" sz="1400" u="none" cap="none" strike="noStrike">
              <a:solidFill>
                <a:srgbClr val="FFFFFF"/>
              </a:solidFill>
            </a:endParaRPr>
          </a:p>
          <a:p>
            <a:pPr indent="-311150" lvl="0" marL="360000" marR="0" rtl="0" algn="l">
              <a:lnSpc>
                <a:spcPct val="100000"/>
              </a:lnSpc>
              <a:spcBef>
                <a:spcPts val="600"/>
              </a:spcBef>
              <a:spcAft>
                <a:spcPts val="0"/>
              </a:spcAft>
              <a:buClr>
                <a:srgbClr val="FFFFFF"/>
              </a:buClr>
              <a:buSzPts val="1300"/>
              <a:buChar char="•"/>
            </a:pPr>
            <a:r>
              <a:rPr i="0" lang="en-GB" sz="1400" u="none" cap="none" strike="noStrike">
                <a:solidFill>
                  <a:srgbClr val="FFFFFF"/>
                </a:solidFill>
              </a:rPr>
              <a:t>Make no tax deduction</a:t>
            </a:r>
            <a:endParaRPr i="0" sz="1400" u="none" cap="none" strike="noStrike">
              <a:solidFill>
                <a:srgbClr val="FFFFFF"/>
              </a:solidFill>
            </a:endParaRPr>
          </a:p>
          <a:p>
            <a:pPr indent="-311150" lvl="0" marL="360000" marR="0" rtl="0" algn="l">
              <a:lnSpc>
                <a:spcPct val="100000"/>
              </a:lnSpc>
              <a:spcBef>
                <a:spcPts val="600"/>
              </a:spcBef>
              <a:spcAft>
                <a:spcPts val="0"/>
              </a:spcAft>
              <a:buClr>
                <a:srgbClr val="FFFFFF"/>
              </a:buClr>
              <a:buSzPts val="1300"/>
              <a:buChar char="•"/>
            </a:pPr>
            <a:r>
              <a:rPr i="0" lang="en-GB" sz="1400" u="none" cap="none" strike="noStrike">
                <a:solidFill>
                  <a:srgbClr val="FFFFFF"/>
                </a:solidFill>
              </a:rPr>
              <a:t>HMRC will contact the employee for the unpaid tax</a:t>
            </a:r>
            <a:endParaRPr i="0" sz="1400" u="none" cap="none" strike="noStrike">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g3489e0c78bc_0_1311"/>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801" name="Google Shape;801;g3489e0c78bc_0_1311"/>
          <p:cNvSpPr txBox="1"/>
          <p:nvPr/>
        </p:nvSpPr>
        <p:spPr>
          <a:xfrm>
            <a:off x="608025" y="606425"/>
            <a:ext cx="10336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rgbClr val="FF9900"/>
                </a:solidFill>
                <a:latin typeface="Abril Fatface"/>
                <a:ea typeface="Abril Fatface"/>
                <a:cs typeface="Abril Fatface"/>
                <a:sym typeface="Abril Fatface"/>
              </a:rPr>
              <a:t>Voluntary payrolling of benefits - overriding limit</a:t>
            </a:r>
            <a:endParaRPr b="1" sz="2800">
              <a:solidFill>
                <a:srgbClr val="FF9900"/>
              </a:solidFill>
              <a:latin typeface="Abril Fatface"/>
              <a:ea typeface="Abril Fatface"/>
              <a:cs typeface="Abril Fatface"/>
              <a:sym typeface="Abril Fatface"/>
            </a:endParaRPr>
          </a:p>
          <a:p>
            <a:pPr indent="0" lvl="0" marL="0" rtl="0" algn="l">
              <a:lnSpc>
                <a:spcPct val="90000"/>
              </a:lnSpc>
              <a:spcBef>
                <a:spcPts val="0"/>
              </a:spcBef>
              <a:spcAft>
                <a:spcPts val="0"/>
              </a:spcAft>
              <a:buNone/>
            </a:pPr>
            <a:r>
              <a:rPr b="1" lang="en-GB" sz="2800">
                <a:solidFill>
                  <a:srgbClr val="FFFFFF"/>
                </a:solidFill>
                <a:latin typeface="Inter"/>
                <a:ea typeface="Inter"/>
                <a:cs typeface="Inter"/>
                <a:sym typeface="Inter"/>
              </a:rPr>
              <a:t> </a:t>
            </a:r>
            <a:endParaRPr b="1" sz="2800">
              <a:solidFill>
                <a:srgbClr val="1CDBBC"/>
              </a:solidFill>
              <a:latin typeface="Inter"/>
              <a:ea typeface="Inter"/>
              <a:cs typeface="Inter"/>
              <a:sym typeface="Inter"/>
            </a:endParaRPr>
          </a:p>
        </p:txBody>
      </p:sp>
      <p:graphicFrame>
        <p:nvGraphicFramePr>
          <p:cNvPr id="802" name="Google Shape;802;g3489e0c78bc_0_1311"/>
          <p:cNvGraphicFramePr/>
          <p:nvPr/>
        </p:nvGraphicFramePr>
        <p:xfrm>
          <a:off x="608075" y="1222300"/>
          <a:ext cx="3000000" cy="3000000"/>
        </p:xfrm>
        <a:graphic>
          <a:graphicData uri="http://schemas.openxmlformats.org/drawingml/2006/table">
            <a:tbl>
              <a:tblPr>
                <a:noFill/>
                <a:tableStyleId>{C8944EED-6E5D-489F-87AB-D0BAB646BD01}</a:tableStyleId>
              </a:tblPr>
              <a:tblGrid>
                <a:gridCol w="10972800"/>
              </a:tblGrid>
              <a:tr h="666400">
                <a:tc>
                  <a:txBody>
                    <a:bodyPr/>
                    <a:lstStyle/>
                    <a:p>
                      <a:pPr indent="-298450" lvl="0" marL="457200" marR="0" rtl="0" algn="l">
                        <a:lnSpc>
                          <a:spcPct val="100000"/>
                        </a:lnSpc>
                        <a:spcBef>
                          <a:spcPts val="0"/>
                        </a:spcBef>
                        <a:spcAft>
                          <a:spcPts val="0"/>
                        </a:spcAft>
                        <a:buClr>
                          <a:srgbClr val="FFFF00"/>
                        </a:buClr>
                        <a:buSzPts val="1100"/>
                        <a:buChar char="●"/>
                      </a:pPr>
                      <a:r>
                        <a:rPr lang="en-GB" sz="1500" u="none" cap="none" strike="noStrike">
                          <a:solidFill>
                            <a:srgbClr val="FFFF00"/>
                          </a:solidFill>
                        </a:rPr>
                        <a:t>To safeguard employees from excessive deductions from their pay, employers cannot deduct more than 50% in tax from relevant payments made to employees; this is known as the overriding limit.</a:t>
                      </a:r>
                      <a:endParaRPr sz="1500" u="none" cap="none" strike="noStrike">
                        <a:solidFill>
                          <a:srgbClr val="FFFF00"/>
                        </a:solidFill>
                      </a:endParaRPr>
                    </a:p>
                    <a:p>
                      <a:pPr indent="-298450" lvl="0" marL="457200" marR="0" rtl="0" algn="l">
                        <a:lnSpc>
                          <a:spcPct val="100000"/>
                        </a:lnSpc>
                        <a:spcBef>
                          <a:spcPts val="800"/>
                        </a:spcBef>
                        <a:spcAft>
                          <a:spcPts val="0"/>
                        </a:spcAft>
                        <a:buClr>
                          <a:srgbClr val="FFFF00"/>
                        </a:buClr>
                        <a:buSzPts val="1100"/>
                        <a:buChar char="●"/>
                      </a:pPr>
                      <a:r>
                        <a:rPr lang="en-GB" sz="1500" u="none" cap="none" strike="noStrike">
                          <a:solidFill>
                            <a:srgbClr val="FFFF00"/>
                          </a:solidFill>
                        </a:rPr>
                        <a:t>In some circumstances, (e.g. where a benefit with a high value is combined with low pay) employees will not have enough earnings to enable the full value of a benefit to be taxed in the relevant pay period. In this situation, employers have two options:</a:t>
                      </a:r>
                      <a:endParaRPr sz="1500" u="none" cap="none" strike="noStrike">
                        <a:solidFill>
                          <a:srgbClr val="FFFF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latin typeface="Inter"/>
                        <a:ea typeface="Inter"/>
                        <a:cs typeface="Inter"/>
                        <a:sym typeface="Inter"/>
                      </a:endParaRPr>
                    </a:p>
                  </a:txBody>
                  <a:tcPr marT="91425" marB="91425" marR="91425" marL="0">
                    <a:lnL cap="flat" cmpd="sng" w="9525">
                      <a:solidFill>
                        <a:srgbClr val="9E9E9E">
                          <a:alpha val="0"/>
                        </a:srgbClr>
                      </a:solidFill>
                      <a:prstDash val="solid"/>
                      <a:round/>
                      <a:headEnd len="sm" w="sm" type="none"/>
                      <a:tailEnd len="sm" w="sm" type="none"/>
                    </a:lnL>
                    <a:lnR cap="flat" cmpd="sng" w="9525">
                      <a:solidFill>
                        <a:srgbClr val="FF80C1">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803" name="Google Shape;803;g3489e0c78bc_0_1311"/>
          <p:cNvSpPr/>
          <p:nvPr/>
        </p:nvSpPr>
        <p:spPr>
          <a:xfrm>
            <a:off x="606425" y="3031700"/>
            <a:ext cx="5328000" cy="2384100"/>
          </a:xfrm>
          <a:prstGeom prst="roundRect">
            <a:avLst>
              <a:gd fmla="val 16667" name="adj"/>
            </a:avLst>
          </a:prstGeom>
          <a:solidFill>
            <a:srgbClr val="CC0000"/>
          </a:solidFill>
          <a:ln>
            <a:noFill/>
          </a:ln>
        </p:spPr>
        <p:txBody>
          <a:bodyPr anchorCtr="0" anchor="t" bIns="18000" lIns="126000" spcFirstLastPara="1" rIns="90000" wrap="square" tIns="90000">
            <a:noAutofit/>
          </a:bodyPr>
          <a:lstStyle/>
          <a:p>
            <a:pPr indent="269999" lvl="0" marL="0" marR="0" rtl="0" algn="l">
              <a:lnSpc>
                <a:spcPct val="100000"/>
              </a:lnSpc>
              <a:spcBef>
                <a:spcPts val="0"/>
              </a:spcBef>
              <a:spcAft>
                <a:spcPts val="0"/>
              </a:spcAft>
              <a:buClr>
                <a:srgbClr val="000000"/>
              </a:buClr>
              <a:buSzPts val="1100"/>
              <a:buFont typeface="Arial"/>
              <a:buNone/>
            </a:pPr>
            <a:r>
              <a:rPr b="1" i="0" lang="en-GB" sz="1700" u="none" cap="none" strike="noStrike">
                <a:solidFill>
                  <a:srgbClr val="FFFFFF"/>
                </a:solidFill>
              </a:rPr>
              <a:t>Option 1</a:t>
            </a:r>
            <a:endParaRPr b="1" i="0" sz="1700" u="none" cap="none" strike="noStrike">
              <a:solidFill>
                <a:srgbClr val="FFFFFF"/>
              </a:solidFill>
            </a:endParaRPr>
          </a:p>
          <a:p>
            <a:pPr indent="-269999" lvl="0" marL="269999" marR="0" rtl="0" algn="l">
              <a:lnSpc>
                <a:spcPct val="100000"/>
              </a:lnSpc>
              <a:spcBef>
                <a:spcPts val="1000"/>
              </a:spcBef>
              <a:spcAft>
                <a:spcPts val="0"/>
              </a:spcAft>
              <a:buClr>
                <a:srgbClr val="FFFFFF"/>
              </a:buClr>
              <a:buSzPts val="1300"/>
              <a:buChar char="•"/>
            </a:pPr>
            <a:r>
              <a:rPr i="0" lang="en-GB" sz="1400" u="none" cap="none" strike="noStrike">
                <a:solidFill>
                  <a:srgbClr val="FFFFFF"/>
                </a:solidFill>
              </a:rPr>
              <a:t>Remove the employee from the payrolling regime using the online service; HMRC will issue an amended tax code</a:t>
            </a:r>
            <a:endParaRPr i="0" sz="1400" u="none" cap="none" strike="noStrike">
              <a:solidFill>
                <a:srgbClr val="FFFFFF"/>
              </a:solidFill>
            </a:endParaRPr>
          </a:p>
          <a:p>
            <a:pPr indent="-269999" lvl="0" marL="269999" marR="0" rtl="0" algn="l">
              <a:lnSpc>
                <a:spcPct val="100000"/>
              </a:lnSpc>
              <a:spcBef>
                <a:spcPts val="600"/>
              </a:spcBef>
              <a:spcAft>
                <a:spcPts val="0"/>
              </a:spcAft>
              <a:buClr>
                <a:srgbClr val="FFFFFF"/>
              </a:buClr>
              <a:buSzPts val="1300"/>
              <a:buChar char="•"/>
            </a:pPr>
            <a:r>
              <a:rPr i="0" lang="en-GB" sz="1400" u="none" cap="none" strike="noStrike">
                <a:solidFill>
                  <a:srgbClr val="FFFFFF"/>
                </a:solidFill>
              </a:rPr>
              <a:t>Report the benefit on Form P11D</a:t>
            </a:r>
            <a:endParaRPr i="0" sz="1400" u="none" cap="none" strike="noStrike">
              <a:solidFill>
                <a:srgbClr val="FFFFFF"/>
              </a:solidFill>
            </a:endParaRPr>
          </a:p>
          <a:p>
            <a:pPr indent="-269999" lvl="0" marL="269999" marR="0" rtl="0" algn="l">
              <a:lnSpc>
                <a:spcPct val="100000"/>
              </a:lnSpc>
              <a:spcBef>
                <a:spcPts val="600"/>
              </a:spcBef>
              <a:spcAft>
                <a:spcPts val="0"/>
              </a:spcAft>
              <a:buClr>
                <a:srgbClr val="FFFFFF"/>
              </a:buClr>
              <a:buSzPts val="1300"/>
              <a:buChar char="•"/>
            </a:pPr>
            <a:r>
              <a:rPr i="0" lang="en-GB" sz="1400" u="none" cap="none" strike="noStrike">
                <a:solidFill>
                  <a:srgbClr val="FFFFFF"/>
                </a:solidFill>
              </a:rPr>
              <a:t>HMRC will contact the employee for the unpaid tax</a:t>
            </a:r>
            <a:endParaRPr i="0" sz="1400" u="none" cap="none" strike="noStrike">
              <a:solidFill>
                <a:srgbClr val="FFFFFF"/>
              </a:solidFill>
            </a:endParaRPr>
          </a:p>
        </p:txBody>
      </p:sp>
      <p:sp>
        <p:nvSpPr>
          <p:cNvPr id="804" name="Google Shape;804;g3489e0c78bc_0_1311"/>
          <p:cNvSpPr/>
          <p:nvPr/>
        </p:nvSpPr>
        <p:spPr>
          <a:xfrm>
            <a:off x="6208775" y="3031700"/>
            <a:ext cx="5328000" cy="2384100"/>
          </a:xfrm>
          <a:prstGeom prst="roundRect">
            <a:avLst>
              <a:gd fmla="val 16667" name="adj"/>
            </a:avLst>
          </a:prstGeom>
          <a:solidFill>
            <a:srgbClr val="D14C00"/>
          </a:solidFill>
          <a:ln>
            <a:noFill/>
          </a:ln>
        </p:spPr>
        <p:txBody>
          <a:bodyPr anchorCtr="0" anchor="t" bIns="18000" lIns="126000" spcFirstLastPara="1" rIns="90000" wrap="square" tIns="90000">
            <a:noAutofit/>
          </a:bodyPr>
          <a:lstStyle/>
          <a:p>
            <a:pPr indent="269999"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FFFFFF"/>
                </a:solidFill>
              </a:rPr>
              <a:t>Option 2</a:t>
            </a:r>
            <a:endParaRPr b="1" i="0" sz="1700" u="none" cap="none" strike="noStrike">
              <a:solidFill>
                <a:srgbClr val="FFFFFF"/>
              </a:solidFill>
            </a:endParaRPr>
          </a:p>
          <a:p>
            <a:pPr indent="-311150" lvl="0" marL="360000" marR="0" rtl="0" algn="l">
              <a:lnSpc>
                <a:spcPct val="100000"/>
              </a:lnSpc>
              <a:spcBef>
                <a:spcPts val="1000"/>
              </a:spcBef>
              <a:spcAft>
                <a:spcPts val="0"/>
              </a:spcAft>
              <a:buClr>
                <a:srgbClr val="FFFFFF"/>
              </a:buClr>
              <a:buSzPts val="1300"/>
              <a:buChar char="•"/>
            </a:pPr>
            <a:r>
              <a:rPr i="0" lang="en-GB" sz="1400" u="none" cap="none" strike="noStrike">
                <a:solidFill>
                  <a:srgbClr val="FFFFFF"/>
                </a:solidFill>
              </a:rPr>
              <a:t>Continue to payroll relevant benefits for the employee and carry forward the balancing taxable amount into future pay periods in that tax year</a:t>
            </a:r>
            <a:endParaRPr i="0" sz="1400" u="none" cap="none" strike="noStrike">
              <a:solidFill>
                <a:srgbClr val="FFFFFF"/>
              </a:solidFill>
            </a:endParaRPr>
          </a:p>
          <a:p>
            <a:pPr indent="-311150" lvl="0" marL="360000" marR="0" rtl="0" algn="l">
              <a:lnSpc>
                <a:spcPct val="100000"/>
              </a:lnSpc>
              <a:spcBef>
                <a:spcPts val="600"/>
              </a:spcBef>
              <a:spcAft>
                <a:spcPts val="0"/>
              </a:spcAft>
              <a:buClr>
                <a:srgbClr val="FFFFFF"/>
              </a:buClr>
              <a:buSzPts val="1300"/>
              <a:buChar char="•"/>
            </a:pPr>
            <a:r>
              <a:rPr i="0" lang="en-GB" sz="1400" u="none" cap="none" strike="noStrike">
                <a:solidFill>
                  <a:srgbClr val="FFFFFF"/>
                </a:solidFill>
              </a:rPr>
              <a:t>The annual cash equivalent will have been reported to HMRC via the final FPS; any underpaid tax will be included in HMRC’s end of year tax calculation, which HMRC will send to the employee</a:t>
            </a:r>
            <a:endParaRPr i="0" sz="1400" u="none" cap="none" strike="noStrike">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g3489e0c78bc_0_1419"/>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811" name="Google Shape;811;g3489e0c78bc_0_1419"/>
          <p:cNvSpPr txBox="1"/>
          <p:nvPr/>
        </p:nvSpPr>
        <p:spPr>
          <a:xfrm>
            <a:off x="608025" y="606425"/>
            <a:ext cx="10336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chemeClr val="accent1"/>
                </a:solidFill>
                <a:latin typeface="Abril Fatface"/>
                <a:ea typeface="Abril Fatface"/>
                <a:cs typeface="Abril Fatface"/>
                <a:sym typeface="Abril Fatface"/>
              </a:rPr>
              <a:t>Employee Tax Codes - first year cash flow impacts for employees</a:t>
            </a:r>
            <a:endParaRPr b="1" sz="2800">
              <a:solidFill>
                <a:schemeClr val="accent1"/>
              </a:solidFill>
              <a:latin typeface="Abril Fatface"/>
              <a:ea typeface="Abril Fatface"/>
              <a:cs typeface="Abril Fatface"/>
              <a:sym typeface="Abril Fatface"/>
            </a:endParaRPr>
          </a:p>
        </p:txBody>
      </p:sp>
      <p:sp>
        <p:nvSpPr>
          <p:cNvPr id="812" name="Google Shape;812;g3489e0c78bc_0_1419"/>
          <p:cNvSpPr/>
          <p:nvPr/>
        </p:nvSpPr>
        <p:spPr>
          <a:xfrm>
            <a:off x="543850" y="1591350"/>
            <a:ext cx="10866300" cy="2991300"/>
          </a:xfrm>
          <a:prstGeom prst="roundRect">
            <a:avLst>
              <a:gd fmla="val 16667" name="adj"/>
            </a:avLst>
          </a:prstGeom>
          <a:solidFill>
            <a:srgbClr val="123B97">
              <a:alpha val="76080"/>
            </a:srgbClr>
          </a:solidFill>
          <a:ln>
            <a:noFill/>
          </a:ln>
        </p:spPr>
        <p:txBody>
          <a:bodyPr anchorCtr="0" anchor="ctr" bIns="18000" lIns="162000" spcFirstLastPara="1" rIns="18000" wrap="square" tIns="18000">
            <a:noAutofit/>
          </a:bodyPr>
          <a:lstStyle/>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HMRC will remove benefits out of employees’ tax codes ahead of the first year an employer has registered to payroll</a:t>
            </a:r>
            <a:endParaRPr sz="1700">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This will mean that, for the first year of payrolling, an employee may have underpayments of tax related to benefits provided in a prior year built into their tax code </a:t>
            </a:r>
            <a:r>
              <a:rPr lang="en-GB" sz="1700">
                <a:solidFill>
                  <a:srgbClr val="FFFFFF"/>
                </a:solidFill>
              </a:rPr>
              <a:t>whilst</a:t>
            </a:r>
            <a:r>
              <a:rPr lang="en-GB" sz="1700">
                <a:solidFill>
                  <a:srgbClr val="FFFFFF"/>
                </a:solidFill>
              </a:rPr>
              <a:t> also paying in tax in real time on benefits estimated to be provided in the current relevant tax year</a:t>
            </a:r>
            <a:endParaRPr sz="1700">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This “double whammy” where the individual is paying for two years' worth of benefits at once would take place, regardless of whether payrolling benefits was in effect but would previously have been built into their tax code</a:t>
            </a:r>
            <a:endParaRPr sz="1700">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This is often an area where clear </a:t>
            </a:r>
            <a:r>
              <a:rPr lang="en-GB" sz="1700">
                <a:solidFill>
                  <a:srgbClr val="FFFFFF"/>
                </a:solidFill>
              </a:rPr>
              <a:t>communication</a:t>
            </a:r>
            <a:r>
              <a:rPr lang="en-GB" sz="1700">
                <a:solidFill>
                  <a:srgbClr val="FFFFFF"/>
                </a:solidFill>
              </a:rPr>
              <a:t> to employees is recommended</a:t>
            </a:r>
            <a:endParaRPr sz="17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g3489e0c78bc_0_1426"/>
          <p:cNvSpPr/>
          <p:nvPr/>
        </p:nvSpPr>
        <p:spPr>
          <a:xfrm>
            <a:off x="8143200" y="0"/>
            <a:ext cx="4043700" cy="6858000"/>
          </a:xfrm>
          <a:prstGeom prst="rect">
            <a:avLst/>
          </a:prstGeom>
          <a:solidFill>
            <a:schemeClr val="dk1">
              <a:alpha val="6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9" name="Google Shape;819;g3489e0c78bc_0_1426"/>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820" name="Google Shape;820;g3489e0c78bc_0_1426"/>
          <p:cNvSpPr txBox="1"/>
          <p:nvPr/>
        </p:nvSpPr>
        <p:spPr>
          <a:xfrm>
            <a:off x="609600" y="612650"/>
            <a:ext cx="10620300" cy="408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800"/>
              <a:buFont typeface="Arial"/>
              <a:buNone/>
            </a:pPr>
            <a:r>
              <a:rPr b="1" lang="en-GB" sz="2800">
                <a:solidFill>
                  <a:schemeClr val="accent4"/>
                </a:solidFill>
                <a:latin typeface="Abril Fatface"/>
                <a:ea typeface="Abril Fatface"/>
                <a:cs typeface="Abril Fatface"/>
                <a:sym typeface="Abril Fatface"/>
              </a:rPr>
              <a:t>Common pitfalls by those current payrolling</a:t>
            </a:r>
            <a:endParaRPr b="1" sz="2800">
              <a:solidFill>
                <a:schemeClr val="accent4"/>
              </a:solidFill>
              <a:latin typeface="Abril Fatface"/>
              <a:ea typeface="Abril Fatface"/>
              <a:cs typeface="Abril Fatface"/>
              <a:sym typeface="Abril Fatface"/>
            </a:endParaRPr>
          </a:p>
          <a:p>
            <a:pPr indent="0" lvl="0" marL="0" marR="0" rtl="0" algn="l">
              <a:lnSpc>
                <a:spcPct val="90000"/>
              </a:lnSpc>
              <a:spcBef>
                <a:spcPts val="0"/>
              </a:spcBef>
              <a:spcAft>
                <a:spcPts val="0"/>
              </a:spcAft>
              <a:buClr>
                <a:srgbClr val="000000"/>
              </a:buClr>
              <a:buSzPts val="2800"/>
              <a:buFont typeface="Arial"/>
              <a:buNone/>
            </a:pPr>
            <a:r>
              <a:t/>
            </a:r>
            <a:endParaRPr b="1" sz="2800">
              <a:solidFill>
                <a:schemeClr val="accent4"/>
              </a:solidFill>
              <a:latin typeface="Abril Fatface"/>
              <a:ea typeface="Abril Fatface"/>
              <a:cs typeface="Abril Fatface"/>
              <a:sym typeface="Abril Fatface"/>
            </a:endParaRPr>
          </a:p>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Inter"/>
              <a:ea typeface="Inter"/>
              <a:cs typeface="Inter"/>
              <a:sym typeface="Inter"/>
            </a:endParaRPr>
          </a:p>
        </p:txBody>
      </p:sp>
      <p:sp>
        <p:nvSpPr>
          <p:cNvPr id="821" name="Google Shape;821;g3489e0c78bc_0_1426"/>
          <p:cNvSpPr/>
          <p:nvPr/>
        </p:nvSpPr>
        <p:spPr>
          <a:xfrm>
            <a:off x="543850" y="1591350"/>
            <a:ext cx="10866300" cy="4134300"/>
          </a:xfrm>
          <a:prstGeom prst="roundRect">
            <a:avLst>
              <a:gd fmla="val 16667" name="adj"/>
            </a:avLst>
          </a:prstGeom>
          <a:solidFill>
            <a:srgbClr val="980000"/>
          </a:solidFill>
          <a:ln>
            <a:noFill/>
          </a:ln>
        </p:spPr>
        <p:txBody>
          <a:bodyPr anchorCtr="0" anchor="ctr" bIns="18000" lIns="162000" spcFirstLastPara="1" rIns="18000" wrap="square" tIns="18000">
            <a:noAutofit/>
          </a:bodyPr>
          <a:lstStyle/>
          <a:p>
            <a:pPr indent="-282699" lvl="0" marL="269999" marR="0" rtl="0" algn="l">
              <a:lnSpc>
                <a:spcPct val="100000"/>
              </a:lnSpc>
              <a:spcBef>
                <a:spcPts val="600"/>
              </a:spcBef>
              <a:spcAft>
                <a:spcPts val="0"/>
              </a:spcAft>
              <a:buClr>
                <a:srgbClr val="FFFFFF"/>
              </a:buClr>
              <a:buSzPts val="1500"/>
              <a:buChar char="•"/>
            </a:pPr>
            <a:r>
              <a:rPr lang="en-GB" sz="1700">
                <a:solidFill>
                  <a:srgbClr val="FFFFFF"/>
                </a:solidFill>
              </a:rPr>
              <a:t>Failing to formally register with HMRC, meaning that Forms P11D are still needed. </a:t>
            </a:r>
            <a:endParaRPr sz="1700">
              <a:solidFill>
                <a:srgbClr val="FFFFFF"/>
              </a:solidFill>
            </a:endParaRPr>
          </a:p>
          <a:p>
            <a:pPr indent="-282699" lvl="0" marL="269999" marR="0" rtl="0" algn="l">
              <a:lnSpc>
                <a:spcPct val="100000"/>
              </a:lnSpc>
              <a:spcBef>
                <a:spcPts val="600"/>
              </a:spcBef>
              <a:spcAft>
                <a:spcPts val="0"/>
              </a:spcAft>
              <a:buClr>
                <a:srgbClr val="FFFFFF"/>
              </a:buClr>
              <a:buSzPts val="1500"/>
              <a:buChar char="•"/>
            </a:pPr>
            <a:r>
              <a:rPr i="0" lang="en-GB" sz="1700" u="none" cap="none" strike="noStrike">
                <a:solidFill>
                  <a:srgbClr val="FFFFFF"/>
                </a:solidFill>
              </a:rPr>
              <a:t>Overlooking the payment of Class 1A NIC and the submission of </a:t>
            </a:r>
            <a:r>
              <a:rPr lang="en-GB" sz="1700">
                <a:solidFill>
                  <a:srgbClr val="FFFFFF"/>
                </a:solidFill>
              </a:rPr>
              <a:t>Form </a:t>
            </a:r>
            <a:r>
              <a:rPr i="0" lang="en-GB" sz="1700" u="none" cap="none" strike="noStrike">
                <a:solidFill>
                  <a:srgbClr val="FFFFFF"/>
                </a:solidFill>
              </a:rPr>
              <a:t>P11D(b) after the end of the tax year</a:t>
            </a:r>
            <a:endParaRPr i="0" sz="1700" u="none" cap="none" strike="noStrike">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Incorrectly subjecting the payrolled benefits to Class 1 NIC via the payroll</a:t>
            </a:r>
            <a:endParaRPr sz="1700">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Missing changes to benefits during the tax year (particularly as regards changes to company cars/fuel)</a:t>
            </a:r>
            <a:endParaRPr sz="1700">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Missing changes to benefit values and pay dates during the tax year</a:t>
            </a:r>
            <a:endParaRPr sz="1700">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Dealing with decreasing gross pay and the limit on the amount of tax that can be withheld in a pay period (i.e. during long term sickness and maternity leave)</a:t>
            </a:r>
            <a:endParaRPr sz="1700">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Dealing with Globally Mobile employees such as those on modified payrolls</a:t>
            </a:r>
            <a:endParaRPr sz="1700">
              <a:solidFill>
                <a:srgbClr val="FFFFFF"/>
              </a:solidFill>
            </a:endParaRPr>
          </a:p>
          <a:p>
            <a:pPr indent="-295399" lvl="0" marL="269999" marR="0" rtl="0" algn="l">
              <a:lnSpc>
                <a:spcPct val="100000"/>
              </a:lnSpc>
              <a:spcBef>
                <a:spcPts val="600"/>
              </a:spcBef>
              <a:spcAft>
                <a:spcPts val="0"/>
              </a:spcAft>
              <a:buClr>
                <a:srgbClr val="FFFFFF"/>
              </a:buClr>
              <a:buSzPts val="1700"/>
              <a:buChar char="•"/>
            </a:pPr>
            <a:r>
              <a:rPr lang="en-GB" sz="1700">
                <a:solidFill>
                  <a:srgbClr val="FFFFFF"/>
                </a:solidFill>
              </a:rPr>
              <a:t>Not considering the OpRA rules for payrolled benefits provided under salary sacrifice or with a cash alternative</a:t>
            </a:r>
            <a:endParaRPr i="0" sz="1700" u="none" cap="none" strike="noStrike">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g3489e0c78bc_0_1106"/>
          <p:cNvSpPr txBox="1"/>
          <p:nvPr>
            <p:ph type="title"/>
          </p:nvPr>
        </p:nvSpPr>
        <p:spPr>
          <a:xfrm>
            <a:off x="1219200" y="4534825"/>
            <a:ext cx="10171800" cy="1245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2"/>
              </a:buClr>
              <a:buSzPts val="5500"/>
              <a:buFont typeface="Abril Fatface"/>
              <a:buNone/>
            </a:pPr>
            <a:r>
              <a:rPr lang="en-GB"/>
              <a:t>Mandatory Payrolling of Benefits</a:t>
            </a:r>
            <a:endParaRPr/>
          </a:p>
        </p:txBody>
      </p:sp>
      <p:sp>
        <p:nvSpPr>
          <p:cNvPr id="828" name="Google Shape;828;g3489e0c78bc_0_1106"/>
          <p:cNvSpPr txBox="1"/>
          <p:nvPr>
            <p:ph idx="4294967295" type="subTitle"/>
          </p:nvPr>
        </p:nvSpPr>
        <p:spPr>
          <a:xfrm>
            <a:off x="1219200" y="5874250"/>
            <a:ext cx="10171800" cy="2865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SzPts val="2800"/>
              <a:buNone/>
            </a:pPr>
            <a:r>
              <a:rPr lang="en-GB" sz="2400">
                <a:solidFill>
                  <a:schemeClr val="lt1"/>
                </a:solidFill>
              </a:rPr>
              <a:t>What we know so far</a:t>
            </a:r>
            <a:endParaRPr sz="2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g3489e0c78bc_0_1352"/>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835" name="Google Shape;835;g3489e0c78bc_0_1352"/>
          <p:cNvSpPr txBox="1"/>
          <p:nvPr/>
        </p:nvSpPr>
        <p:spPr>
          <a:xfrm>
            <a:off x="607625" y="751525"/>
            <a:ext cx="109716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rgbClr val="FF9900"/>
                </a:solidFill>
                <a:latin typeface="Abril Fatface"/>
                <a:ea typeface="Abril Fatface"/>
                <a:cs typeface="Abril Fatface"/>
                <a:sym typeface="Abril Fatface"/>
              </a:rPr>
              <a:t>Mandatory payrolling of benefits - what we know is changing</a:t>
            </a:r>
            <a:endParaRPr b="1" sz="2800">
              <a:solidFill>
                <a:srgbClr val="FF9900"/>
              </a:solidFill>
              <a:latin typeface="Abril Fatface"/>
              <a:ea typeface="Abril Fatface"/>
              <a:cs typeface="Abril Fatface"/>
              <a:sym typeface="Abril Fatface"/>
            </a:endParaRPr>
          </a:p>
        </p:txBody>
      </p:sp>
      <p:sp>
        <p:nvSpPr>
          <p:cNvPr id="836" name="Google Shape;836;g3489e0c78bc_0_1352"/>
          <p:cNvSpPr/>
          <p:nvPr/>
        </p:nvSpPr>
        <p:spPr>
          <a:xfrm>
            <a:off x="555300" y="2124075"/>
            <a:ext cx="10971600" cy="4384800"/>
          </a:xfrm>
          <a:prstGeom prst="roundRect">
            <a:avLst>
              <a:gd fmla="val 16667" name="adj"/>
            </a:avLst>
          </a:prstGeom>
          <a:solidFill>
            <a:schemeClr val="accent3"/>
          </a:solidFill>
          <a:ln>
            <a:noFill/>
          </a:ln>
        </p:spPr>
        <p:txBody>
          <a:bodyPr anchorCtr="0" anchor="ctr" bIns="18000" lIns="126000" spcFirstLastPara="1" rIns="18000" wrap="square" tIns="90000">
            <a:noAutofit/>
          </a:bodyPr>
          <a:lstStyle/>
          <a:p>
            <a:pPr indent="179999" lvl="0" marL="0" marR="0" rtl="0" algn="l">
              <a:lnSpc>
                <a:spcPct val="100000"/>
              </a:lnSpc>
              <a:spcBef>
                <a:spcPts val="0"/>
              </a:spcBef>
              <a:spcAft>
                <a:spcPts val="0"/>
              </a:spcAft>
              <a:buClr>
                <a:srgbClr val="000000"/>
              </a:buClr>
              <a:buSzPts val="1100"/>
              <a:buFont typeface="Arial"/>
              <a:buNone/>
            </a:pPr>
            <a:r>
              <a:rPr b="1" i="0" lang="en-GB" sz="1800" u="none" cap="none" strike="noStrike">
                <a:solidFill>
                  <a:srgbClr val="FFFFFF"/>
                </a:solidFill>
                <a:latin typeface="Inter"/>
                <a:ea typeface="Inter"/>
                <a:cs typeface="Inter"/>
                <a:sym typeface="Inter"/>
              </a:rPr>
              <a:t>What we know is changing from April 202</a:t>
            </a:r>
            <a:r>
              <a:rPr b="1" lang="en-GB" sz="1800">
                <a:solidFill>
                  <a:srgbClr val="FFFFFF"/>
                </a:solidFill>
                <a:latin typeface="Inter"/>
                <a:ea typeface="Inter"/>
                <a:cs typeface="Inter"/>
                <a:sym typeface="Inter"/>
              </a:rPr>
              <a:t>7</a:t>
            </a:r>
            <a:endParaRPr b="1" i="0" sz="1800" u="none" cap="none" strike="noStrike">
              <a:solidFill>
                <a:srgbClr val="FFFFFF"/>
              </a:solidFill>
              <a:latin typeface="Inter"/>
              <a:ea typeface="Inter"/>
              <a:cs typeface="Inter"/>
              <a:sym typeface="Inter"/>
            </a:endParaRPr>
          </a:p>
          <a:p>
            <a:pPr indent="-198000" lvl="0" marL="198000" marR="0" rtl="0" algn="l">
              <a:lnSpc>
                <a:spcPct val="100000"/>
              </a:lnSpc>
              <a:spcBef>
                <a:spcPts val="1000"/>
              </a:spcBef>
              <a:spcAft>
                <a:spcPts val="0"/>
              </a:spcAft>
              <a:buClr>
                <a:srgbClr val="FFFFFF"/>
              </a:buClr>
              <a:buSzPts val="1400"/>
              <a:buFont typeface="Arial"/>
              <a:buChar char="•"/>
            </a:pPr>
            <a:r>
              <a:rPr b="1" i="0" lang="en-GB" sz="1500" u="none" cap="none" strike="noStrike">
                <a:solidFill>
                  <a:srgbClr val="FF80C1"/>
                </a:solidFill>
                <a:latin typeface="Inter"/>
                <a:ea typeface="Inter"/>
                <a:cs typeface="Inter"/>
                <a:sym typeface="Inter"/>
              </a:rPr>
              <a:t>All benefits other than loans and accommodation</a:t>
            </a:r>
            <a:r>
              <a:rPr b="0" i="0" lang="en-GB" sz="1500" u="none" cap="none" strike="noStrike">
                <a:solidFill>
                  <a:srgbClr val="FFFFFF"/>
                </a:solidFill>
                <a:latin typeface="Inter"/>
                <a:ea typeface="Inter"/>
                <a:cs typeface="Inter"/>
                <a:sym typeface="Inter"/>
              </a:rPr>
              <a:t> must be processed via the payroll -</a:t>
            </a:r>
            <a:r>
              <a:rPr lang="en-GB" sz="1500">
                <a:solidFill>
                  <a:srgbClr val="FFFFFF"/>
                </a:solidFill>
                <a:latin typeface="Inter"/>
                <a:ea typeface="Inter"/>
                <a:cs typeface="Inter"/>
                <a:sym typeface="Inter"/>
              </a:rPr>
              <a:t> no </a:t>
            </a:r>
            <a:r>
              <a:rPr lang="en-GB" sz="1500">
                <a:solidFill>
                  <a:srgbClr val="FFFFFF"/>
                </a:solidFill>
                <a:latin typeface="Inter"/>
                <a:ea typeface="Inter"/>
                <a:cs typeface="Inter"/>
                <a:sym typeface="Inter"/>
              </a:rPr>
              <a:t>registration</a:t>
            </a:r>
            <a:r>
              <a:rPr lang="en-GB" sz="1500">
                <a:solidFill>
                  <a:srgbClr val="FFFFFF"/>
                </a:solidFill>
                <a:latin typeface="Inter"/>
                <a:ea typeface="Inter"/>
                <a:cs typeface="Inter"/>
                <a:sym typeface="Inter"/>
              </a:rPr>
              <a:t> required</a:t>
            </a:r>
            <a:endParaRPr b="0" i="0" sz="1500" u="none" cap="none" strike="noStrike">
              <a:solidFill>
                <a:srgbClr val="FFFFFF"/>
              </a:solidFill>
              <a:latin typeface="Inter"/>
              <a:ea typeface="Inter"/>
              <a:cs typeface="Inter"/>
              <a:sym typeface="Inter"/>
            </a:endParaRPr>
          </a:p>
          <a:p>
            <a:pPr indent="-198000" lvl="0" marL="198000" marR="0" rtl="0" algn="l">
              <a:lnSpc>
                <a:spcPct val="100000"/>
              </a:lnSpc>
              <a:spcBef>
                <a:spcPts val="600"/>
              </a:spcBef>
              <a:spcAft>
                <a:spcPts val="0"/>
              </a:spcAft>
              <a:buClr>
                <a:srgbClr val="FFFFFF"/>
              </a:buClr>
              <a:buSzPts val="1400"/>
              <a:buFont typeface="Arial"/>
              <a:buChar char="•"/>
            </a:pPr>
            <a:r>
              <a:rPr b="1" i="0" lang="en-GB" sz="1500" u="none" cap="none" strike="noStrike">
                <a:solidFill>
                  <a:srgbClr val="FF80C1"/>
                </a:solidFill>
                <a:latin typeface="Inter"/>
                <a:ea typeface="Inter"/>
                <a:cs typeface="Inter"/>
                <a:sym typeface="Inter"/>
              </a:rPr>
              <a:t>Class 1A </a:t>
            </a:r>
            <a:r>
              <a:rPr b="0" i="0" lang="en-GB" sz="1500" u="none" cap="none" strike="noStrike">
                <a:solidFill>
                  <a:srgbClr val="FFFFFF"/>
                </a:solidFill>
                <a:latin typeface="Inter"/>
                <a:ea typeface="Inter"/>
                <a:cs typeface="Inter"/>
                <a:sym typeface="Inter"/>
              </a:rPr>
              <a:t>NIC (alongside any tax) must be reported in </a:t>
            </a:r>
            <a:r>
              <a:rPr b="1" i="0" lang="en-GB" sz="1500" u="none" cap="none" strike="noStrike">
                <a:solidFill>
                  <a:srgbClr val="FF80C1"/>
                </a:solidFill>
                <a:latin typeface="Inter"/>
                <a:ea typeface="Inter"/>
                <a:cs typeface="Inter"/>
                <a:sym typeface="Inter"/>
              </a:rPr>
              <a:t>real-time via the payroll</a:t>
            </a:r>
            <a:endParaRPr b="1" i="0" sz="1500" u="none" cap="none" strike="noStrike">
              <a:solidFill>
                <a:srgbClr val="FF80C1"/>
              </a:solidFill>
              <a:latin typeface="Inter"/>
              <a:ea typeface="Inter"/>
              <a:cs typeface="Inter"/>
              <a:sym typeface="Inter"/>
            </a:endParaRPr>
          </a:p>
          <a:p>
            <a:pPr indent="-198000" lvl="0" marL="198000" marR="0" rtl="0" algn="l">
              <a:lnSpc>
                <a:spcPct val="100000"/>
              </a:lnSpc>
              <a:spcBef>
                <a:spcPts val="600"/>
              </a:spcBef>
              <a:spcAft>
                <a:spcPts val="0"/>
              </a:spcAft>
              <a:buClr>
                <a:srgbClr val="FFFFFF"/>
              </a:buClr>
              <a:buSzPts val="1400"/>
              <a:buFont typeface="Arial"/>
              <a:buChar char="•"/>
            </a:pPr>
            <a:r>
              <a:rPr b="1" i="0" lang="en-GB" sz="1500" u="none" cap="none" strike="noStrike">
                <a:solidFill>
                  <a:srgbClr val="FF80C1"/>
                </a:solidFill>
                <a:latin typeface="Inter"/>
                <a:ea typeface="Inter"/>
                <a:cs typeface="Inter"/>
                <a:sym typeface="Inter"/>
              </a:rPr>
              <a:t>More information</a:t>
            </a:r>
            <a:r>
              <a:rPr b="0" i="0" lang="en-GB" sz="1500" u="none" cap="none" strike="noStrike">
                <a:solidFill>
                  <a:srgbClr val="FFFFFF"/>
                </a:solidFill>
                <a:latin typeface="Inter"/>
                <a:ea typeface="Inter"/>
                <a:cs typeface="Inter"/>
                <a:sym typeface="Inter"/>
              </a:rPr>
              <a:t> (yet to be clarified) must be reported via the payroll and</a:t>
            </a:r>
            <a:r>
              <a:rPr lang="en-GB" sz="1500">
                <a:solidFill>
                  <a:srgbClr val="FFFFFF"/>
                </a:solidFill>
                <a:latin typeface="Inter"/>
                <a:ea typeface="Inter"/>
                <a:cs typeface="Inter"/>
                <a:sym typeface="Inter"/>
              </a:rPr>
              <a:t> the number of data fields in the FPS will be increased to align with what is currently reported in Forms P11D and P11D(b) (details to be published later)</a:t>
            </a:r>
            <a:endParaRPr b="0" i="0" sz="1500" u="none" cap="none" strike="noStrike">
              <a:solidFill>
                <a:srgbClr val="FFFFFF"/>
              </a:solidFill>
              <a:latin typeface="Inter"/>
              <a:ea typeface="Inter"/>
              <a:cs typeface="Inter"/>
              <a:sym typeface="Inter"/>
            </a:endParaRPr>
          </a:p>
          <a:p>
            <a:pPr indent="-198000" lvl="0" marL="198000" marR="0" rtl="0" algn="l">
              <a:lnSpc>
                <a:spcPct val="100000"/>
              </a:lnSpc>
              <a:spcBef>
                <a:spcPts val="600"/>
              </a:spcBef>
              <a:spcAft>
                <a:spcPts val="0"/>
              </a:spcAft>
              <a:buClr>
                <a:srgbClr val="FFFFFF"/>
              </a:buClr>
              <a:buSzPts val="1400"/>
              <a:buFont typeface="Arial"/>
              <a:buChar char="•"/>
            </a:pPr>
            <a:r>
              <a:rPr b="0" i="0" lang="en-GB" sz="1500" u="none" cap="none" strike="noStrike">
                <a:solidFill>
                  <a:srgbClr val="FFFFFF"/>
                </a:solidFill>
                <a:latin typeface="Inter"/>
                <a:ea typeface="Inter"/>
                <a:cs typeface="Inter"/>
                <a:sym typeface="Inter"/>
              </a:rPr>
              <a:t>The </a:t>
            </a:r>
            <a:r>
              <a:rPr b="1" i="0" lang="en-GB" sz="1500" u="none" cap="none" strike="noStrike">
                <a:solidFill>
                  <a:srgbClr val="FF80C1"/>
                </a:solidFill>
                <a:latin typeface="Inter"/>
                <a:ea typeface="Inter"/>
                <a:cs typeface="Inter"/>
                <a:sym typeface="Inter"/>
              </a:rPr>
              <a:t>requirement</a:t>
            </a:r>
            <a:r>
              <a:rPr b="0" i="0" lang="en-GB" sz="1500" u="none" cap="none" strike="noStrike">
                <a:solidFill>
                  <a:srgbClr val="FFFFFF"/>
                </a:solidFill>
                <a:latin typeface="Inter"/>
                <a:ea typeface="Inter"/>
                <a:cs typeface="Inter"/>
                <a:sym typeface="Inter"/>
              </a:rPr>
              <a:t> to submit </a:t>
            </a:r>
            <a:r>
              <a:rPr b="1" i="0" lang="en-GB" sz="1500" u="none" cap="none" strike="noStrike">
                <a:solidFill>
                  <a:srgbClr val="FF80C1"/>
                </a:solidFill>
                <a:latin typeface="Inter"/>
                <a:ea typeface="Inter"/>
                <a:cs typeface="Inter"/>
                <a:sym typeface="Inter"/>
              </a:rPr>
              <a:t>P46 (Car)</a:t>
            </a:r>
            <a:r>
              <a:rPr b="0" i="0" lang="en-GB" sz="1500" u="none" cap="none" strike="noStrike">
                <a:solidFill>
                  <a:srgbClr val="FFFFFF"/>
                </a:solidFill>
                <a:latin typeface="Inter"/>
                <a:ea typeface="Inter"/>
                <a:cs typeface="Inter"/>
                <a:sym typeface="Inter"/>
              </a:rPr>
              <a:t> forms will be </a:t>
            </a:r>
            <a:r>
              <a:rPr b="1" i="0" lang="en-GB" sz="1500" u="none" cap="none" strike="noStrike">
                <a:solidFill>
                  <a:srgbClr val="FF80C1"/>
                </a:solidFill>
                <a:latin typeface="Inter"/>
                <a:ea typeface="Inter"/>
                <a:cs typeface="Inter"/>
                <a:sym typeface="Inter"/>
              </a:rPr>
              <a:t>removed </a:t>
            </a:r>
            <a:r>
              <a:rPr b="0" i="0" lang="en-GB" sz="1500" u="none" cap="none" strike="noStrike">
                <a:solidFill>
                  <a:srgbClr val="FFFFFF"/>
                </a:solidFill>
                <a:latin typeface="Inter"/>
                <a:ea typeface="Inter"/>
                <a:cs typeface="Inter"/>
                <a:sym typeface="Inter"/>
              </a:rPr>
              <a:t>as functionality will be provided to report the data required through payroll software in real time</a:t>
            </a:r>
            <a:endParaRPr b="0" i="0" sz="1500" u="none" cap="none" strike="noStrike">
              <a:solidFill>
                <a:srgbClr val="FFFFFF"/>
              </a:solidFill>
              <a:latin typeface="Inter"/>
              <a:ea typeface="Inter"/>
              <a:cs typeface="Inter"/>
              <a:sym typeface="Inter"/>
            </a:endParaRPr>
          </a:p>
          <a:p>
            <a:pPr indent="-198000" lvl="0" marL="198000" marR="0" rtl="0" algn="l">
              <a:lnSpc>
                <a:spcPct val="100000"/>
              </a:lnSpc>
              <a:spcBef>
                <a:spcPts val="600"/>
              </a:spcBef>
              <a:spcAft>
                <a:spcPts val="0"/>
              </a:spcAft>
              <a:buClr>
                <a:srgbClr val="FFFFFF"/>
              </a:buClr>
              <a:buSzPts val="1400"/>
              <a:buFont typeface="Arial"/>
              <a:buChar char="•"/>
            </a:pPr>
            <a:r>
              <a:rPr b="0" i="0" lang="en-GB" sz="1500" u="none" cap="none" strike="noStrike">
                <a:solidFill>
                  <a:srgbClr val="FFFFFF"/>
                </a:solidFill>
                <a:latin typeface="Inter"/>
                <a:ea typeface="Inter"/>
                <a:cs typeface="Inter"/>
                <a:sym typeface="Inter"/>
              </a:rPr>
              <a:t>An </a:t>
            </a:r>
            <a:r>
              <a:rPr b="1" i="0" lang="en-GB" sz="1500" u="none" cap="none" strike="noStrike">
                <a:solidFill>
                  <a:srgbClr val="FF80C1"/>
                </a:solidFill>
                <a:latin typeface="Inter"/>
                <a:ea typeface="Inter"/>
                <a:cs typeface="Inter"/>
                <a:sym typeface="Inter"/>
              </a:rPr>
              <a:t>end-of-year process</a:t>
            </a:r>
            <a:r>
              <a:rPr b="0" i="0" lang="en-GB" sz="1500" u="none" cap="none" strike="noStrike">
                <a:solidFill>
                  <a:srgbClr val="FFFFFF"/>
                </a:solidFill>
                <a:latin typeface="Inter"/>
                <a:ea typeface="Inter"/>
                <a:cs typeface="Inter"/>
                <a:sym typeface="Inter"/>
              </a:rPr>
              <a:t> will be introduced for certain benefits</a:t>
            </a:r>
            <a:endParaRPr b="0" i="0" sz="1500" u="none" cap="none" strike="noStrike">
              <a:solidFill>
                <a:srgbClr val="FFFFFF"/>
              </a:solidFill>
              <a:latin typeface="Inter"/>
              <a:ea typeface="Inter"/>
              <a:cs typeface="Inter"/>
              <a:sym typeface="Inter"/>
            </a:endParaRPr>
          </a:p>
          <a:p>
            <a:pPr indent="-198000" lvl="0" marL="198000" marR="0" rtl="0" algn="l">
              <a:lnSpc>
                <a:spcPct val="100000"/>
              </a:lnSpc>
              <a:spcBef>
                <a:spcPts val="600"/>
              </a:spcBef>
              <a:spcAft>
                <a:spcPts val="0"/>
              </a:spcAft>
              <a:buClr>
                <a:srgbClr val="FFFFFF"/>
              </a:buClr>
              <a:buSzPts val="1400"/>
              <a:buFont typeface="Arial"/>
              <a:buChar char="•"/>
            </a:pPr>
            <a:r>
              <a:rPr b="0" i="0" lang="en-GB" sz="1500" u="none" cap="none" strike="noStrike">
                <a:solidFill>
                  <a:srgbClr val="FFFFFF"/>
                </a:solidFill>
                <a:latin typeface="Inter"/>
                <a:ea typeface="Inter"/>
                <a:cs typeface="Inter"/>
                <a:sym typeface="Inter"/>
              </a:rPr>
              <a:t>Employers may voluntarily payroll loans and accommodation for both income tax and Class 1A NIC - we understand this will mirror current processes and timetable</a:t>
            </a:r>
            <a:endParaRPr b="0" i="0" sz="1500" u="none" cap="none" strike="noStrike">
              <a:solidFill>
                <a:srgbClr val="FFFFFF"/>
              </a:solidFill>
              <a:latin typeface="Inter"/>
              <a:ea typeface="Inter"/>
              <a:cs typeface="Inter"/>
              <a:sym typeface="Inter"/>
            </a:endParaRPr>
          </a:p>
          <a:p>
            <a:pPr indent="-198000" lvl="0" marL="198000" marR="0" rtl="0" algn="l">
              <a:lnSpc>
                <a:spcPct val="100000"/>
              </a:lnSpc>
              <a:spcBef>
                <a:spcPts val="600"/>
              </a:spcBef>
              <a:spcAft>
                <a:spcPts val="0"/>
              </a:spcAft>
              <a:buClr>
                <a:srgbClr val="FFFFFF"/>
              </a:buClr>
              <a:buSzPts val="1400"/>
              <a:buFont typeface="Arial"/>
              <a:buChar char="•"/>
            </a:pPr>
            <a:r>
              <a:rPr b="0" i="0" lang="en-GB" sz="1500" u="none" cap="none" strike="noStrike">
                <a:solidFill>
                  <a:srgbClr val="FFFFFF"/>
                </a:solidFill>
                <a:latin typeface="Inter"/>
                <a:ea typeface="Inter"/>
                <a:cs typeface="Inter"/>
                <a:sym typeface="Inter"/>
              </a:rPr>
              <a:t>Modified Forms P11D and P11D(b) will be available to report loan and/or accommodation where not payrolled</a:t>
            </a:r>
            <a:endParaRPr sz="1500">
              <a:solidFill>
                <a:srgbClr val="FFFFFF"/>
              </a:solidFill>
              <a:latin typeface="Inter"/>
              <a:ea typeface="Inter"/>
              <a:cs typeface="Inter"/>
              <a:sym typeface="Inter"/>
            </a:endParaRPr>
          </a:p>
          <a:p>
            <a:pPr indent="-198000" lvl="0" marL="198000" marR="0" rtl="0" algn="l">
              <a:lnSpc>
                <a:spcPct val="100000"/>
              </a:lnSpc>
              <a:spcBef>
                <a:spcPts val="600"/>
              </a:spcBef>
              <a:spcAft>
                <a:spcPts val="0"/>
              </a:spcAft>
              <a:buClr>
                <a:srgbClr val="FFFFFF"/>
              </a:buClr>
              <a:buSzPts val="1400"/>
              <a:buChar char="•"/>
            </a:pPr>
            <a:r>
              <a:rPr lang="en-GB" sz="1500">
                <a:solidFill>
                  <a:srgbClr val="FFFFFF"/>
                </a:solidFill>
                <a:latin typeface="Inter"/>
                <a:ea typeface="Inter"/>
                <a:cs typeface="Inter"/>
                <a:sym typeface="Inter"/>
              </a:rPr>
              <a:t>HMRC are also considering retaining the P11D and P11D(b) processes for specific scenarios, for example, globally mobile employees that are part of modified PAYE arrangements, commonly referred to as EP Appendix 6 and Appendix 7A. Under these agreements employers have until 31 January to submit a final report of the BiKs they have provided to their employees</a:t>
            </a:r>
            <a:endParaRPr sz="1500">
              <a:solidFill>
                <a:srgbClr val="FFFFFF"/>
              </a:solidFill>
              <a:latin typeface="Inter"/>
              <a:ea typeface="Inter"/>
              <a:cs typeface="Inter"/>
              <a:sym typeface="Inter"/>
            </a:endParaRPr>
          </a:p>
        </p:txBody>
      </p:sp>
      <p:graphicFrame>
        <p:nvGraphicFramePr>
          <p:cNvPr id="837" name="Google Shape;837;g3489e0c78bc_0_1352"/>
          <p:cNvGraphicFramePr/>
          <p:nvPr/>
        </p:nvGraphicFramePr>
        <p:xfrm>
          <a:off x="608075" y="1229525"/>
          <a:ext cx="3000000" cy="3000000"/>
        </p:xfrm>
        <a:graphic>
          <a:graphicData uri="http://schemas.openxmlformats.org/drawingml/2006/table">
            <a:tbl>
              <a:tblPr>
                <a:noFill/>
                <a:tableStyleId>{C8944EED-6E5D-489F-87AB-D0BAB646BD01}</a:tableStyleId>
              </a:tblPr>
              <a:tblGrid>
                <a:gridCol w="10972800"/>
              </a:tblGrid>
              <a:tr h="666400">
                <a:tc>
                  <a:txBody>
                    <a:bodyPr/>
                    <a:lstStyle/>
                    <a:p>
                      <a:pPr indent="0" lvl="0" marL="0" marR="0" rtl="0" algn="l">
                        <a:lnSpc>
                          <a:spcPct val="100000"/>
                        </a:lnSpc>
                        <a:spcBef>
                          <a:spcPts val="0"/>
                        </a:spcBef>
                        <a:spcAft>
                          <a:spcPts val="0"/>
                        </a:spcAft>
                        <a:buClr>
                          <a:srgbClr val="000000"/>
                        </a:buClr>
                        <a:buSzPts val="1400"/>
                        <a:buFont typeface="Arial"/>
                        <a:buNone/>
                      </a:pPr>
                      <a:r>
                        <a:rPr lang="en-GB" sz="1800">
                          <a:solidFill>
                            <a:srgbClr val="FFFF00"/>
                          </a:solidFill>
                          <a:latin typeface="Inter"/>
                          <a:ea typeface="Inter"/>
                          <a:cs typeface="Inter"/>
                          <a:sym typeface="Inter"/>
                        </a:rPr>
                        <a:t>T</a:t>
                      </a:r>
                      <a:r>
                        <a:rPr lang="en-GB" sz="1800" u="none" cap="none" strike="noStrike">
                          <a:solidFill>
                            <a:srgbClr val="FFFF00"/>
                          </a:solidFill>
                          <a:latin typeface="Inter"/>
                          <a:ea typeface="Inter"/>
                          <a:cs typeface="Inter"/>
                          <a:sym typeface="Inter"/>
                        </a:rPr>
                        <a:t>he government confirmed that </a:t>
                      </a:r>
                      <a:r>
                        <a:rPr b="1" lang="en-GB" sz="1800" u="none" cap="none" strike="noStrike">
                          <a:solidFill>
                            <a:srgbClr val="FFFF00"/>
                          </a:solidFill>
                          <a:latin typeface="Inter"/>
                          <a:ea typeface="Inter"/>
                          <a:cs typeface="Inter"/>
                          <a:sym typeface="Inter"/>
                        </a:rPr>
                        <a:t>payrolling</a:t>
                      </a:r>
                      <a:r>
                        <a:rPr lang="en-GB" sz="1800" u="none" cap="none" strike="noStrike">
                          <a:solidFill>
                            <a:srgbClr val="FFFF00"/>
                          </a:solidFill>
                          <a:latin typeface="Inter"/>
                          <a:ea typeface="Inter"/>
                          <a:cs typeface="Inter"/>
                          <a:sym typeface="Inter"/>
                        </a:rPr>
                        <a:t> </a:t>
                      </a:r>
                      <a:r>
                        <a:rPr b="1" lang="en-GB" sz="1800" u="none" cap="none" strike="noStrike">
                          <a:solidFill>
                            <a:srgbClr val="FFFF00"/>
                          </a:solidFill>
                          <a:latin typeface="Inter"/>
                          <a:ea typeface="Inter"/>
                          <a:cs typeface="Inter"/>
                          <a:sym typeface="Inter"/>
                        </a:rPr>
                        <a:t>benefits will become mandatory, in phases, from April 202</a:t>
                      </a:r>
                      <a:r>
                        <a:rPr b="1" lang="en-GB" sz="1800">
                          <a:solidFill>
                            <a:srgbClr val="FFFF00"/>
                          </a:solidFill>
                          <a:latin typeface="Inter"/>
                          <a:ea typeface="Inter"/>
                          <a:cs typeface="Inter"/>
                          <a:sym typeface="Inter"/>
                        </a:rPr>
                        <a:t>7 </a:t>
                      </a:r>
                      <a:r>
                        <a:rPr lang="en-GB" sz="1800">
                          <a:solidFill>
                            <a:srgbClr val="FFFF00"/>
                          </a:solidFill>
                          <a:latin typeface="Inter"/>
                          <a:ea typeface="Inter"/>
                          <a:cs typeface="Inter"/>
                          <a:sym typeface="Inter"/>
                        </a:rPr>
                        <a:t>(delayed from April 2026, as originally announced).</a:t>
                      </a:r>
                      <a:endParaRPr b="1" sz="1800" u="none" cap="none" strike="noStrike">
                        <a:solidFill>
                          <a:srgbClr val="FFFF00"/>
                        </a:solidFill>
                        <a:latin typeface="Inter"/>
                        <a:ea typeface="Inter"/>
                        <a:cs typeface="Inter"/>
                        <a:sym typeface="Inter"/>
                      </a:endParaRPr>
                    </a:p>
                  </a:txBody>
                  <a:tcPr marT="91425" marB="91425" marR="91425" marL="0">
                    <a:lnL cap="flat" cmpd="sng" w="9525">
                      <a:solidFill>
                        <a:srgbClr val="9E9E9E">
                          <a:alpha val="0"/>
                        </a:srgbClr>
                      </a:solidFill>
                      <a:prstDash val="solid"/>
                      <a:round/>
                      <a:headEnd len="sm" w="sm" type="none"/>
                      <a:tailEnd len="sm" w="sm" type="none"/>
                    </a:lnL>
                    <a:lnR cap="flat" cmpd="sng" w="9525">
                      <a:solidFill>
                        <a:srgbClr val="FF80C1">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g3489e0c78bc_0_1374"/>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844" name="Google Shape;844;g3489e0c78bc_0_1374"/>
          <p:cNvSpPr txBox="1"/>
          <p:nvPr/>
        </p:nvSpPr>
        <p:spPr>
          <a:xfrm>
            <a:off x="608025" y="606425"/>
            <a:ext cx="10336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chemeClr val="accent1"/>
                </a:solidFill>
                <a:latin typeface="Abril Fatface"/>
                <a:ea typeface="Abril Fatface"/>
                <a:cs typeface="Abril Fatface"/>
                <a:sym typeface="Abril Fatface"/>
              </a:rPr>
              <a:t>Mandatory </a:t>
            </a:r>
            <a:r>
              <a:rPr b="1" lang="en-GB" sz="2800">
                <a:solidFill>
                  <a:schemeClr val="accent1"/>
                </a:solidFill>
                <a:latin typeface="Abril Fatface"/>
                <a:ea typeface="Abril Fatface"/>
                <a:cs typeface="Abril Fatface"/>
                <a:sym typeface="Abril Fatface"/>
              </a:rPr>
              <a:t>payrolling of benefits - employee has left</a:t>
            </a:r>
            <a:endParaRPr b="1" sz="2800">
              <a:solidFill>
                <a:schemeClr val="accent1"/>
              </a:solidFill>
              <a:latin typeface="Abril Fatface"/>
              <a:ea typeface="Abril Fatface"/>
              <a:cs typeface="Abril Fatface"/>
              <a:sym typeface="Abril Fatface"/>
            </a:endParaRPr>
          </a:p>
          <a:p>
            <a:pPr indent="0" lvl="0" marL="0" rtl="0" algn="l">
              <a:lnSpc>
                <a:spcPct val="90000"/>
              </a:lnSpc>
              <a:spcBef>
                <a:spcPts val="0"/>
              </a:spcBef>
              <a:spcAft>
                <a:spcPts val="0"/>
              </a:spcAft>
              <a:buNone/>
            </a:pPr>
            <a:r>
              <a:rPr b="1" lang="en-GB" sz="2800">
                <a:solidFill>
                  <a:srgbClr val="FFFFFF"/>
                </a:solidFill>
                <a:latin typeface="Inter"/>
                <a:ea typeface="Inter"/>
                <a:cs typeface="Inter"/>
                <a:sym typeface="Inter"/>
              </a:rPr>
              <a:t> </a:t>
            </a:r>
            <a:endParaRPr b="1" sz="2800">
              <a:solidFill>
                <a:srgbClr val="1CDBBC"/>
              </a:solidFill>
              <a:latin typeface="Inter"/>
              <a:ea typeface="Inter"/>
              <a:cs typeface="Inter"/>
              <a:sym typeface="Inter"/>
            </a:endParaRPr>
          </a:p>
        </p:txBody>
      </p:sp>
      <p:sp>
        <p:nvSpPr>
          <p:cNvPr id="845" name="Google Shape;845;g3489e0c78bc_0_1374"/>
          <p:cNvSpPr/>
          <p:nvPr/>
        </p:nvSpPr>
        <p:spPr>
          <a:xfrm>
            <a:off x="688800" y="1600200"/>
            <a:ext cx="5328000" cy="2743200"/>
          </a:xfrm>
          <a:prstGeom prst="roundRect">
            <a:avLst>
              <a:gd fmla="val 16667" name="adj"/>
            </a:avLst>
          </a:prstGeom>
          <a:solidFill>
            <a:srgbClr val="99326C">
              <a:alpha val="83920"/>
            </a:srgbClr>
          </a:solidFill>
          <a:ln>
            <a:noFill/>
          </a:ln>
        </p:spPr>
        <p:txBody>
          <a:bodyPr anchorCtr="0" anchor="t" bIns="18000" lIns="126000" spcFirstLastPara="1" rIns="90000" wrap="square" tIns="90000">
            <a:noAutofit/>
          </a:bodyPr>
          <a:lstStyle/>
          <a:p>
            <a:pPr indent="-323850" lvl="0" marL="360000" marR="0" rtl="0" algn="l">
              <a:lnSpc>
                <a:spcPct val="100000"/>
              </a:lnSpc>
              <a:spcBef>
                <a:spcPts val="600"/>
              </a:spcBef>
              <a:spcAft>
                <a:spcPts val="0"/>
              </a:spcAft>
              <a:buClr>
                <a:srgbClr val="FFFFFF"/>
              </a:buClr>
              <a:buSzPts val="1500"/>
              <a:buChar char="•"/>
            </a:pPr>
            <a:r>
              <a:rPr i="0" lang="en-GB" sz="1600" u="none" cap="none" strike="noStrike">
                <a:solidFill>
                  <a:srgbClr val="FFFFFF"/>
                </a:solidFill>
              </a:rPr>
              <a:t>Send an </a:t>
            </a:r>
            <a:r>
              <a:rPr lang="en-GB" sz="1600">
                <a:solidFill>
                  <a:srgbClr val="FFFFFF"/>
                </a:solidFill>
              </a:rPr>
              <a:t>amended</a:t>
            </a:r>
            <a:r>
              <a:rPr i="0" lang="en-GB" sz="1600" u="none" cap="none" strike="noStrike">
                <a:solidFill>
                  <a:srgbClr val="FFFFFF"/>
                </a:solidFill>
              </a:rPr>
              <a:t> FPS adding the additional taxable amount to the previously reported figure</a:t>
            </a:r>
            <a:endParaRPr i="0" sz="1600" u="none" cap="none" strike="noStrike">
              <a:solidFill>
                <a:srgbClr val="FFFFFF"/>
              </a:solidFill>
            </a:endParaRPr>
          </a:p>
          <a:p>
            <a:pPr indent="-323850" lvl="0" marL="360000" marR="0" rtl="0" algn="l">
              <a:lnSpc>
                <a:spcPct val="100000"/>
              </a:lnSpc>
              <a:spcBef>
                <a:spcPts val="600"/>
              </a:spcBef>
              <a:spcAft>
                <a:spcPts val="0"/>
              </a:spcAft>
              <a:buClr>
                <a:srgbClr val="FFFFFF"/>
              </a:buClr>
              <a:buSzPts val="1500"/>
              <a:buChar char="•"/>
            </a:pPr>
            <a:r>
              <a:rPr i="0" lang="en-GB" sz="1600" u="none" cap="none" strike="noStrike">
                <a:solidFill>
                  <a:srgbClr val="FFFFFF"/>
                </a:solidFill>
              </a:rPr>
              <a:t>Make no tax deduction</a:t>
            </a:r>
            <a:endParaRPr i="0" sz="1600" u="none" cap="none" strike="noStrike">
              <a:solidFill>
                <a:srgbClr val="FFFFFF"/>
              </a:solidFill>
            </a:endParaRPr>
          </a:p>
          <a:p>
            <a:pPr indent="-323850" lvl="0" marL="360000" marR="0" rtl="0" algn="l">
              <a:lnSpc>
                <a:spcPct val="100000"/>
              </a:lnSpc>
              <a:spcBef>
                <a:spcPts val="600"/>
              </a:spcBef>
              <a:spcAft>
                <a:spcPts val="0"/>
              </a:spcAft>
              <a:buClr>
                <a:srgbClr val="FFFFFF"/>
              </a:buClr>
              <a:buSzPts val="1500"/>
              <a:buChar char="•"/>
            </a:pPr>
            <a:r>
              <a:rPr lang="en-GB" sz="1600">
                <a:solidFill>
                  <a:srgbClr val="FFFFFF"/>
                </a:solidFill>
              </a:rPr>
              <a:t>Any uncollected tax will either be collected via the self-assessment process (where the </a:t>
            </a:r>
            <a:r>
              <a:rPr lang="en-GB" sz="1600">
                <a:solidFill>
                  <a:srgbClr val="FFFFFF"/>
                </a:solidFill>
              </a:rPr>
              <a:t>employee</a:t>
            </a:r>
            <a:r>
              <a:rPr lang="en-GB" sz="1600">
                <a:solidFill>
                  <a:srgbClr val="FFFFFF"/>
                </a:solidFill>
              </a:rPr>
              <a:t> is registered) or HMRC will contact the individual to collect this (either via the existing end-of-year reconciliation (P800) process or Simple Assessment)</a:t>
            </a:r>
            <a:endParaRPr i="0" sz="1600" u="none" cap="none" strike="noStrike">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3489e0c78bc_0_1287"/>
          <p:cNvSpPr txBox="1"/>
          <p:nvPr>
            <p:ph idx="12" type="sldNum"/>
          </p:nvPr>
        </p:nvSpPr>
        <p:spPr>
          <a:xfrm>
            <a:off x="11391150" y="6433203"/>
            <a:ext cx="693300" cy="367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616" name="Google Shape;616;g3489e0c78bc_0_1287"/>
          <p:cNvSpPr txBox="1"/>
          <p:nvPr>
            <p:ph idx="2" type="body"/>
          </p:nvPr>
        </p:nvSpPr>
        <p:spPr>
          <a:xfrm>
            <a:off x="4711049" y="4355957"/>
            <a:ext cx="2769900" cy="334800"/>
          </a:xfrm>
          <a:prstGeom prst="rect">
            <a:avLst/>
          </a:prstGeom>
        </p:spPr>
        <p:txBody>
          <a:bodyPr anchorCtr="0" anchor="b" bIns="0" lIns="0" spcFirstLastPara="1" rIns="0" wrap="square" tIns="0">
            <a:noAutofit/>
          </a:bodyPr>
          <a:lstStyle/>
          <a:p>
            <a:pPr indent="0" lvl="0" marL="0" rtl="0" algn="ctr">
              <a:spcBef>
                <a:spcPts val="1000"/>
              </a:spcBef>
              <a:spcAft>
                <a:spcPts val="0"/>
              </a:spcAft>
              <a:buSzPts val="1018"/>
              <a:buNone/>
            </a:pPr>
            <a:r>
              <a:rPr lang="en-GB" sz="2635"/>
              <a:t>Sarah Hewson</a:t>
            </a:r>
            <a:endParaRPr sz="2635"/>
          </a:p>
        </p:txBody>
      </p:sp>
      <p:sp>
        <p:nvSpPr>
          <p:cNvPr id="617" name="Google Shape;617;g3489e0c78bc_0_1287"/>
          <p:cNvSpPr txBox="1"/>
          <p:nvPr>
            <p:ph idx="4" type="body"/>
          </p:nvPr>
        </p:nvSpPr>
        <p:spPr>
          <a:xfrm>
            <a:off x="4711049" y="5190844"/>
            <a:ext cx="2769900" cy="824100"/>
          </a:xfrm>
          <a:prstGeom prst="rect">
            <a:avLst/>
          </a:prstGeom>
        </p:spPr>
        <p:txBody>
          <a:bodyPr anchorCtr="0" anchor="t" bIns="0" lIns="0" spcFirstLastPara="1" rIns="0" wrap="square" tIns="0">
            <a:normAutofit/>
          </a:bodyPr>
          <a:lstStyle/>
          <a:p>
            <a:pPr indent="0" lvl="0" marL="0" rtl="0" algn="ctr">
              <a:spcBef>
                <a:spcPts val="600"/>
              </a:spcBef>
              <a:spcAft>
                <a:spcPts val="0"/>
              </a:spcAft>
              <a:buNone/>
            </a:pPr>
            <a:r>
              <a:rPr lang="en-GB"/>
              <a:t>Chartered Institute of Taxation Council Member</a:t>
            </a:r>
            <a:endParaRPr/>
          </a:p>
        </p:txBody>
      </p:sp>
      <p:sp>
        <p:nvSpPr>
          <p:cNvPr id="618" name="Google Shape;618;g3489e0c78bc_0_1287"/>
          <p:cNvSpPr txBox="1"/>
          <p:nvPr>
            <p:ph idx="13" type="body"/>
          </p:nvPr>
        </p:nvSpPr>
        <p:spPr>
          <a:xfrm>
            <a:off x="1272438" y="4372425"/>
            <a:ext cx="2769900" cy="334800"/>
          </a:xfrm>
          <a:prstGeom prst="rect">
            <a:avLst/>
          </a:prstGeom>
        </p:spPr>
        <p:txBody>
          <a:bodyPr anchorCtr="0" anchor="b" bIns="0" lIns="0" spcFirstLastPara="1" rIns="0" wrap="square" tIns="0">
            <a:noAutofit/>
          </a:bodyPr>
          <a:lstStyle/>
          <a:p>
            <a:pPr indent="0" lvl="0" marL="0" rtl="0" algn="ctr">
              <a:spcBef>
                <a:spcPts val="1000"/>
              </a:spcBef>
              <a:spcAft>
                <a:spcPts val="0"/>
              </a:spcAft>
              <a:buSzPts val="1018"/>
              <a:buNone/>
            </a:pPr>
            <a:r>
              <a:rPr lang="en-GB" sz="2635"/>
              <a:t>Susan Ball</a:t>
            </a:r>
            <a:endParaRPr sz="2635"/>
          </a:p>
        </p:txBody>
      </p:sp>
      <p:sp>
        <p:nvSpPr>
          <p:cNvPr id="619" name="Google Shape;619;g3489e0c78bc_0_1287"/>
          <p:cNvSpPr txBox="1"/>
          <p:nvPr>
            <p:ph idx="14" type="body"/>
          </p:nvPr>
        </p:nvSpPr>
        <p:spPr>
          <a:xfrm>
            <a:off x="1272438" y="4846307"/>
            <a:ext cx="2769900" cy="2142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GB" sz="1800">
                <a:solidFill>
                  <a:schemeClr val="accent6"/>
                </a:solidFill>
              </a:rPr>
              <a:t>Employment Tax Expert</a:t>
            </a:r>
            <a:endParaRPr b="1" sz="1800">
              <a:solidFill>
                <a:schemeClr val="accent6"/>
              </a:solidFill>
            </a:endParaRPr>
          </a:p>
        </p:txBody>
      </p:sp>
      <p:sp>
        <p:nvSpPr>
          <p:cNvPr id="620" name="Google Shape;620;g3489e0c78bc_0_1287"/>
          <p:cNvSpPr txBox="1"/>
          <p:nvPr>
            <p:ph idx="15" type="body"/>
          </p:nvPr>
        </p:nvSpPr>
        <p:spPr>
          <a:xfrm>
            <a:off x="1272438" y="5207312"/>
            <a:ext cx="2769900" cy="824100"/>
          </a:xfrm>
          <a:prstGeom prst="rect">
            <a:avLst/>
          </a:prstGeom>
        </p:spPr>
        <p:txBody>
          <a:bodyPr anchorCtr="0" anchor="t" bIns="0" lIns="0" spcFirstLastPara="1" rIns="0" wrap="square" tIns="0">
            <a:normAutofit/>
          </a:bodyPr>
          <a:lstStyle/>
          <a:p>
            <a:pPr indent="0" lvl="0" marL="0" rtl="0" algn="ctr">
              <a:spcBef>
                <a:spcPts val="600"/>
              </a:spcBef>
              <a:spcAft>
                <a:spcPts val="0"/>
              </a:spcAft>
              <a:buNone/>
            </a:pPr>
            <a:r>
              <a:rPr lang="en-GB"/>
              <a:t>Chartered Institute of Taxation Council Member and former President</a:t>
            </a:r>
            <a:endParaRPr/>
          </a:p>
        </p:txBody>
      </p:sp>
      <p:pic>
        <p:nvPicPr>
          <p:cNvPr id="621" name="Google Shape;621;g3489e0c78bc_0_1287" title="Susan20Ball20lower20res.webp"/>
          <p:cNvPicPr preferRelativeResize="0"/>
          <p:nvPr>
            <p:ph idx="16" type="pic"/>
          </p:nvPr>
        </p:nvPicPr>
        <p:blipFill rotWithShape="1">
          <a:blip r:embed="rId3">
            <a:alphaModFix/>
          </a:blip>
          <a:srcRect b="23903" l="0" r="0" t="1139"/>
          <a:stretch/>
        </p:blipFill>
        <p:spPr>
          <a:xfrm>
            <a:off x="1710279" y="2212908"/>
            <a:ext cx="1902000" cy="1902000"/>
          </a:xfrm>
          <a:prstGeom prst="ellipse">
            <a:avLst/>
          </a:prstGeom>
        </p:spPr>
      </p:pic>
      <p:pic>
        <p:nvPicPr>
          <p:cNvPr id="622" name="Google Shape;622;g3489e0c78bc_0_1287"/>
          <p:cNvPicPr preferRelativeResize="0"/>
          <p:nvPr/>
        </p:nvPicPr>
        <p:blipFill rotWithShape="1">
          <a:blip r:embed="rId4">
            <a:alphaModFix/>
          </a:blip>
          <a:srcRect b="0" l="0" r="0" t="0"/>
          <a:stretch/>
        </p:blipFill>
        <p:spPr>
          <a:xfrm>
            <a:off x="5145630" y="2218096"/>
            <a:ext cx="1900800" cy="1900800"/>
          </a:xfrm>
          <a:prstGeom prst="ellipse">
            <a:avLst/>
          </a:prstGeom>
          <a:solidFill>
            <a:srgbClr val="C2C2C2"/>
          </a:solidFill>
          <a:ln cap="flat" cmpd="sng" w="9525">
            <a:solidFill>
              <a:schemeClr val="lt1"/>
            </a:solidFill>
            <a:prstDash val="solid"/>
            <a:round/>
            <a:headEnd len="sm" w="sm" type="none"/>
            <a:tailEnd len="sm" w="sm" type="none"/>
          </a:ln>
        </p:spPr>
      </p:pic>
      <p:sp>
        <p:nvSpPr>
          <p:cNvPr id="623" name="Google Shape;623;g3489e0c78bc_0_1287"/>
          <p:cNvSpPr txBox="1"/>
          <p:nvPr>
            <p:ph idx="14" type="body"/>
          </p:nvPr>
        </p:nvSpPr>
        <p:spPr>
          <a:xfrm>
            <a:off x="4711063" y="4846307"/>
            <a:ext cx="2769900" cy="2142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GB" sz="1800">
                <a:solidFill>
                  <a:schemeClr val="accent6"/>
                </a:solidFill>
              </a:rPr>
              <a:t>Employment Tax Expert</a:t>
            </a:r>
            <a:endParaRPr b="1" sz="1800">
              <a:solidFill>
                <a:schemeClr val="accent6"/>
              </a:solidFill>
            </a:endParaRPr>
          </a:p>
        </p:txBody>
      </p:sp>
      <p:sp>
        <p:nvSpPr>
          <p:cNvPr id="624" name="Google Shape;624;g3489e0c78bc_0_1287"/>
          <p:cNvSpPr txBox="1"/>
          <p:nvPr>
            <p:ph type="title"/>
          </p:nvPr>
        </p:nvSpPr>
        <p:spPr>
          <a:xfrm>
            <a:off x="838199" y="805472"/>
            <a:ext cx="6861900" cy="5529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solidFill>
                  <a:schemeClr val="accent6"/>
                </a:solidFill>
              </a:rPr>
              <a:t>Who you have with you</a:t>
            </a:r>
            <a:endParaRPr>
              <a:solidFill>
                <a:schemeClr val="accent6"/>
              </a:solidFill>
            </a:endParaRPr>
          </a:p>
        </p:txBody>
      </p:sp>
      <p:grpSp>
        <p:nvGrpSpPr>
          <p:cNvPr id="625" name="Google Shape;625;g3489e0c78bc_0_1287"/>
          <p:cNvGrpSpPr/>
          <p:nvPr/>
        </p:nvGrpSpPr>
        <p:grpSpPr>
          <a:xfrm>
            <a:off x="4931934" y="6223525"/>
            <a:ext cx="2328139" cy="214206"/>
            <a:chOff x="1524000" y="6254750"/>
            <a:chExt cx="2455325" cy="212400"/>
          </a:xfrm>
        </p:grpSpPr>
        <p:sp>
          <p:nvSpPr>
            <p:cNvPr id="626" name="Google Shape;626;g3489e0c78bc_0_1287"/>
            <p:cNvSpPr txBox="1"/>
            <p:nvPr/>
          </p:nvSpPr>
          <p:spPr>
            <a:xfrm>
              <a:off x="1767425" y="6254750"/>
              <a:ext cx="2211900" cy="212400"/>
            </a:xfrm>
            <a:prstGeom prst="rect">
              <a:avLst/>
            </a:prstGeom>
            <a:noFill/>
            <a:ln>
              <a:noFill/>
            </a:ln>
          </p:spPr>
          <p:txBody>
            <a:bodyPr anchorCtr="0" anchor="ctr" bIns="92200" lIns="92200" spcFirstLastPara="1" rIns="92200" wrap="square" tIns="92200">
              <a:noAutofit/>
            </a:bodyPr>
            <a:lstStyle/>
            <a:p>
              <a:pPr indent="0" lvl="0" marL="0" rtl="0" algn="l">
                <a:spcBef>
                  <a:spcPts val="0"/>
                </a:spcBef>
                <a:spcAft>
                  <a:spcPts val="0"/>
                </a:spcAft>
                <a:buNone/>
              </a:pPr>
              <a:r>
                <a:rPr b="1" lang="en-GB" sz="1210" u="sng">
                  <a:solidFill>
                    <a:schemeClr val="hlink"/>
                  </a:solidFill>
                  <a:hlinkClick r:id="rId5"/>
                </a:rPr>
                <a:t>LinkedIn - </a:t>
              </a:r>
              <a:r>
                <a:rPr b="1" lang="en-GB" sz="1210" u="sng">
                  <a:solidFill>
                    <a:schemeClr val="hlink"/>
                  </a:solidFill>
                  <a:hlinkClick r:id="rId6"/>
                </a:rPr>
                <a:t>Sarah</a:t>
              </a:r>
              <a:r>
                <a:rPr b="1" lang="en-GB" sz="1210" u="sng">
                  <a:solidFill>
                    <a:schemeClr val="hlink"/>
                  </a:solidFill>
                  <a:hlinkClick r:id="rId7"/>
                </a:rPr>
                <a:t> Hewson</a:t>
              </a:r>
              <a:endParaRPr b="1" sz="1210">
                <a:solidFill>
                  <a:schemeClr val="lt2"/>
                </a:solidFill>
              </a:endParaRPr>
            </a:p>
          </p:txBody>
        </p:sp>
        <p:pic>
          <p:nvPicPr>
            <p:cNvPr id="627" name="Google Shape;627;g3489e0c78bc_0_1287"/>
            <p:cNvPicPr preferRelativeResize="0"/>
            <p:nvPr/>
          </p:nvPicPr>
          <p:blipFill rotWithShape="1">
            <a:blip r:embed="rId8">
              <a:alphaModFix/>
            </a:blip>
            <a:srcRect b="35105" l="40546" r="42151" t="34291"/>
            <a:stretch/>
          </p:blipFill>
          <p:spPr>
            <a:xfrm>
              <a:off x="1524000" y="6254750"/>
              <a:ext cx="212400" cy="212400"/>
            </a:xfrm>
            <a:prstGeom prst="rect">
              <a:avLst/>
            </a:prstGeom>
            <a:noFill/>
            <a:ln>
              <a:noFill/>
            </a:ln>
          </p:spPr>
        </p:pic>
      </p:grpSp>
      <p:grpSp>
        <p:nvGrpSpPr>
          <p:cNvPr id="628" name="Google Shape;628;g3489e0c78bc_0_1287"/>
          <p:cNvGrpSpPr/>
          <p:nvPr/>
        </p:nvGrpSpPr>
        <p:grpSpPr>
          <a:xfrm>
            <a:off x="1671122" y="6223525"/>
            <a:ext cx="1972564" cy="214206"/>
            <a:chOff x="1524000" y="6254750"/>
            <a:chExt cx="2080325" cy="212400"/>
          </a:xfrm>
        </p:grpSpPr>
        <p:sp>
          <p:nvSpPr>
            <p:cNvPr id="629" name="Google Shape;629;g3489e0c78bc_0_1287"/>
            <p:cNvSpPr txBox="1"/>
            <p:nvPr/>
          </p:nvSpPr>
          <p:spPr>
            <a:xfrm>
              <a:off x="1767425" y="6254750"/>
              <a:ext cx="1836900" cy="212400"/>
            </a:xfrm>
            <a:prstGeom prst="rect">
              <a:avLst/>
            </a:prstGeom>
            <a:noFill/>
            <a:ln>
              <a:noFill/>
            </a:ln>
          </p:spPr>
          <p:txBody>
            <a:bodyPr anchorCtr="0" anchor="ctr" bIns="92200" lIns="92200" spcFirstLastPara="1" rIns="92200" wrap="square" tIns="92200">
              <a:noAutofit/>
            </a:bodyPr>
            <a:lstStyle/>
            <a:p>
              <a:pPr indent="0" lvl="0" marL="0" rtl="0" algn="l">
                <a:spcBef>
                  <a:spcPts val="0"/>
                </a:spcBef>
                <a:spcAft>
                  <a:spcPts val="0"/>
                </a:spcAft>
                <a:buNone/>
              </a:pPr>
              <a:r>
                <a:rPr b="1" lang="en-GB" sz="1210" u="sng">
                  <a:solidFill>
                    <a:schemeClr val="hlink"/>
                  </a:solidFill>
                  <a:hlinkClick r:id="rId9"/>
                </a:rPr>
                <a:t>LinkedIn - Susan Ball</a:t>
              </a:r>
              <a:endParaRPr b="1" sz="1210">
                <a:solidFill>
                  <a:schemeClr val="lt2"/>
                </a:solidFill>
              </a:endParaRPr>
            </a:p>
          </p:txBody>
        </p:sp>
        <p:pic>
          <p:nvPicPr>
            <p:cNvPr id="630" name="Google Shape;630;g3489e0c78bc_0_1287"/>
            <p:cNvPicPr preferRelativeResize="0"/>
            <p:nvPr/>
          </p:nvPicPr>
          <p:blipFill rotWithShape="1">
            <a:blip r:embed="rId8">
              <a:alphaModFix/>
            </a:blip>
            <a:srcRect b="35105" l="40546" r="42151" t="34291"/>
            <a:stretch/>
          </p:blipFill>
          <p:spPr>
            <a:xfrm>
              <a:off x="1524000" y="6254750"/>
              <a:ext cx="212400" cy="2124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g3489e0c78bc_0_1365"/>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852" name="Google Shape;852;g3489e0c78bc_0_1365"/>
          <p:cNvSpPr txBox="1"/>
          <p:nvPr/>
        </p:nvSpPr>
        <p:spPr>
          <a:xfrm>
            <a:off x="608025" y="606425"/>
            <a:ext cx="10336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rgbClr val="FF9900"/>
                </a:solidFill>
                <a:latin typeface="Abril Fatface"/>
                <a:ea typeface="Abril Fatface"/>
                <a:cs typeface="Abril Fatface"/>
                <a:sym typeface="Abril Fatface"/>
              </a:rPr>
              <a:t>Mandatory</a:t>
            </a:r>
            <a:r>
              <a:rPr b="1" lang="en-GB" sz="2800">
                <a:solidFill>
                  <a:srgbClr val="FF9900"/>
                </a:solidFill>
                <a:latin typeface="Abril Fatface"/>
                <a:ea typeface="Abril Fatface"/>
                <a:cs typeface="Abril Fatface"/>
                <a:sym typeface="Abril Fatface"/>
              </a:rPr>
              <a:t> payrolling of benefits - overriding limit</a:t>
            </a:r>
            <a:endParaRPr b="1" sz="2800">
              <a:solidFill>
                <a:srgbClr val="FF9900"/>
              </a:solidFill>
              <a:latin typeface="Abril Fatface"/>
              <a:ea typeface="Abril Fatface"/>
              <a:cs typeface="Abril Fatface"/>
              <a:sym typeface="Abril Fatface"/>
            </a:endParaRPr>
          </a:p>
          <a:p>
            <a:pPr indent="0" lvl="0" marL="0" rtl="0" algn="l">
              <a:lnSpc>
                <a:spcPct val="90000"/>
              </a:lnSpc>
              <a:spcBef>
                <a:spcPts val="0"/>
              </a:spcBef>
              <a:spcAft>
                <a:spcPts val="0"/>
              </a:spcAft>
              <a:buNone/>
            </a:pPr>
            <a:r>
              <a:rPr b="1" lang="en-GB" sz="2800">
                <a:solidFill>
                  <a:srgbClr val="FFFFFF"/>
                </a:solidFill>
                <a:latin typeface="Inter"/>
                <a:ea typeface="Inter"/>
                <a:cs typeface="Inter"/>
                <a:sym typeface="Inter"/>
              </a:rPr>
              <a:t> </a:t>
            </a:r>
            <a:endParaRPr b="1" sz="2800">
              <a:solidFill>
                <a:srgbClr val="1CDBBC"/>
              </a:solidFill>
              <a:latin typeface="Inter"/>
              <a:ea typeface="Inter"/>
              <a:cs typeface="Inter"/>
              <a:sym typeface="Inter"/>
            </a:endParaRPr>
          </a:p>
        </p:txBody>
      </p:sp>
      <p:sp>
        <p:nvSpPr>
          <p:cNvPr id="853" name="Google Shape;853;g3489e0c78bc_0_1365"/>
          <p:cNvSpPr/>
          <p:nvPr/>
        </p:nvSpPr>
        <p:spPr>
          <a:xfrm>
            <a:off x="609600" y="1571100"/>
            <a:ext cx="9315600" cy="1886400"/>
          </a:xfrm>
          <a:prstGeom prst="roundRect">
            <a:avLst>
              <a:gd fmla="val 16667" name="adj"/>
            </a:avLst>
          </a:prstGeom>
          <a:solidFill>
            <a:srgbClr val="D14C00"/>
          </a:solidFill>
          <a:ln>
            <a:noFill/>
          </a:ln>
        </p:spPr>
        <p:txBody>
          <a:bodyPr anchorCtr="0" anchor="t" bIns="18000" lIns="126000" spcFirstLastPara="1" rIns="90000" wrap="square" tIns="90000">
            <a:noAutofit/>
          </a:bodyPr>
          <a:lstStyle/>
          <a:p>
            <a:pPr indent="-330200" lvl="0" marL="360000" marR="0" rtl="0" algn="l">
              <a:lnSpc>
                <a:spcPct val="100000"/>
              </a:lnSpc>
              <a:spcBef>
                <a:spcPts val="1000"/>
              </a:spcBef>
              <a:spcAft>
                <a:spcPts val="0"/>
              </a:spcAft>
              <a:buClr>
                <a:srgbClr val="FFFFFF"/>
              </a:buClr>
              <a:buSzPts val="1600"/>
              <a:buChar char="•"/>
            </a:pPr>
            <a:r>
              <a:rPr lang="en-GB" sz="1600">
                <a:solidFill>
                  <a:srgbClr val="FFFFFF"/>
                </a:solidFill>
              </a:rPr>
              <a:t>Employers must</a:t>
            </a:r>
            <a:r>
              <a:rPr b="1" lang="en-GB" sz="1600">
                <a:solidFill>
                  <a:srgbClr val="FFFFFF"/>
                </a:solidFill>
              </a:rPr>
              <a:t> </a:t>
            </a:r>
            <a:r>
              <a:rPr lang="en-GB" sz="1600">
                <a:solidFill>
                  <a:srgbClr val="FFFFFF"/>
                </a:solidFill>
              </a:rPr>
              <a:t>c</a:t>
            </a:r>
            <a:r>
              <a:rPr i="0" lang="en-GB" sz="1600" u="none" cap="none" strike="noStrike">
                <a:solidFill>
                  <a:srgbClr val="FFFFFF"/>
                </a:solidFill>
              </a:rPr>
              <a:t>ontinue to payroll relevant benefits for the employee and carry forward the balancing taxable amount into future pay periods in that tax year</a:t>
            </a:r>
            <a:endParaRPr i="0" sz="1600" u="none" cap="none" strike="noStrike">
              <a:solidFill>
                <a:srgbClr val="FFFFFF"/>
              </a:solidFill>
            </a:endParaRPr>
          </a:p>
          <a:p>
            <a:pPr indent="-330200" lvl="0" marL="360000" marR="0" rtl="0" algn="l">
              <a:lnSpc>
                <a:spcPct val="100000"/>
              </a:lnSpc>
              <a:spcBef>
                <a:spcPts val="1000"/>
              </a:spcBef>
              <a:spcAft>
                <a:spcPts val="0"/>
              </a:spcAft>
              <a:buClr>
                <a:srgbClr val="FFFFFF"/>
              </a:buClr>
              <a:buSzPts val="1600"/>
              <a:buChar char="•"/>
            </a:pPr>
            <a:r>
              <a:rPr lang="en-GB" sz="1600">
                <a:solidFill>
                  <a:schemeClr val="lt2"/>
                </a:solidFill>
              </a:rPr>
              <a:t>Any uncollected tax will either be collected via the self-</a:t>
            </a:r>
            <a:r>
              <a:rPr lang="en-GB" sz="1600">
                <a:solidFill>
                  <a:srgbClr val="FFFFFF"/>
                </a:solidFill>
              </a:rPr>
              <a:t>assessment</a:t>
            </a:r>
            <a:r>
              <a:rPr lang="en-GB" sz="1600">
                <a:solidFill>
                  <a:schemeClr val="lt2"/>
                </a:solidFill>
              </a:rPr>
              <a:t> process (where the employee is registered) or HMRC will contact the individual to collect this (either via the existing end-of-year reconciliation (P800) process or Simple Assessment)</a:t>
            </a:r>
            <a:endParaRPr i="0" sz="1600" u="none" cap="none" strike="noStrike">
              <a:solidFill>
                <a:srgbClr val="FFFFFF"/>
              </a:solidFill>
            </a:endParaRPr>
          </a:p>
        </p:txBody>
      </p:sp>
      <p:sp>
        <p:nvSpPr>
          <p:cNvPr id="854" name="Google Shape;854;g3489e0c78bc_0_1365"/>
          <p:cNvSpPr/>
          <p:nvPr/>
        </p:nvSpPr>
        <p:spPr>
          <a:xfrm>
            <a:off x="4267200" y="3746875"/>
            <a:ext cx="6934200" cy="1777500"/>
          </a:xfrm>
          <a:prstGeom prst="roundRect">
            <a:avLst>
              <a:gd fmla="val 16667" name="adj"/>
            </a:avLst>
          </a:prstGeom>
          <a:solidFill>
            <a:srgbClr val="CC0000"/>
          </a:solidFill>
          <a:ln>
            <a:noFill/>
          </a:ln>
        </p:spPr>
        <p:txBody>
          <a:bodyPr anchorCtr="0" anchor="t" bIns="18000" lIns="126000" spcFirstLastPara="1" rIns="90000" wrap="square" tIns="90000">
            <a:noAutofit/>
          </a:bodyPr>
          <a:lstStyle/>
          <a:p>
            <a:pPr indent="-289049" lvl="0" marL="269999" marR="0" rtl="0" algn="l">
              <a:lnSpc>
                <a:spcPct val="100000"/>
              </a:lnSpc>
              <a:spcBef>
                <a:spcPts val="600"/>
              </a:spcBef>
              <a:spcAft>
                <a:spcPts val="0"/>
              </a:spcAft>
              <a:buClr>
                <a:srgbClr val="FFFFFF"/>
              </a:buClr>
              <a:buSzPts val="1600"/>
              <a:buChar char="•"/>
            </a:pPr>
            <a:r>
              <a:rPr lang="en-GB" sz="1600">
                <a:solidFill>
                  <a:srgbClr val="FFFFFF"/>
                </a:solidFill>
              </a:rPr>
              <a:t>Note that employers who choose to voluntarily payroll </a:t>
            </a:r>
            <a:r>
              <a:rPr lang="en-GB" sz="1600">
                <a:solidFill>
                  <a:srgbClr val="FFFFFF"/>
                </a:solidFill>
              </a:rPr>
              <a:t>loans</a:t>
            </a:r>
            <a:r>
              <a:rPr lang="en-GB" sz="1600">
                <a:solidFill>
                  <a:srgbClr val="FFFFFF"/>
                </a:solidFill>
              </a:rPr>
              <a:t> and/or living accommodation may still</a:t>
            </a:r>
            <a:r>
              <a:rPr i="0" lang="en-GB" sz="1600" u="none" cap="none" strike="noStrike">
                <a:solidFill>
                  <a:srgbClr val="FFFFFF"/>
                </a:solidFill>
              </a:rPr>
              <a:t> remove </a:t>
            </a:r>
            <a:r>
              <a:rPr lang="en-GB" sz="1600">
                <a:solidFill>
                  <a:srgbClr val="FFFFFF"/>
                </a:solidFill>
              </a:rPr>
              <a:t>the</a:t>
            </a:r>
            <a:r>
              <a:rPr i="0" lang="en-GB" sz="1600" u="none" cap="none" strike="noStrike">
                <a:solidFill>
                  <a:srgbClr val="FFFFFF"/>
                </a:solidFill>
              </a:rPr>
              <a:t> employee from the payrolling regime; HMRC will issue an amended tax code</a:t>
            </a:r>
            <a:endParaRPr i="0" sz="1600" u="none" cap="none" strike="noStrike">
              <a:solidFill>
                <a:srgbClr val="FFFFFF"/>
              </a:solidFill>
            </a:endParaRPr>
          </a:p>
          <a:p>
            <a:pPr indent="-289049" lvl="0" marL="269999" marR="0" rtl="0" algn="l">
              <a:lnSpc>
                <a:spcPct val="100000"/>
              </a:lnSpc>
              <a:spcBef>
                <a:spcPts val="600"/>
              </a:spcBef>
              <a:spcAft>
                <a:spcPts val="0"/>
              </a:spcAft>
              <a:buClr>
                <a:srgbClr val="FFFFFF"/>
              </a:buClr>
              <a:buSzPts val="1600"/>
              <a:buChar char="•"/>
            </a:pPr>
            <a:r>
              <a:rPr lang="en-GB" sz="1600">
                <a:solidFill>
                  <a:srgbClr val="FFFFFF"/>
                </a:solidFill>
              </a:rPr>
              <a:t>In this case, employers should r</a:t>
            </a:r>
            <a:r>
              <a:rPr i="0" lang="en-GB" sz="1600" u="none" cap="none" strike="noStrike">
                <a:solidFill>
                  <a:srgbClr val="FFFFFF"/>
                </a:solidFill>
              </a:rPr>
              <a:t>eport the benefit on Form P11D</a:t>
            </a:r>
            <a:endParaRPr i="0" sz="1600" u="none" cap="none" strike="noStrike">
              <a:solidFill>
                <a:srgbClr val="FFFFFF"/>
              </a:solidFill>
            </a:endParaRPr>
          </a:p>
          <a:p>
            <a:pPr indent="-289049" lvl="0" marL="269999" marR="0" rtl="0" algn="l">
              <a:lnSpc>
                <a:spcPct val="100000"/>
              </a:lnSpc>
              <a:spcBef>
                <a:spcPts val="600"/>
              </a:spcBef>
              <a:spcAft>
                <a:spcPts val="0"/>
              </a:spcAft>
              <a:buClr>
                <a:srgbClr val="FFFFFF"/>
              </a:buClr>
              <a:buSzPts val="1600"/>
              <a:buChar char="•"/>
            </a:pPr>
            <a:r>
              <a:rPr i="0" lang="en-GB" sz="1600" u="none" cap="none" strike="noStrike">
                <a:solidFill>
                  <a:srgbClr val="FFFFFF"/>
                </a:solidFill>
              </a:rPr>
              <a:t>HMRC will contact the employee for the unpaid tax</a:t>
            </a:r>
            <a:endParaRPr i="0" sz="1600" u="none" cap="none" strike="noStrike">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g3489e0c78bc_0_1384"/>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861" name="Google Shape;861;g3489e0c78bc_0_1384"/>
          <p:cNvSpPr txBox="1"/>
          <p:nvPr/>
        </p:nvSpPr>
        <p:spPr>
          <a:xfrm>
            <a:off x="608025" y="606425"/>
            <a:ext cx="10336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chemeClr val="accent1"/>
                </a:solidFill>
                <a:latin typeface="Abril Fatface"/>
                <a:ea typeface="Abril Fatface"/>
                <a:cs typeface="Abril Fatface"/>
                <a:sym typeface="Abril Fatface"/>
              </a:rPr>
              <a:t>Mandatory</a:t>
            </a:r>
            <a:r>
              <a:rPr b="1" lang="en-GB" sz="2800">
                <a:solidFill>
                  <a:schemeClr val="accent1"/>
                </a:solidFill>
                <a:latin typeface="Abril Fatface"/>
                <a:ea typeface="Abril Fatface"/>
                <a:cs typeface="Abril Fatface"/>
                <a:sym typeface="Abril Fatface"/>
              </a:rPr>
              <a:t> payrolling of benefits - employee has no income</a:t>
            </a:r>
            <a:endParaRPr b="1" sz="2800">
              <a:solidFill>
                <a:schemeClr val="accent1"/>
              </a:solidFill>
              <a:latin typeface="Abril Fatface"/>
              <a:ea typeface="Abril Fatface"/>
              <a:cs typeface="Abril Fatface"/>
              <a:sym typeface="Abril Fatface"/>
            </a:endParaRPr>
          </a:p>
          <a:p>
            <a:pPr indent="0" lvl="0" marL="0" rtl="0" algn="l">
              <a:lnSpc>
                <a:spcPct val="90000"/>
              </a:lnSpc>
              <a:spcBef>
                <a:spcPts val="0"/>
              </a:spcBef>
              <a:spcAft>
                <a:spcPts val="0"/>
              </a:spcAft>
              <a:buNone/>
            </a:pPr>
            <a:r>
              <a:rPr b="1" lang="en-GB" sz="2800">
                <a:solidFill>
                  <a:srgbClr val="FFFFFF"/>
                </a:solidFill>
                <a:latin typeface="Inter"/>
                <a:ea typeface="Inter"/>
                <a:cs typeface="Inter"/>
                <a:sym typeface="Inter"/>
              </a:rPr>
              <a:t> </a:t>
            </a:r>
            <a:endParaRPr b="1" sz="2800">
              <a:solidFill>
                <a:srgbClr val="1CDBBC"/>
              </a:solidFill>
              <a:latin typeface="Inter"/>
              <a:ea typeface="Inter"/>
              <a:cs typeface="Inter"/>
              <a:sym typeface="Inter"/>
            </a:endParaRPr>
          </a:p>
        </p:txBody>
      </p:sp>
      <p:sp>
        <p:nvSpPr>
          <p:cNvPr id="862" name="Google Shape;862;g3489e0c78bc_0_1384"/>
          <p:cNvSpPr/>
          <p:nvPr/>
        </p:nvSpPr>
        <p:spPr>
          <a:xfrm>
            <a:off x="688800" y="1600200"/>
            <a:ext cx="5328000" cy="2952900"/>
          </a:xfrm>
          <a:prstGeom prst="roundRect">
            <a:avLst>
              <a:gd fmla="val 16667" name="adj"/>
            </a:avLst>
          </a:prstGeom>
          <a:solidFill>
            <a:srgbClr val="99326C">
              <a:alpha val="83920"/>
            </a:srgbClr>
          </a:solidFill>
          <a:ln>
            <a:noFill/>
          </a:ln>
        </p:spPr>
        <p:txBody>
          <a:bodyPr anchorCtr="0" anchor="t" bIns="18000" lIns="126000" spcFirstLastPara="1" rIns="90000" wrap="square" tIns="90000">
            <a:noAutofit/>
          </a:bodyPr>
          <a:lstStyle/>
          <a:p>
            <a:pPr indent="-330200" lvl="0" marL="457200" rtl="0" algn="l">
              <a:spcBef>
                <a:spcPts val="1000"/>
              </a:spcBef>
              <a:spcAft>
                <a:spcPts val="0"/>
              </a:spcAft>
              <a:buClr>
                <a:schemeClr val="lt2"/>
              </a:buClr>
              <a:buSzPts val="1600"/>
              <a:buChar char="•"/>
            </a:pPr>
            <a:r>
              <a:rPr lang="en-GB" sz="1600">
                <a:solidFill>
                  <a:schemeClr val="lt2"/>
                </a:solidFill>
              </a:rPr>
              <a:t>Employers must</a:t>
            </a:r>
            <a:r>
              <a:rPr b="1" lang="en-GB" sz="1600">
                <a:solidFill>
                  <a:schemeClr val="lt2"/>
                </a:solidFill>
              </a:rPr>
              <a:t> </a:t>
            </a:r>
            <a:r>
              <a:rPr lang="en-GB" sz="1600">
                <a:solidFill>
                  <a:schemeClr val="lt2"/>
                </a:solidFill>
              </a:rPr>
              <a:t>still payroll relevant benefits for the employee and report and pay any Class 1A NIC and the FPS must show no payment of earnings and no tax was deducted</a:t>
            </a:r>
            <a:endParaRPr sz="1600">
              <a:solidFill>
                <a:schemeClr val="lt2"/>
              </a:solidFill>
            </a:endParaRPr>
          </a:p>
          <a:p>
            <a:pPr indent="-330200" lvl="0" marL="457200" rtl="0" algn="l">
              <a:spcBef>
                <a:spcPts val="1000"/>
              </a:spcBef>
              <a:spcAft>
                <a:spcPts val="0"/>
              </a:spcAft>
              <a:buClr>
                <a:schemeClr val="lt2"/>
              </a:buClr>
              <a:buSzPts val="1600"/>
              <a:buChar char="•"/>
            </a:pPr>
            <a:r>
              <a:rPr lang="en-GB" sz="1600">
                <a:solidFill>
                  <a:schemeClr val="lt2"/>
                </a:solidFill>
              </a:rPr>
              <a:t>Any uncollected tax will either be collected via the self-assessment process (where the employee is registered) or HMRC will contact the individual to collect this (either via the existing end-of-year reconciliation (P800) process or Simple Assessment)</a:t>
            </a:r>
            <a:endParaRPr sz="16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8"/>
          <p:cNvSpPr/>
          <p:nvPr/>
        </p:nvSpPr>
        <p:spPr>
          <a:xfrm>
            <a:off x="8021150" y="0"/>
            <a:ext cx="4170900" cy="6858000"/>
          </a:xfrm>
          <a:prstGeom prst="rect">
            <a:avLst/>
          </a:prstGeom>
          <a:solidFill>
            <a:schemeClr val="dk1">
              <a:alpha val="6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chemeClr val="lt1"/>
              </a:solidFill>
            </a:endParaRPr>
          </a:p>
        </p:txBody>
      </p:sp>
      <p:sp>
        <p:nvSpPr>
          <p:cNvPr id="869" name="Google Shape;869;p18"/>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870" name="Google Shape;870;p18"/>
          <p:cNvSpPr txBox="1"/>
          <p:nvPr/>
        </p:nvSpPr>
        <p:spPr>
          <a:xfrm>
            <a:off x="607625" y="370525"/>
            <a:ext cx="109716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chemeClr val="accent1"/>
                </a:solidFill>
                <a:latin typeface="Abril Fatface"/>
                <a:ea typeface="Abril Fatface"/>
                <a:cs typeface="Abril Fatface"/>
                <a:sym typeface="Abril Fatface"/>
              </a:rPr>
              <a:t>Mandatory payrolling of benefits - complexities</a:t>
            </a:r>
            <a:endParaRPr b="1" sz="2800">
              <a:solidFill>
                <a:schemeClr val="accent1"/>
              </a:solidFill>
              <a:latin typeface="Abril Fatface"/>
              <a:ea typeface="Abril Fatface"/>
              <a:cs typeface="Abril Fatface"/>
              <a:sym typeface="Abril Fatface"/>
            </a:endParaRPr>
          </a:p>
        </p:txBody>
      </p:sp>
      <p:sp>
        <p:nvSpPr>
          <p:cNvPr id="871" name="Google Shape;871;p18"/>
          <p:cNvSpPr/>
          <p:nvPr/>
        </p:nvSpPr>
        <p:spPr>
          <a:xfrm>
            <a:off x="607625" y="837225"/>
            <a:ext cx="10865100" cy="2487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0000" lIns="18000" spcFirstLastPara="1" rIns="18000" wrap="square" tIns="90000">
            <a:noAutofit/>
          </a:bodyPr>
          <a:lstStyle/>
          <a:p>
            <a:pPr indent="0" lvl="0" marL="0" marR="0" rtl="0" algn="ctr">
              <a:lnSpc>
                <a:spcPct val="100000"/>
              </a:lnSpc>
              <a:spcBef>
                <a:spcPts val="0"/>
              </a:spcBef>
              <a:spcAft>
                <a:spcPts val="0"/>
              </a:spcAft>
              <a:buClr>
                <a:srgbClr val="000000"/>
              </a:buClr>
              <a:buSzPts val="1100"/>
              <a:buFont typeface="Arial"/>
              <a:buNone/>
            </a:pPr>
            <a:r>
              <a:rPr b="1" i="0" lang="en-GB" sz="1600" u="none" cap="none" strike="noStrike">
                <a:solidFill>
                  <a:srgbClr val="FFFFFF"/>
                </a:solidFill>
                <a:latin typeface="Inter"/>
                <a:ea typeface="Inter"/>
                <a:cs typeface="Inter"/>
                <a:sym typeface="Inter"/>
              </a:rPr>
              <a:t>Points to be clarified</a:t>
            </a:r>
            <a:endParaRPr b="0" i="0" sz="1300" u="none" cap="none" strike="noStrike">
              <a:solidFill>
                <a:srgbClr val="FFFFFF"/>
              </a:solidFill>
              <a:latin typeface="Inter"/>
              <a:ea typeface="Inter"/>
              <a:cs typeface="Inter"/>
              <a:sym typeface="Inter"/>
            </a:endParaRPr>
          </a:p>
        </p:txBody>
      </p:sp>
      <p:sp>
        <p:nvSpPr>
          <p:cNvPr id="872" name="Google Shape;872;p18"/>
          <p:cNvSpPr/>
          <p:nvPr/>
        </p:nvSpPr>
        <p:spPr>
          <a:xfrm>
            <a:off x="627700" y="1146049"/>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How the regime will apply to mobile workers</a:t>
            </a:r>
            <a:r>
              <a:rPr lang="en-GB" sz="1200">
                <a:solidFill>
                  <a:srgbClr val="FFFFFF"/>
                </a:solidFill>
              </a:rPr>
              <a:t> who are not on a modified payroll</a:t>
            </a:r>
            <a:endParaRPr i="0" sz="1200" u="none" cap="none" strike="noStrike">
              <a:solidFill>
                <a:srgbClr val="FFFFFF"/>
              </a:solidFill>
            </a:endParaRPr>
          </a:p>
        </p:txBody>
      </p:sp>
      <p:sp>
        <p:nvSpPr>
          <p:cNvPr id="873" name="Google Shape;873;p18"/>
          <p:cNvSpPr/>
          <p:nvPr/>
        </p:nvSpPr>
        <p:spPr>
          <a:xfrm>
            <a:off x="6148697" y="2725824"/>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The </a:t>
            </a:r>
            <a:r>
              <a:rPr i="0" lang="en-GB" sz="1200" u="none" cap="none" strike="noStrike">
                <a:solidFill>
                  <a:srgbClr val="FFFFFF"/>
                </a:solidFill>
              </a:rPr>
              <a:t>i</a:t>
            </a:r>
            <a:r>
              <a:rPr lang="en-GB" sz="1200">
                <a:solidFill>
                  <a:srgbClr val="FFFFFF"/>
                </a:solidFill>
              </a:rPr>
              <a:t>mpact on third party benefits / Taxed Award Schemes</a:t>
            </a:r>
            <a:endParaRPr i="0" sz="1200" u="none" cap="none" strike="noStrike">
              <a:solidFill>
                <a:srgbClr val="FFFFFF"/>
              </a:solidFill>
            </a:endParaRPr>
          </a:p>
        </p:txBody>
      </p:sp>
      <p:sp>
        <p:nvSpPr>
          <p:cNvPr id="874" name="Google Shape;874;p18"/>
          <p:cNvSpPr/>
          <p:nvPr/>
        </p:nvSpPr>
        <p:spPr>
          <a:xfrm>
            <a:off x="627700" y="1670273"/>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What additional information will need to be reported that isn’t currently required, particularly as regards cars</a:t>
            </a:r>
            <a:endParaRPr i="0" sz="1200" u="none" cap="none" strike="noStrike">
              <a:solidFill>
                <a:srgbClr val="FFFFFF"/>
              </a:solidFill>
            </a:endParaRPr>
          </a:p>
        </p:txBody>
      </p:sp>
      <p:sp>
        <p:nvSpPr>
          <p:cNvPr id="875" name="Google Shape;875;p18"/>
          <p:cNvSpPr/>
          <p:nvPr/>
        </p:nvSpPr>
        <p:spPr>
          <a:xfrm>
            <a:off x="627700" y="2194498"/>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How ‘irregular’ benefits or items with a fluctuating value should be reported</a:t>
            </a:r>
            <a:endParaRPr i="0" sz="1200" u="none" cap="none" strike="noStrike">
              <a:solidFill>
                <a:srgbClr val="FFFFFF"/>
              </a:solidFill>
            </a:endParaRPr>
          </a:p>
        </p:txBody>
      </p:sp>
      <p:sp>
        <p:nvSpPr>
          <p:cNvPr id="876" name="Google Shape;876;p18"/>
          <p:cNvSpPr/>
          <p:nvPr/>
        </p:nvSpPr>
        <p:spPr>
          <a:xfrm>
            <a:off x="6148697" y="2194497"/>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Whether there will be any change to how payrolled benefit errors are corrected and associated penalties</a:t>
            </a:r>
            <a:endParaRPr i="0" sz="1200" u="none" cap="none" strike="noStrike">
              <a:solidFill>
                <a:srgbClr val="FFFFFF"/>
              </a:solidFill>
            </a:endParaRPr>
          </a:p>
        </p:txBody>
      </p:sp>
      <p:sp>
        <p:nvSpPr>
          <p:cNvPr id="877" name="Google Shape;877;p18"/>
          <p:cNvSpPr/>
          <p:nvPr/>
        </p:nvSpPr>
        <p:spPr>
          <a:xfrm>
            <a:off x="6148697" y="1146046"/>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The interaction between the 52 week NIC rule and Class 1A NIC on payrolled benefits</a:t>
            </a:r>
            <a:endParaRPr i="0" sz="1200" u="none" cap="none" strike="noStrike">
              <a:solidFill>
                <a:srgbClr val="FFFFFF"/>
              </a:solidFill>
            </a:endParaRPr>
          </a:p>
        </p:txBody>
      </p:sp>
      <p:sp>
        <p:nvSpPr>
          <p:cNvPr id="878" name="Google Shape;878;p18"/>
          <p:cNvSpPr/>
          <p:nvPr/>
        </p:nvSpPr>
        <p:spPr>
          <a:xfrm>
            <a:off x="627701" y="3257146"/>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Whether there will be any changes to payslip presentation and if/ how Class 1A NIC will be displayed</a:t>
            </a:r>
            <a:endParaRPr i="0" sz="1200" u="none" cap="none" strike="noStrike">
              <a:solidFill>
                <a:srgbClr val="FFFFFF"/>
              </a:solidFill>
            </a:endParaRPr>
          </a:p>
        </p:txBody>
      </p:sp>
      <p:sp>
        <p:nvSpPr>
          <p:cNvPr id="879" name="Google Shape;879;p18"/>
          <p:cNvSpPr/>
          <p:nvPr/>
        </p:nvSpPr>
        <p:spPr>
          <a:xfrm>
            <a:off x="6148698" y="1665995"/>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Whether any employers, items and/or employees can be carved out</a:t>
            </a:r>
            <a:endParaRPr i="0" sz="1200" u="none" cap="none" strike="noStrike">
              <a:solidFill>
                <a:srgbClr val="FFFFFF"/>
              </a:solidFill>
            </a:endParaRPr>
          </a:p>
        </p:txBody>
      </p:sp>
      <p:sp>
        <p:nvSpPr>
          <p:cNvPr id="880" name="Google Shape;880;p18"/>
          <p:cNvSpPr/>
          <p:nvPr/>
        </p:nvSpPr>
        <p:spPr>
          <a:xfrm>
            <a:off x="6148698" y="3257144"/>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When loans and accommodation will be mandatory and how the benefit will be calculated and impact of ORI in-year changes</a:t>
            </a:r>
            <a:endParaRPr i="0" sz="1200" u="none" cap="none" strike="noStrike">
              <a:solidFill>
                <a:srgbClr val="FFFFFF"/>
              </a:solidFill>
            </a:endParaRPr>
          </a:p>
        </p:txBody>
      </p:sp>
      <p:sp>
        <p:nvSpPr>
          <p:cNvPr id="881" name="Google Shape;881;p18"/>
          <p:cNvSpPr/>
          <p:nvPr/>
        </p:nvSpPr>
        <p:spPr>
          <a:xfrm>
            <a:off x="627701" y="2725819"/>
            <a:ext cx="5323800" cy="464100"/>
          </a:xfrm>
          <a:prstGeom prst="roundRect">
            <a:avLst>
              <a:gd fmla="val 16667" name="adj"/>
            </a:avLst>
          </a:prstGeom>
          <a:noFill/>
          <a:ln cap="flat" cmpd="sng" w="19050">
            <a:solidFill>
              <a:srgbClr val="4A86E8"/>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i="0" lang="en-GB" sz="1200" u="none" cap="none" strike="noStrike">
                <a:solidFill>
                  <a:srgbClr val="FFFFFF"/>
                </a:solidFill>
              </a:rPr>
              <a:t>When the year-end process can be utilised, how it will work and impact on employees</a:t>
            </a:r>
            <a:endParaRPr i="0" sz="1200" u="none" cap="none" strike="noStrike">
              <a:solidFill>
                <a:srgbClr val="FFFFFF"/>
              </a:solidFill>
            </a:endParaRPr>
          </a:p>
        </p:txBody>
      </p:sp>
      <p:sp>
        <p:nvSpPr>
          <p:cNvPr id="882" name="Google Shape;882;p18"/>
          <p:cNvSpPr/>
          <p:nvPr/>
        </p:nvSpPr>
        <p:spPr>
          <a:xfrm>
            <a:off x="627700" y="3940875"/>
            <a:ext cx="10865100" cy="248700"/>
          </a:xfrm>
          <a:prstGeom prst="roundRect">
            <a:avLst>
              <a:gd fmla="val 16667" name="adj"/>
            </a:avLst>
          </a:prstGeom>
          <a:solidFill>
            <a:srgbClr val="BA8CFF"/>
          </a:solidFill>
          <a:ln>
            <a:noFill/>
          </a:ln>
        </p:spPr>
        <p:txBody>
          <a:bodyPr anchorCtr="0" anchor="ctr" bIns="90000" lIns="18000" spcFirstLastPara="1" rIns="18000" wrap="square" tIns="90000">
            <a:noAutofit/>
          </a:bodyPr>
          <a:lstStyle/>
          <a:p>
            <a:pPr indent="0" lvl="0" marL="0" marR="0" rtl="0" algn="ctr">
              <a:lnSpc>
                <a:spcPct val="100000"/>
              </a:lnSpc>
              <a:spcBef>
                <a:spcPts val="0"/>
              </a:spcBef>
              <a:spcAft>
                <a:spcPts val="0"/>
              </a:spcAft>
              <a:buClr>
                <a:srgbClr val="000000"/>
              </a:buClr>
              <a:buSzPts val="1100"/>
              <a:buFont typeface="Arial"/>
              <a:buNone/>
            </a:pPr>
            <a:r>
              <a:rPr b="1" i="0" lang="en-GB" sz="1600" u="none" cap="none" strike="noStrike">
                <a:solidFill>
                  <a:srgbClr val="000000"/>
                </a:solidFill>
                <a:latin typeface="Inter"/>
                <a:ea typeface="Inter"/>
                <a:cs typeface="Inter"/>
                <a:sym typeface="Inter"/>
              </a:rPr>
              <a:t>Potential challenges</a:t>
            </a:r>
            <a:endParaRPr b="0" i="0" sz="1300" u="none" cap="none" strike="noStrike">
              <a:solidFill>
                <a:srgbClr val="000000"/>
              </a:solidFill>
              <a:latin typeface="Inter"/>
              <a:ea typeface="Inter"/>
              <a:cs typeface="Inter"/>
              <a:sym typeface="Inter"/>
            </a:endParaRPr>
          </a:p>
        </p:txBody>
      </p:sp>
      <p:sp>
        <p:nvSpPr>
          <p:cNvPr id="883" name="Google Shape;883;p18"/>
          <p:cNvSpPr/>
          <p:nvPr/>
        </p:nvSpPr>
        <p:spPr>
          <a:xfrm>
            <a:off x="627700" y="4256798"/>
            <a:ext cx="5323800" cy="464100"/>
          </a:xfrm>
          <a:prstGeom prst="roundRect">
            <a:avLst>
              <a:gd fmla="val 16667" name="adj"/>
            </a:avLst>
          </a:prstGeom>
          <a:noFill/>
          <a:ln cap="flat" cmpd="sng" w="19050">
            <a:solidFill>
              <a:srgbClr val="BA8CFF"/>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FFFFFF"/>
                </a:solidFill>
                <a:latin typeface="Inter"/>
                <a:ea typeface="Inter"/>
                <a:cs typeface="Inter"/>
                <a:sym typeface="Inter"/>
              </a:rPr>
              <a:t>How to identify and report taxable items in real-time/data collation and flow (esp. if outsource payroll)</a:t>
            </a:r>
            <a:endParaRPr b="0" i="0" sz="1200" u="none" cap="none" strike="noStrike">
              <a:solidFill>
                <a:srgbClr val="FFFFFF"/>
              </a:solidFill>
              <a:latin typeface="Inter"/>
              <a:ea typeface="Inter"/>
              <a:cs typeface="Inter"/>
              <a:sym typeface="Inter"/>
            </a:endParaRPr>
          </a:p>
        </p:txBody>
      </p:sp>
      <p:sp>
        <p:nvSpPr>
          <p:cNvPr id="884" name="Google Shape;884;p18"/>
          <p:cNvSpPr/>
          <p:nvPr/>
        </p:nvSpPr>
        <p:spPr>
          <a:xfrm>
            <a:off x="627701" y="4788121"/>
            <a:ext cx="5323800" cy="464100"/>
          </a:xfrm>
          <a:prstGeom prst="roundRect">
            <a:avLst>
              <a:gd fmla="val 16667" name="adj"/>
            </a:avLst>
          </a:prstGeom>
          <a:noFill/>
          <a:ln cap="flat" cmpd="sng" w="19050">
            <a:solidFill>
              <a:srgbClr val="BA8CFF"/>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FFFFFF"/>
                </a:solidFill>
                <a:latin typeface="Inter"/>
                <a:ea typeface="Inter"/>
                <a:cs typeface="Inter"/>
                <a:sym typeface="Inter"/>
              </a:rPr>
              <a:t>Interaction between current expense and benefit processes, including identifying taxable items and whether payroll or PSA</a:t>
            </a:r>
            <a:endParaRPr b="0" i="0" sz="1200" u="none" cap="none" strike="noStrike">
              <a:solidFill>
                <a:srgbClr val="FFFFFF"/>
              </a:solidFill>
              <a:latin typeface="Inter"/>
              <a:ea typeface="Inter"/>
              <a:cs typeface="Inter"/>
              <a:sym typeface="Inter"/>
            </a:endParaRPr>
          </a:p>
        </p:txBody>
      </p:sp>
      <p:sp>
        <p:nvSpPr>
          <p:cNvPr id="885" name="Google Shape;885;p18"/>
          <p:cNvSpPr/>
          <p:nvPr/>
        </p:nvSpPr>
        <p:spPr>
          <a:xfrm>
            <a:off x="6148698" y="4256797"/>
            <a:ext cx="5323800" cy="464100"/>
          </a:xfrm>
          <a:prstGeom prst="roundRect">
            <a:avLst>
              <a:gd fmla="val 16667" name="adj"/>
            </a:avLst>
          </a:prstGeom>
          <a:noFill/>
          <a:ln cap="flat" cmpd="sng" w="19050">
            <a:solidFill>
              <a:srgbClr val="BA8CFF"/>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FFFFFF"/>
                </a:solidFill>
                <a:latin typeface="Inter"/>
                <a:ea typeface="Inter"/>
                <a:cs typeface="Inter"/>
                <a:sym typeface="Inter"/>
              </a:rPr>
              <a:t>The impact of Class 1A NIC being collected in real-time each pay period rather than at the end of the tax year</a:t>
            </a:r>
            <a:endParaRPr b="0" i="0" sz="1200" u="none" cap="none" strike="noStrike">
              <a:solidFill>
                <a:srgbClr val="FFFFFF"/>
              </a:solidFill>
              <a:latin typeface="Inter"/>
              <a:ea typeface="Inter"/>
              <a:cs typeface="Inter"/>
              <a:sym typeface="Inter"/>
            </a:endParaRPr>
          </a:p>
        </p:txBody>
      </p:sp>
      <p:sp>
        <p:nvSpPr>
          <p:cNvPr id="886" name="Google Shape;886;p18"/>
          <p:cNvSpPr/>
          <p:nvPr/>
        </p:nvSpPr>
        <p:spPr>
          <a:xfrm>
            <a:off x="6148697" y="4788122"/>
            <a:ext cx="5323800" cy="464100"/>
          </a:xfrm>
          <a:prstGeom prst="roundRect">
            <a:avLst>
              <a:gd fmla="val 16667" name="adj"/>
            </a:avLst>
          </a:prstGeom>
          <a:noFill/>
          <a:ln cap="flat" cmpd="sng" w="19050">
            <a:solidFill>
              <a:srgbClr val="BA8CFF"/>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FFFFFF"/>
                </a:solidFill>
                <a:latin typeface="Inter"/>
                <a:ea typeface="Inter"/>
                <a:cs typeface="Inter"/>
                <a:sym typeface="Inter"/>
              </a:rPr>
              <a:t>The impact of the timescale in which items need to be made good</a:t>
            </a:r>
            <a:endParaRPr b="0" i="0" sz="1200" u="none" cap="none" strike="noStrike">
              <a:solidFill>
                <a:srgbClr val="FFFFFF"/>
              </a:solidFill>
              <a:latin typeface="Inter"/>
              <a:ea typeface="Inter"/>
              <a:cs typeface="Inter"/>
              <a:sym typeface="Inter"/>
            </a:endParaRPr>
          </a:p>
        </p:txBody>
      </p:sp>
      <p:sp>
        <p:nvSpPr>
          <p:cNvPr id="887" name="Google Shape;887;p18"/>
          <p:cNvSpPr/>
          <p:nvPr/>
        </p:nvSpPr>
        <p:spPr>
          <a:xfrm>
            <a:off x="6148697" y="5319450"/>
            <a:ext cx="5323800" cy="464100"/>
          </a:xfrm>
          <a:prstGeom prst="roundRect">
            <a:avLst>
              <a:gd fmla="val 16667" name="adj"/>
            </a:avLst>
          </a:prstGeom>
          <a:noFill/>
          <a:ln cap="flat" cmpd="sng" w="19050">
            <a:solidFill>
              <a:srgbClr val="BA8CFF"/>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FFFFFF"/>
                </a:solidFill>
                <a:latin typeface="Inter"/>
                <a:ea typeface="Inter"/>
                <a:cs typeface="Inter"/>
                <a:sym typeface="Inter"/>
              </a:rPr>
              <a:t>Identifying which mobile workers have a taxable UK employment</a:t>
            </a:r>
            <a:endParaRPr b="0" i="0" sz="1200" u="none" cap="none" strike="noStrike">
              <a:solidFill>
                <a:srgbClr val="FFFFFF"/>
              </a:solidFill>
              <a:latin typeface="Inter"/>
              <a:ea typeface="Inter"/>
              <a:cs typeface="Inter"/>
              <a:sym typeface="Inter"/>
            </a:endParaRPr>
          </a:p>
        </p:txBody>
      </p:sp>
      <p:sp>
        <p:nvSpPr>
          <p:cNvPr id="888" name="Google Shape;888;p18"/>
          <p:cNvSpPr/>
          <p:nvPr/>
        </p:nvSpPr>
        <p:spPr>
          <a:xfrm>
            <a:off x="627700" y="5368250"/>
            <a:ext cx="5323800" cy="464100"/>
          </a:xfrm>
          <a:prstGeom prst="roundRect">
            <a:avLst>
              <a:gd fmla="val 16667" name="adj"/>
            </a:avLst>
          </a:prstGeom>
          <a:noFill/>
          <a:ln cap="flat" cmpd="sng" w="19050">
            <a:solidFill>
              <a:srgbClr val="BA8CFF"/>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FFFFFF"/>
                </a:solidFill>
                <a:latin typeface="Inter"/>
                <a:ea typeface="Inter"/>
                <a:cs typeface="Inter"/>
                <a:sym typeface="Inter"/>
              </a:rPr>
              <a:t>Identifying items subject to Class 1 and/or Class 1A NIC and updating processes to ensure the right NIC is applied</a:t>
            </a:r>
            <a:endParaRPr b="0" i="0" sz="1200" u="none" cap="none" strike="noStrike">
              <a:solidFill>
                <a:srgbClr val="FFFFFF"/>
              </a:solidFill>
              <a:latin typeface="Inter"/>
              <a:ea typeface="Inter"/>
              <a:cs typeface="Inter"/>
              <a:sym typeface="Inter"/>
            </a:endParaRPr>
          </a:p>
        </p:txBody>
      </p:sp>
      <p:sp>
        <p:nvSpPr>
          <p:cNvPr id="889" name="Google Shape;889;p18"/>
          <p:cNvSpPr/>
          <p:nvPr/>
        </p:nvSpPr>
        <p:spPr>
          <a:xfrm>
            <a:off x="607400" y="5895725"/>
            <a:ext cx="10865100" cy="408600"/>
          </a:xfrm>
          <a:prstGeom prst="roundRect">
            <a:avLst>
              <a:gd fmla="val 16667" name="adj"/>
            </a:avLst>
          </a:prstGeom>
          <a:solidFill>
            <a:srgbClr val="BA8CFF"/>
          </a:solidFill>
          <a:ln cap="flat" cmpd="sng" w="19050">
            <a:solidFill>
              <a:srgbClr val="BA8CFF"/>
            </a:solidFill>
            <a:prstDash val="solid"/>
            <a:round/>
            <a:headEnd len="sm" w="sm" type="none"/>
            <a:tailEnd len="sm" w="sm" type="none"/>
          </a:ln>
        </p:spPr>
        <p:txBody>
          <a:bodyPr anchorCtr="0" anchor="ctr" bIns="90000" lIns="36000" spcFirstLastPara="1" rIns="18000" wrap="square" tIns="90000">
            <a:noAutofit/>
          </a:bodyPr>
          <a:lstStyle/>
          <a:p>
            <a:pPr indent="0" lvl="0" marL="0" marR="0" rtl="0" algn="ctr">
              <a:lnSpc>
                <a:spcPct val="100000"/>
              </a:lnSpc>
              <a:spcBef>
                <a:spcPts val="0"/>
              </a:spcBef>
              <a:spcAft>
                <a:spcPts val="0"/>
              </a:spcAft>
              <a:buClr>
                <a:srgbClr val="000000"/>
              </a:buClr>
              <a:buSzPts val="1100"/>
              <a:buFont typeface="Arial"/>
              <a:buNone/>
            </a:pPr>
            <a:r>
              <a:rPr b="1" i="0" lang="en-GB" sz="2400" u="none" cap="none" strike="noStrike">
                <a:solidFill>
                  <a:srgbClr val="063636"/>
                </a:solidFill>
              </a:rPr>
              <a:t>Time Frame!</a:t>
            </a:r>
            <a:endParaRPr b="1" i="0" sz="2400" u="none" cap="none" strike="noStrike">
              <a:solidFill>
                <a:srgbClr val="06363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g3489e0c78bc_0_1112"/>
          <p:cNvSpPr txBox="1"/>
          <p:nvPr>
            <p:ph type="title"/>
          </p:nvPr>
        </p:nvSpPr>
        <p:spPr>
          <a:xfrm>
            <a:off x="1219200" y="4534825"/>
            <a:ext cx="10171800" cy="1245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2"/>
              </a:buClr>
              <a:buSzPts val="5500"/>
              <a:buFont typeface="Abril Fatface"/>
              <a:buNone/>
            </a:pPr>
            <a:r>
              <a:rPr lang="en-GB"/>
              <a:t>Mandatory Payrolling of Benefits</a:t>
            </a:r>
            <a:endParaRPr/>
          </a:p>
        </p:txBody>
      </p:sp>
      <p:sp>
        <p:nvSpPr>
          <p:cNvPr id="896" name="Google Shape;896;g3489e0c78bc_0_1112"/>
          <p:cNvSpPr txBox="1"/>
          <p:nvPr>
            <p:ph idx="4294967295" type="subTitle"/>
          </p:nvPr>
        </p:nvSpPr>
        <p:spPr>
          <a:xfrm>
            <a:off x="1219200" y="5874250"/>
            <a:ext cx="10171800" cy="2865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SzPts val="2800"/>
              <a:buNone/>
            </a:pPr>
            <a:r>
              <a:rPr lang="en-GB" sz="2400">
                <a:solidFill>
                  <a:schemeClr val="lt1"/>
                </a:solidFill>
              </a:rPr>
              <a:t>Practical considerations and steps</a:t>
            </a:r>
            <a:endParaRPr sz="24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g3489e0c78bc_0_1276"/>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903" name="Google Shape;903;g3489e0c78bc_0_1276"/>
          <p:cNvSpPr txBox="1"/>
          <p:nvPr/>
        </p:nvSpPr>
        <p:spPr>
          <a:xfrm>
            <a:off x="606425" y="484825"/>
            <a:ext cx="113784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chemeClr val="accent1"/>
                </a:solidFill>
                <a:latin typeface="Abril Fatface"/>
                <a:ea typeface="Abril Fatface"/>
                <a:cs typeface="Abril Fatface"/>
                <a:sym typeface="Abril Fatface"/>
              </a:rPr>
              <a:t>Mandatory payrolling - practical considerations &amp; steps</a:t>
            </a:r>
            <a:endParaRPr b="1" sz="2800">
              <a:solidFill>
                <a:schemeClr val="accent1"/>
              </a:solidFill>
              <a:latin typeface="Abril Fatface"/>
              <a:ea typeface="Abril Fatface"/>
              <a:cs typeface="Abril Fatface"/>
              <a:sym typeface="Abril Fatface"/>
            </a:endParaRPr>
          </a:p>
        </p:txBody>
      </p:sp>
      <p:graphicFrame>
        <p:nvGraphicFramePr>
          <p:cNvPr id="904" name="Google Shape;904;g3489e0c78bc_0_1276"/>
          <p:cNvGraphicFramePr/>
          <p:nvPr/>
        </p:nvGraphicFramePr>
        <p:xfrm>
          <a:off x="803475" y="1234438"/>
          <a:ext cx="3000000" cy="3000000"/>
        </p:xfrm>
        <a:graphic>
          <a:graphicData uri="http://schemas.openxmlformats.org/drawingml/2006/table">
            <a:tbl>
              <a:tblPr>
                <a:noFill/>
                <a:tableStyleId>{C8944EED-6E5D-489F-87AB-D0BAB646BD01}</a:tableStyleId>
              </a:tblPr>
              <a:tblGrid>
                <a:gridCol w="2116400"/>
                <a:gridCol w="2116400"/>
                <a:gridCol w="2116400"/>
                <a:gridCol w="2116400"/>
                <a:gridCol w="2116400"/>
              </a:tblGrid>
              <a:tr h="1497275">
                <a:tc>
                  <a:txBody>
                    <a:bodyPr/>
                    <a:lstStyle/>
                    <a:p>
                      <a:pPr indent="0" lvl="0" marL="35999" marR="35999" rtl="0" algn="l">
                        <a:lnSpc>
                          <a:spcPct val="100000"/>
                        </a:lnSpc>
                        <a:spcBef>
                          <a:spcPts val="0"/>
                        </a:spcBef>
                        <a:spcAft>
                          <a:spcPts val="0"/>
                        </a:spcAft>
                        <a:buClr>
                          <a:srgbClr val="000000"/>
                        </a:buClr>
                        <a:buSzPts val="1200"/>
                        <a:buFont typeface="Arial"/>
                        <a:buNone/>
                      </a:pPr>
                      <a:r>
                        <a:rPr lang="en-GB" sz="1300" u="none" cap="none" strike="noStrike">
                          <a:solidFill>
                            <a:srgbClr val="FFFFFF"/>
                          </a:solidFill>
                        </a:rPr>
                        <a:t>Understand the impact of the change on </a:t>
                      </a:r>
                      <a:r>
                        <a:rPr lang="en-GB" sz="1300">
                          <a:solidFill>
                            <a:srgbClr val="FFFFFF"/>
                          </a:solidFill>
                        </a:rPr>
                        <a:t>the charity</a:t>
                      </a:r>
                      <a:r>
                        <a:rPr lang="en-GB" sz="1300" u="none" cap="none" strike="noStrike">
                          <a:solidFill>
                            <a:srgbClr val="FFFFFF"/>
                          </a:solidFill>
                        </a:rPr>
                        <a:t> and key actions the </a:t>
                      </a:r>
                      <a:r>
                        <a:rPr lang="en-GB" sz="1300">
                          <a:solidFill>
                            <a:srgbClr val="FFFFFF"/>
                          </a:solidFill>
                        </a:rPr>
                        <a:t>charity </a:t>
                      </a:r>
                      <a:r>
                        <a:rPr lang="en-GB" sz="1300" u="none" cap="none" strike="noStrike">
                          <a:solidFill>
                            <a:srgbClr val="FFFFFF"/>
                          </a:solidFill>
                        </a:rPr>
                        <a:t>needs to take to prepare</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chemeClr val="accent2"/>
                    </a:solidFill>
                  </a:tcPr>
                </a:tc>
                <a:tc>
                  <a:txBody>
                    <a:bodyPr/>
                    <a:lstStyle/>
                    <a:p>
                      <a:pPr indent="0" lvl="0" marL="35999" marR="35999" rtl="0" algn="l">
                        <a:lnSpc>
                          <a:spcPct val="100000"/>
                        </a:lnSpc>
                        <a:spcBef>
                          <a:spcPts val="0"/>
                        </a:spcBef>
                        <a:spcAft>
                          <a:spcPts val="0"/>
                        </a:spcAft>
                        <a:buClr>
                          <a:srgbClr val="000000"/>
                        </a:buClr>
                        <a:buSzPts val="1400"/>
                        <a:buFont typeface="Arial"/>
                        <a:buNone/>
                      </a:pPr>
                      <a:r>
                        <a:rPr lang="en-GB" sz="1300" u="none" cap="none" strike="noStrike">
                          <a:solidFill>
                            <a:srgbClr val="FFFFFF"/>
                          </a:solidFill>
                        </a:rPr>
                        <a:t>Consider the impact of the limit on the amount of tax that can be withheld in a pay period, particularly for employees on longer periods of absence (e.g. maternity)</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99326C"/>
                    </a:solidFill>
                  </a:tcPr>
                </a:tc>
                <a:tc>
                  <a:txBody>
                    <a:bodyPr/>
                    <a:lstStyle/>
                    <a:p>
                      <a:pPr indent="0" lvl="0" marL="35999" marR="35999" rtl="0" algn="l">
                        <a:lnSpc>
                          <a:spcPct val="100000"/>
                        </a:lnSpc>
                        <a:spcBef>
                          <a:spcPts val="0"/>
                        </a:spcBef>
                        <a:spcAft>
                          <a:spcPts val="0"/>
                        </a:spcAft>
                        <a:buClr>
                          <a:srgbClr val="000000"/>
                        </a:buClr>
                        <a:buSzPts val="1400"/>
                        <a:buFont typeface="Arial"/>
                        <a:buNone/>
                      </a:pPr>
                      <a:r>
                        <a:rPr lang="en-GB" sz="1300" u="none" cap="none" strike="noStrike">
                          <a:solidFill>
                            <a:srgbClr val="FFFFFF"/>
                          </a:solidFill>
                        </a:rPr>
                        <a:t>How to identify and report taxable items in real-time and how to collate the additional data that will be required</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5C22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300" u="none" cap="none" strike="noStrike">
                          <a:solidFill>
                            <a:srgbClr val="FFFFFF"/>
                          </a:solidFill>
                        </a:rPr>
                        <a:t>Identify which items may have additional complexity and understand how these interact with the end-of-year process</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chemeClr val="accent2"/>
                    </a:solidFill>
                  </a:tcPr>
                </a:tc>
                <a:tc>
                  <a:txBody>
                    <a:bodyPr/>
                    <a:lstStyle/>
                    <a:p>
                      <a:pPr indent="0" lvl="0" marL="35999" marR="35999" rtl="0" algn="l">
                        <a:lnSpc>
                          <a:spcPct val="100000"/>
                        </a:lnSpc>
                        <a:spcBef>
                          <a:spcPts val="0"/>
                        </a:spcBef>
                        <a:spcAft>
                          <a:spcPts val="0"/>
                        </a:spcAft>
                        <a:buClr>
                          <a:srgbClr val="000000"/>
                        </a:buClr>
                        <a:buSzPts val="1200"/>
                        <a:buFont typeface="Arial"/>
                        <a:buNone/>
                      </a:pPr>
                      <a:r>
                        <a:rPr lang="en-GB" sz="1300" u="none" cap="none" strike="noStrike">
                          <a:solidFill>
                            <a:srgbClr val="FFFFFF"/>
                          </a:solidFill>
                        </a:rPr>
                        <a:t>Consider the impact of Class 1A NIC being collected in real-time each pay period rather than at the end of the tax year</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99326C"/>
                    </a:solidFill>
                  </a:tcPr>
                </a:tc>
              </a:tr>
              <a:tr h="1497275">
                <a:tc>
                  <a:txBody>
                    <a:bodyPr/>
                    <a:lstStyle/>
                    <a:p>
                      <a:pPr indent="0" lvl="0" marL="35999" marR="35999" rtl="0" algn="l">
                        <a:lnSpc>
                          <a:spcPct val="100000"/>
                        </a:lnSpc>
                        <a:spcBef>
                          <a:spcPts val="0"/>
                        </a:spcBef>
                        <a:spcAft>
                          <a:spcPts val="0"/>
                        </a:spcAft>
                        <a:buClr>
                          <a:srgbClr val="000000"/>
                        </a:buClr>
                        <a:buSzPts val="1400"/>
                        <a:buFont typeface="Arial"/>
                        <a:buNone/>
                      </a:pPr>
                      <a:r>
                        <a:rPr lang="en-GB" sz="1300" u="none" cap="none" strike="noStrike">
                          <a:solidFill>
                            <a:srgbClr val="FFFFFF"/>
                          </a:solidFill>
                        </a:rPr>
                        <a:t>Consider potential additional practical challenges arising for more frequent pay periods (e.g. weekly)</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5C229C"/>
                    </a:solidFill>
                  </a:tcPr>
                </a:tc>
                <a:tc>
                  <a:txBody>
                    <a:bodyPr/>
                    <a:lstStyle/>
                    <a:p>
                      <a:pPr indent="0" lvl="0" marL="35999" marR="35999" rtl="0" algn="l">
                        <a:lnSpc>
                          <a:spcPct val="100000"/>
                        </a:lnSpc>
                        <a:spcBef>
                          <a:spcPts val="0"/>
                        </a:spcBef>
                        <a:spcAft>
                          <a:spcPts val="0"/>
                        </a:spcAft>
                        <a:buClr>
                          <a:srgbClr val="000000"/>
                        </a:buClr>
                        <a:buSzPts val="1200"/>
                        <a:buFont typeface="Arial"/>
                        <a:buNone/>
                      </a:pPr>
                      <a:r>
                        <a:rPr lang="en-GB" sz="1300" u="none" cap="none" strike="noStrike">
                          <a:solidFill>
                            <a:srgbClr val="FFFFFF"/>
                          </a:solidFill>
                        </a:rPr>
                        <a:t>Identify where existing processes can be used/ developed and which/how processes need to be updated</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chemeClr val="accent2"/>
                    </a:solidFill>
                  </a:tcPr>
                </a:tc>
                <a:tc>
                  <a:txBody>
                    <a:bodyPr/>
                    <a:lstStyle/>
                    <a:p>
                      <a:pPr indent="0" lvl="0" marL="35999" marR="35999" rtl="0" algn="l">
                        <a:lnSpc>
                          <a:spcPct val="100000"/>
                        </a:lnSpc>
                        <a:spcBef>
                          <a:spcPts val="0"/>
                        </a:spcBef>
                        <a:spcAft>
                          <a:spcPts val="0"/>
                        </a:spcAft>
                        <a:buClr>
                          <a:srgbClr val="000000"/>
                        </a:buClr>
                        <a:buSzPts val="1400"/>
                        <a:buFont typeface="Arial"/>
                        <a:buNone/>
                      </a:pPr>
                      <a:r>
                        <a:rPr lang="en-GB" sz="1300" u="none" cap="none" strike="noStrike">
                          <a:solidFill>
                            <a:srgbClr val="FFFFFF"/>
                          </a:solidFill>
                        </a:rPr>
                        <a:t>Consider the interaction with salary sacrifice arrangements</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99326C"/>
                    </a:solidFill>
                  </a:tcPr>
                </a:tc>
                <a:tc>
                  <a:txBody>
                    <a:bodyPr/>
                    <a:lstStyle/>
                    <a:p>
                      <a:pPr indent="0" lvl="0" marL="35999" marR="35999" rtl="0" algn="l">
                        <a:lnSpc>
                          <a:spcPct val="100000"/>
                        </a:lnSpc>
                        <a:spcBef>
                          <a:spcPts val="0"/>
                        </a:spcBef>
                        <a:spcAft>
                          <a:spcPts val="0"/>
                        </a:spcAft>
                        <a:buClr>
                          <a:srgbClr val="000000"/>
                        </a:buClr>
                        <a:buSzPts val="1400"/>
                        <a:buFont typeface="Arial"/>
                        <a:buNone/>
                      </a:pPr>
                      <a:r>
                        <a:rPr lang="en-GB" sz="1300" u="none" cap="none" strike="noStrike">
                          <a:solidFill>
                            <a:srgbClr val="FFFFFF"/>
                          </a:solidFill>
                        </a:rPr>
                        <a:t>Consider the impact of the Optional Remuneration Arrangement rules on the value of benefits</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5C229C"/>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300" u="none" cap="none" strike="noStrike">
                          <a:solidFill>
                            <a:srgbClr val="FFFFFF"/>
                          </a:solidFill>
                        </a:rPr>
                        <a:t>Consider the impact on payroll specifications and reviewing payroll output</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chemeClr val="accent2"/>
                    </a:solidFill>
                  </a:tcPr>
                </a:tc>
              </a:tr>
              <a:tr h="1497275">
                <a:tc>
                  <a:txBody>
                    <a:bodyPr/>
                    <a:lstStyle/>
                    <a:p>
                      <a:pPr indent="0" lvl="0" marL="35999" marR="35999" rtl="0" algn="l">
                        <a:lnSpc>
                          <a:spcPct val="100000"/>
                        </a:lnSpc>
                        <a:spcBef>
                          <a:spcPts val="0"/>
                        </a:spcBef>
                        <a:spcAft>
                          <a:spcPts val="0"/>
                        </a:spcAft>
                        <a:buClr>
                          <a:srgbClr val="000000"/>
                        </a:buClr>
                        <a:buSzPts val="1400"/>
                        <a:buFont typeface="Arial"/>
                        <a:buNone/>
                      </a:pPr>
                      <a:r>
                        <a:rPr lang="en-GB" sz="1300" u="none" cap="none" strike="noStrike">
                          <a:solidFill>
                            <a:srgbClr val="FFFFFF"/>
                          </a:solidFill>
                        </a:rPr>
                        <a:t>Consider the impact of the shorter timescale in which items needs to be made good on the taxable value of any benefit</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99326C"/>
                    </a:solidFill>
                  </a:tcPr>
                </a:tc>
                <a:tc>
                  <a:txBody>
                    <a:bodyPr/>
                    <a:lstStyle/>
                    <a:p>
                      <a:pPr indent="0" lvl="0" marL="35999" marR="35999" rtl="0" algn="l">
                        <a:lnSpc>
                          <a:spcPct val="100000"/>
                        </a:lnSpc>
                        <a:spcBef>
                          <a:spcPts val="0"/>
                        </a:spcBef>
                        <a:spcAft>
                          <a:spcPts val="0"/>
                        </a:spcAft>
                        <a:buClr>
                          <a:srgbClr val="000000"/>
                        </a:buClr>
                        <a:buSzPts val="1400"/>
                        <a:buFont typeface="Arial"/>
                        <a:buNone/>
                      </a:pPr>
                      <a:r>
                        <a:rPr lang="en-GB" sz="1300" u="none" cap="none" strike="noStrike">
                          <a:solidFill>
                            <a:srgbClr val="FFFFFF"/>
                          </a:solidFill>
                        </a:rPr>
                        <a:t>Consider the interaction with PAYE Settlement Agreement (PSA) processes and whether any additional categories may be beneficial</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5C22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300" u="none" cap="none" strike="noStrike">
                          <a:solidFill>
                            <a:srgbClr val="FFFFFF"/>
                          </a:solidFill>
                        </a:rPr>
                        <a:t>Consider the interaction with current expense and benefit processes and review how items are to be reported (payroll or PSA) </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chemeClr val="accent2"/>
                    </a:solidFill>
                  </a:tcPr>
                </a:tc>
                <a:tc>
                  <a:txBody>
                    <a:bodyPr/>
                    <a:lstStyle/>
                    <a:p>
                      <a:pPr indent="0" lvl="0" marL="35999" marR="35999" rtl="0" algn="l">
                        <a:lnSpc>
                          <a:spcPct val="100000"/>
                        </a:lnSpc>
                        <a:spcBef>
                          <a:spcPts val="0"/>
                        </a:spcBef>
                        <a:spcAft>
                          <a:spcPts val="0"/>
                        </a:spcAft>
                        <a:buClr>
                          <a:srgbClr val="000000"/>
                        </a:buClr>
                        <a:buSzPts val="1200"/>
                        <a:buFont typeface="Arial"/>
                        <a:buNone/>
                      </a:pPr>
                      <a:r>
                        <a:rPr lang="en-GB" sz="1300" u="none" cap="none" strike="noStrike">
                          <a:solidFill>
                            <a:srgbClr val="FFFFFF"/>
                          </a:solidFill>
                        </a:rPr>
                        <a:t>Prepare/review supporting documentation and employee communications </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99326C"/>
                    </a:solidFill>
                  </a:tcPr>
                </a:tc>
                <a:tc>
                  <a:txBody>
                    <a:bodyPr/>
                    <a:lstStyle/>
                    <a:p>
                      <a:pPr indent="0" lvl="0" marL="35999" marR="35999" rtl="0" algn="l">
                        <a:lnSpc>
                          <a:spcPct val="100000"/>
                        </a:lnSpc>
                        <a:spcBef>
                          <a:spcPts val="0"/>
                        </a:spcBef>
                        <a:spcAft>
                          <a:spcPts val="0"/>
                        </a:spcAft>
                        <a:buClr>
                          <a:srgbClr val="000000"/>
                        </a:buClr>
                        <a:buSzPts val="1200"/>
                        <a:buFont typeface="Arial"/>
                        <a:buNone/>
                      </a:pPr>
                      <a:r>
                        <a:rPr lang="en-GB" sz="1300" u="none" cap="none" strike="noStrike">
                          <a:solidFill>
                            <a:srgbClr val="FFFFFF"/>
                          </a:solidFill>
                        </a:rPr>
                        <a:t>Review/amend documents (e.g., HR policies, benefits documents) to support effective payrolling</a:t>
                      </a:r>
                      <a:endParaRPr sz="1300" u="none" cap="none" strike="noStrike">
                        <a:solidFill>
                          <a:srgbClr val="FFFFFF"/>
                        </a:solidFill>
                      </a:endParaRPr>
                    </a:p>
                  </a:txBody>
                  <a:tcPr marT="91425" marB="91425" marR="91425" marL="91425">
                    <a:lnL cap="flat" cmpd="sng" w="76200">
                      <a:solidFill>
                        <a:schemeClr val="dk2"/>
                      </a:solidFill>
                      <a:prstDash val="solid"/>
                      <a:round/>
                      <a:headEnd len="sm" w="sm" type="none"/>
                      <a:tailEnd len="sm" w="sm" type="none"/>
                    </a:lnL>
                    <a:lnR cap="flat" cmpd="sng" w="76200">
                      <a:solidFill>
                        <a:schemeClr val="dk2"/>
                      </a:solidFill>
                      <a:prstDash val="solid"/>
                      <a:round/>
                      <a:headEnd len="sm" w="sm" type="none"/>
                      <a:tailEnd len="sm" w="sm" type="none"/>
                    </a:lnR>
                    <a:lnT cap="flat" cmpd="sng" w="76200">
                      <a:solidFill>
                        <a:schemeClr val="dk2"/>
                      </a:solidFill>
                      <a:prstDash val="solid"/>
                      <a:round/>
                      <a:headEnd len="sm" w="sm" type="none"/>
                      <a:tailEnd len="sm" w="sm" type="none"/>
                    </a:lnT>
                    <a:lnB cap="flat" cmpd="sng" w="76200">
                      <a:solidFill>
                        <a:schemeClr val="dk2"/>
                      </a:solidFill>
                      <a:prstDash val="solid"/>
                      <a:round/>
                      <a:headEnd len="sm" w="sm" type="none"/>
                      <a:tailEnd len="sm" w="sm" type="none"/>
                    </a:lnB>
                    <a:solidFill>
                      <a:srgbClr val="5C229C"/>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27"/>
          <p:cNvSpPr txBox="1"/>
          <p:nvPr>
            <p:ph type="title"/>
          </p:nvPr>
        </p:nvSpPr>
        <p:spPr>
          <a:xfrm>
            <a:off x="838201" y="949850"/>
            <a:ext cx="10553100" cy="5529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accent2"/>
              </a:buClr>
              <a:buSzPts val="4000"/>
              <a:buFont typeface="Abril Fatface"/>
              <a:buNone/>
            </a:pPr>
            <a:r>
              <a:rPr lang="en-GB">
                <a:solidFill>
                  <a:srgbClr val="FF9900"/>
                </a:solidFill>
              </a:rPr>
              <a:t>Potential Key Questions to Providers</a:t>
            </a:r>
            <a:endParaRPr>
              <a:solidFill>
                <a:srgbClr val="FF9900"/>
              </a:solidFill>
            </a:endParaRPr>
          </a:p>
        </p:txBody>
      </p:sp>
      <p:sp>
        <p:nvSpPr>
          <p:cNvPr id="911" name="Google Shape;911;p27"/>
          <p:cNvSpPr txBox="1"/>
          <p:nvPr>
            <p:ph idx="1" type="body"/>
          </p:nvPr>
        </p:nvSpPr>
        <p:spPr>
          <a:xfrm>
            <a:off x="820633" y="2415463"/>
            <a:ext cx="4989600" cy="367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SzPts val="2200"/>
              <a:buNone/>
            </a:pPr>
            <a:r>
              <a:rPr lang="en-GB"/>
              <a:t>QUESTIONS TO PAYROLL PROVIDER</a:t>
            </a:r>
            <a:endParaRPr/>
          </a:p>
        </p:txBody>
      </p:sp>
      <p:sp>
        <p:nvSpPr>
          <p:cNvPr id="912" name="Google Shape;912;p27"/>
          <p:cNvSpPr txBox="1"/>
          <p:nvPr>
            <p:ph idx="4" type="body"/>
          </p:nvPr>
        </p:nvSpPr>
        <p:spPr>
          <a:xfrm>
            <a:off x="6456832" y="2431974"/>
            <a:ext cx="5410200" cy="367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SzPts val="2200"/>
              <a:buNone/>
            </a:pPr>
            <a:r>
              <a:rPr lang="en-GB"/>
              <a:t>QUESTIONS TO BENEFITS PROVIDER</a:t>
            </a:r>
            <a:endParaRPr/>
          </a:p>
        </p:txBody>
      </p:sp>
      <p:sp>
        <p:nvSpPr>
          <p:cNvPr id="913" name="Google Shape;913;p27"/>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914" name="Google Shape;914;p27"/>
          <p:cNvSpPr txBox="1"/>
          <p:nvPr>
            <p:ph idx="4294967295" type="body"/>
          </p:nvPr>
        </p:nvSpPr>
        <p:spPr>
          <a:xfrm>
            <a:off x="1349785" y="3276621"/>
            <a:ext cx="2769900" cy="2361300"/>
          </a:xfrm>
          <a:prstGeom prst="rect">
            <a:avLst/>
          </a:prstGeom>
          <a:noFill/>
          <a:ln>
            <a:noFill/>
          </a:ln>
        </p:spPr>
        <p:txBody>
          <a:bodyPr anchorCtr="0" anchor="t" bIns="0" lIns="0" spcFirstLastPara="1" rIns="0" wrap="square" tIns="0">
            <a:normAutofit/>
          </a:bodyPr>
          <a:lstStyle/>
          <a:p>
            <a:pPr indent="0" lvl="0" marL="0" rtl="0" algn="l">
              <a:spcBef>
                <a:spcPts val="1000"/>
              </a:spcBef>
              <a:spcAft>
                <a:spcPts val="0"/>
              </a:spcAft>
              <a:buNone/>
            </a:pPr>
            <a:r>
              <a:t/>
            </a:r>
            <a:endParaRPr/>
          </a:p>
        </p:txBody>
      </p:sp>
      <p:sp>
        <p:nvSpPr>
          <p:cNvPr id="915" name="Google Shape;915;p27"/>
          <p:cNvSpPr/>
          <p:nvPr/>
        </p:nvSpPr>
        <p:spPr>
          <a:xfrm>
            <a:off x="595275" y="2203824"/>
            <a:ext cx="5180159" cy="4438452"/>
          </a:xfrm>
          <a:custGeom>
            <a:rect b="b" l="l" r="r" t="t"/>
            <a:pathLst>
              <a:path extrusionOk="0" h="3529584" w="3139490">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cap="flat" cmpd="sng" w="12700">
            <a:solidFill>
              <a:srgbClr val="D14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200" u="none" cap="none" strike="noStrike">
              <a:solidFill>
                <a:schemeClr val="lt2"/>
              </a:solidFill>
              <a:latin typeface="Arial"/>
              <a:ea typeface="Arial"/>
              <a:cs typeface="Arial"/>
              <a:sym typeface="Arial"/>
            </a:endParaRPr>
          </a:p>
        </p:txBody>
      </p:sp>
      <p:sp>
        <p:nvSpPr>
          <p:cNvPr id="916" name="Google Shape;916;p27"/>
          <p:cNvSpPr txBox="1"/>
          <p:nvPr/>
        </p:nvSpPr>
        <p:spPr>
          <a:xfrm>
            <a:off x="609600" y="3048000"/>
            <a:ext cx="5165700" cy="2538000"/>
          </a:xfrm>
          <a:prstGeom prst="rect">
            <a:avLst/>
          </a:prstGeom>
          <a:noFill/>
          <a:ln>
            <a:noFill/>
          </a:ln>
        </p:spPr>
        <p:txBody>
          <a:bodyPr anchorCtr="0" anchor="t" bIns="91425" lIns="91425" spcFirstLastPara="1" rIns="91425" wrap="square" tIns="91425">
            <a:noAutofit/>
          </a:bodyPr>
          <a:lstStyle/>
          <a:p>
            <a:pPr indent="-220200" lvl="0" marL="374399" rtl="0" algn="l">
              <a:spcBef>
                <a:spcPts val="400"/>
              </a:spcBef>
              <a:spcAft>
                <a:spcPts val="0"/>
              </a:spcAft>
              <a:buClr>
                <a:schemeClr val="lt2"/>
              </a:buClr>
              <a:buSzPts val="1200"/>
              <a:buAutoNum type="arabicPeriod"/>
            </a:pPr>
            <a:r>
              <a:rPr lang="en-GB" sz="1200">
                <a:solidFill>
                  <a:schemeClr val="lt2"/>
                </a:solidFill>
              </a:rPr>
              <a:t>Does our payroll software support HMRC’s payrolling benefits online service? If not now when will it be ready?</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Can the system handle real-time reporting of benefits via RTI through the FPS?</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Will we be able to have a field on the payslip and in the software that aligns with what is currently reported on form P11D? </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How does the software calculate and apply the cash equivalent of benefits, also does it recalculate when, for example, the 50% overriding limit kicks in?</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Can we exclude certain employees from payrolling within the system?</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How does the software handle mid-year changes to benefit values, can it recalculate to collect the remaining amount over the remaining pay periods?</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Does the software support Class 1A NICs calculations per pay period and where will this be displayed, e.g. on the payslip?</a:t>
            </a:r>
            <a:endParaRPr sz="1200">
              <a:solidFill>
                <a:schemeClr val="lt2"/>
              </a:solidFill>
            </a:endParaRPr>
          </a:p>
        </p:txBody>
      </p:sp>
      <p:sp>
        <p:nvSpPr>
          <p:cNvPr id="917" name="Google Shape;917;p27"/>
          <p:cNvSpPr/>
          <p:nvPr/>
        </p:nvSpPr>
        <p:spPr>
          <a:xfrm>
            <a:off x="6293425" y="2203150"/>
            <a:ext cx="5188007" cy="4438452"/>
          </a:xfrm>
          <a:custGeom>
            <a:rect b="b" l="l" r="r" t="t"/>
            <a:pathLst>
              <a:path extrusionOk="0" h="3529584" w="3139490">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cap="flat" cmpd="sng" w="12700">
            <a:solidFill>
              <a:srgbClr val="D14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200" u="none" cap="none" strike="noStrike">
              <a:solidFill>
                <a:schemeClr val="lt2"/>
              </a:solidFill>
              <a:latin typeface="Arial"/>
              <a:ea typeface="Arial"/>
              <a:cs typeface="Arial"/>
              <a:sym typeface="Arial"/>
            </a:endParaRPr>
          </a:p>
        </p:txBody>
      </p:sp>
      <p:sp>
        <p:nvSpPr>
          <p:cNvPr id="918" name="Google Shape;918;p27"/>
          <p:cNvSpPr txBox="1"/>
          <p:nvPr/>
        </p:nvSpPr>
        <p:spPr>
          <a:xfrm>
            <a:off x="6293425" y="3048000"/>
            <a:ext cx="5187900" cy="2538000"/>
          </a:xfrm>
          <a:prstGeom prst="rect">
            <a:avLst/>
          </a:prstGeom>
          <a:noFill/>
          <a:ln>
            <a:noFill/>
          </a:ln>
        </p:spPr>
        <p:txBody>
          <a:bodyPr anchorCtr="0" anchor="t" bIns="91425" lIns="91425" spcFirstLastPara="1" rIns="91425" wrap="square" tIns="91425">
            <a:noAutofit/>
          </a:bodyPr>
          <a:lstStyle/>
          <a:p>
            <a:pPr indent="-220200" lvl="0" marL="374399" rtl="0" algn="l">
              <a:spcBef>
                <a:spcPts val="400"/>
              </a:spcBef>
              <a:spcAft>
                <a:spcPts val="0"/>
              </a:spcAft>
              <a:buClr>
                <a:schemeClr val="lt2"/>
              </a:buClr>
              <a:buSzPts val="1200"/>
              <a:buAutoNum type="arabicPeriod"/>
            </a:pPr>
            <a:r>
              <a:rPr lang="en-GB" sz="1200">
                <a:solidFill>
                  <a:schemeClr val="lt2"/>
                </a:solidFill>
              </a:rPr>
              <a:t>Can you provide accurate cash equivalent values for each benefit on a pay period by pay period basis?</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Do you offer data feeds or reports compatible with our payroll system?</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How do you handle changes to benefit values during the year ?</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Are you prepared for the mandatory payrolling requirements from April 2027? If not now when will it be ready?</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Would you suggest we consider changing any of our renewal dates to make payrolling of benefits easier? </a:t>
            </a:r>
            <a:endParaRPr sz="1200">
              <a:solidFill>
                <a:schemeClr val="lt2"/>
              </a:solidFill>
            </a:endParaRPr>
          </a:p>
          <a:p>
            <a:pPr indent="-220200" lvl="0" marL="374399" rtl="0" algn="l">
              <a:spcBef>
                <a:spcPts val="400"/>
              </a:spcBef>
              <a:spcAft>
                <a:spcPts val="0"/>
              </a:spcAft>
              <a:buClr>
                <a:schemeClr val="lt2"/>
              </a:buClr>
              <a:buSzPts val="1200"/>
              <a:buAutoNum type="arabicPeriod"/>
            </a:pPr>
            <a:r>
              <a:rPr lang="en-GB" sz="1200">
                <a:solidFill>
                  <a:schemeClr val="lt2"/>
                </a:solidFill>
              </a:rPr>
              <a:t>Can you assist with employee communications about payrolled benefits and the end of year summary?</a:t>
            </a:r>
            <a:endParaRPr sz="1200">
              <a:solidFill>
                <a:schemeClr val="l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2" name="Shape 922"/>
        <p:cNvGrpSpPr/>
        <p:nvPr/>
      </p:nvGrpSpPr>
      <p:grpSpPr>
        <a:xfrm>
          <a:off x="0" y="0"/>
          <a:ext cx="0" cy="0"/>
          <a:chOff x="0" y="0"/>
          <a:chExt cx="0" cy="0"/>
        </a:xfrm>
      </p:grpSpPr>
      <p:sp>
        <p:nvSpPr>
          <p:cNvPr id="923" name="Google Shape;923;g3489e0c78bc_0_504"/>
          <p:cNvSpPr/>
          <p:nvPr/>
        </p:nvSpPr>
        <p:spPr>
          <a:xfrm>
            <a:off x="-10678" y="-75"/>
            <a:ext cx="6221100" cy="6858000"/>
          </a:xfrm>
          <a:prstGeom prst="rect">
            <a:avLst/>
          </a:prstGeom>
          <a:gradFill>
            <a:gsLst>
              <a:gs pos="0">
                <a:srgbClr val="FFFFFF">
                  <a:alpha val="0"/>
                </a:srgbClr>
              </a:gs>
              <a:gs pos="100000">
                <a:schemeClr val="dk1"/>
              </a:gs>
            </a:gsLst>
            <a:lin ang="108014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a:ea typeface="Inter"/>
              <a:cs typeface="Inter"/>
              <a:sym typeface="Inter"/>
            </a:endParaRPr>
          </a:p>
        </p:txBody>
      </p:sp>
      <p:cxnSp>
        <p:nvCxnSpPr>
          <p:cNvPr id="924" name="Google Shape;924;g3489e0c78bc_0_504"/>
          <p:cNvCxnSpPr/>
          <p:nvPr/>
        </p:nvCxnSpPr>
        <p:spPr>
          <a:xfrm>
            <a:off x="13425" y="1931825"/>
            <a:ext cx="12181200" cy="0"/>
          </a:xfrm>
          <a:prstGeom prst="straightConnector1">
            <a:avLst/>
          </a:prstGeom>
          <a:noFill/>
          <a:ln cap="flat" cmpd="sng" w="19050">
            <a:solidFill>
              <a:schemeClr val="lt1"/>
            </a:solidFill>
            <a:prstDash val="solid"/>
            <a:round/>
            <a:headEnd len="sm" w="sm" type="none"/>
            <a:tailEnd len="sm" w="sm" type="none"/>
          </a:ln>
        </p:spPr>
      </p:cxnSp>
      <p:sp>
        <p:nvSpPr>
          <p:cNvPr id="925" name="Google Shape;925;g3489e0c78bc_0_504"/>
          <p:cNvSpPr/>
          <p:nvPr/>
        </p:nvSpPr>
        <p:spPr>
          <a:xfrm>
            <a:off x="8025" y="0"/>
            <a:ext cx="12192000" cy="1931700"/>
          </a:xfrm>
          <a:prstGeom prst="rect">
            <a:avLst/>
          </a:prstGeom>
          <a:solidFill>
            <a:schemeClr val="dk1">
              <a:alpha val="6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6" name="Google Shape;926;g3489e0c78bc_0_504"/>
          <p:cNvSpPr txBox="1"/>
          <p:nvPr/>
        </p:nvSpPr>
        <p:spPr>
          <a:xfrm>
            <a:off x="652335" y="606413"/>
            <a:ext cx="4926300" cy="8883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6000"/>
              <a:buFont typeface="Arial"/>
              <a:buNone/>
            </a:pPr>
            <a:r>
              <a:rPr lang="en-GB" sz="6000">
                <a:solidFill>
                  <a:schemeClr val="accent2"/>
                </a:solidFill>
                <a:latin typeface="Abril Fatface"/>
                <a:ea typeface="Abril Fatface"/>
                <a:cs typeface="Abril Fatface"/>
                <a:sym typeface="Abril Fatface"/>
              </a:rPr>
              <a:t>Questions</a:t>
            </a:r>
            <a:endParaRPr b="1" i="0" sz="6000" u="none" cap="none" strike="noStrike">
              <a:solidFill>
                <a:schemeClr val="accent1"/>
              </a:solidFill>
              <a:latin typeface="Inter"/>
              <a:ea typeface="Inter"/>
              <a:cs typeface="Inter"/>
              <a:sym typeface="Inte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g3489e0c78bc_0_1444"/>
          <p:cNvSpPr/>
          <p:nvPr/>
        </p:nvSpPr>
        <p:spPr>
          <a:xfrm>
            <a:off x="8025" y="0"/>
            <a:ext cx="12192000" cy="1931700"/>
          </a:xfrm>
          <a:prstGeom prst="rect">
            <a:avLst/>
          </a:prstGeom>
          <a:solidFill>
            <a:schemeClr val="dk1">
              <a:alpha val="6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3" name="Google Shape;933;g3489e0c78bc_0_1444"/>
          <p:cNvSpPr txBox="1"/>
          <p:nvPr/>
        </p:nvSpPr>
        <p:spPr>
          <a:xfrm>
            <a:off x="652335" y="606413"/>
            <a:ext cx="4926300" cy="8883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6000"/>
              <a:buFont typeface="Arial"/>
              <a:buNone/>
            </a:pPr>
            <a:r>
              <a:rPr lang="en-GB" sz="6000">
                <a:solidFill>
                  <a:schemeClr val="accent2"/>
                </a:solidFill>
                <a:latin typeface="Abril Fatface"/>
                <a:ea typeface="Abril Fatface"/>
                <a:cs typeface="Abril Fatface"/>
                <a:sym typeface="Abril Fatface"/>
              </a:rPr>
              <a:t>Thank you</a:t>
            </a:r>
            <a:endParaRPr b="1" i="0" sz="6000" u="none" cap="none" strike="noStrike">
              <a:solidFill>
                <a:schemeClr val="accent1"/>
              </a:solidFill>
              <a:latin typeface="Inter"/>
              <a:ea typeface="Inter"/>
              <a:cs typeface="Inter"/>
              <a:sym typeface="Inter"/>
            </a:endParaRPr>
          </a:p>
        </p:txBody>
      </p:sp>
      <p:sp>
        <p:nvSpPr>
          <p:cNvPr id="934" name="Google Shape;934;g3489e0c78bc_0_1444"/>
          <p:cNvSpPr/>
          <p:nvPr/>
        </p:nvSpPr>
        <p:spPr>
          <a:xfrm>
            <a:off x="670875" y="2924850"/>
            <a:ext cx="10866300" cy="2070600"/>
          </a:xfrm>
          <a:prstGeom prst="roundRect">
            <a:avLst>
              <a:gd fmla="val 16667" name="adj"/>
            </a:avLst>
          </a:prstGeom>
          <a:solidFill>
            <a:srgbClr val="123B97">
              <a:alpha val="76080"/>
            </a:srgbClr>
          </a:solidFill>
          <a:ln>
            <a:noFill/>
          </a:ln>
        </p:spPr>
        <p:txBody>
          <a:bodyPr anchorCtr="0" anchor="ctr" bIns="18000" lIns="162000" spcFirstLastPara="1" rIns="18000" wrap="square" tIns="18000">
            <a:noAutofit/>
          </a:bodyPr>
          <a:lstStyle/>
          <a:p>
            <a:pPr indent="-314449" lvl="0" marL="269999" marR="0" rtl="0" algn="l">
              <a:lnSpc>
                <a:spcPct val="100000"/>
              </a:lnSpc>
              <a:spcBef>
                <a:spcPts val="600"/>
              </a:spcBef>
              <a:spcAft>
                <a:spcPts val="0"/>
              </a:spcAft>
              <a:buClr>
                <a:srgbClr val="FFFFFF"/>
              </a:buClr>
              <a:buSzPts val="2000"/>
              <a:buChar char="•"/>
            </a:pPr>
            <a:r>
              <a:rPr lang="en-GB" sz="2000">
                <a:solidFill>
                  <a:srgbClr val="FFFFFF"/>
                </a:solidFill>
              </a:rPr>
              <a:t>These notes have been produced for the guidance of the delegates at the event for which they were prepared and are not a substitute for detailed professional advice.</a:t>
            </a:r>
            <a:endParaRPr sz="2000">
              <a:solidFill>
                <a:srgbClr val="FFFFFF"/>
              </a:solidFill>
            </a:endParaRPr>
          </a:p>
          <a:p>
            <a:pPr indent="-314449" lvl="0" marL="269999" marR="0" rtl="0" algn="l">
              <a:lnSpc>
                <a:spcPct val="100000"/>
              </a:lnSpc>
              <a:spcBef>
                <a:spcPts val="600"/>
              </a:spcBef>
              <a:spcAft>
                <a:spcPts val="0"/>
              </a:spcAft>
              <a:buClr>
                <a:srgbClr val="FFFFFF"/>
              </a:buClr>
              <a:buSzPts val="2000"/>
              <a:buChar char="•"/>
            </a:pPr>
            <a:r>
              <a:rPr lang="en-GB" sz="2000">
                <a:solidFill>
                  <a:srgbClr val="FFFFFF"/>
                </a:solidFill>
              </a:rPr>
              <a:t>No responsibility can be accepted for the consequences of any action taken or refrained from as a result of these notes or the talk for which they were prepared.</a:t>
            </a:r>
            <a:endParaRPr sz="2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3489e0c78bc_0_1033"/>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637" name="Google Shape;637;g3489e0c78bc_0_1033"/>
          <p:cNvSpPr txBox="1"/>
          <p:nvPr>
            <p:ph type="title"/>
          </p:nvPr>
        </p:nvSpPr>
        <p:spPr>
          <a:xfrm>
            <a:off x="838200" y="805472"/>
            <a:ext cx="8127300" cy="5544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t>Agenda</a:t>
            </a:r>
            <a:endParaRPr/>
          </a:p>
        </p:txBody>
      </p:sp>
      <p:sp>
        <p:nvSpPr>
          <p:cNvPr id="638" name="Google Shape;638;g3489e0c78bc_0_1033"/>
          <p:cNvSpPr txBox="1"/>
          <p:nvPr>
            <p:ph idx="12" type="sldNum"/>
          </p:nvPr>
        </p:nvSpPr>
        <p:spPr>
          <a:xfrm>
            <a:off x="11391150" y="6433203"/>
            <a:ext cx="693300" cy="367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639" name="Google Shape;639;g3489e0c78bc_0_1033"/>
          <p:cNvSpPr txBox="1"/>
          <p:nvPr>
            <p:ph idx="1" type="body"/>
          </p:nvPr>
        </p:nvSpPr>
        <p:spPr>
          <a:xfrm>
            <a:off x="836625" y="3986317"/>
            <a:ext cx="2286000" cy="646800"/>
          </a:xfrm>
          <a:prstGeom prst="rect">
            <a:avLst/>
          </a:prstGeom>
        </p:spPr>
        <p:txBody>
          <a:bodyPr anchorCtr="0" anchor="b" bIns="0" lIns="0" spcFirstLastPara="1" rIns="0" wrap="square" tIns="0">
            <a:noAutofit/>
          </a:bodyPr>
          <a:lstStyle/>
          <a:p>
            <a:pPr indent="0" lvl="0" marL="0" rtl="0" algn="ctr">
              <a:spcBef>
                <a:spcPts val="1000"/>
              </a:spcBef>
              <a:spcAft>
                <a:spcPts val="0"/>
              </a:spcAft>
              <a:buNone/>
            </a:pPr>
            <a:r>
              <a:rPr lang="en-GB">
                <a:solidFill>
                  <a:schemeClr val="lt1"/>
                </a:solidFill>
              </a:rPr>
              <a:t>Payrolling of Benefits</a:t>
            </a:r>
            <a:endParaRPr>
              <a:solidFill>
                <a:schemeClr val="lt1"/>
              </a:solidFill>
            </a:endParaRPr>
          </a:p>
        </p:txBody>
      </p:sp>
      <p:sp>
        <p:nvSpPr>
          <p:cNvPr id="640" name="Google Shape;640;g3489e0c78bc_0_1033"/>
          <p:cNvSpPr txBox="1"/>
          <p:nvPr>
            <p:ph idx="3" type="body"/>
          </p:nvPr>
        </p:nvSpPr>
        <p:spPr>
          <a:xfrm>
            <a:off x="3623401" y="3986317"/>
            <a:ext cx="2286000" cy="646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GB" sz="2200">
                <a:latin typeface="Abril Fatface"/>
                <a:ea typeface="Abril Fatface"/>
                <a:cs typeface="Abril Fatface"/>
                <a:sym typeface="Abril Fatface"/>
              </a:rPr>
              <a:t>Mandatory Payrolling of  Benefits</a:t>
            </a:r>
            <a:endParaRPr sz="2200">
              <a:latin typeface="Abril Fatface"/>
              <a:ea typeface="Abril Fatface"/>
              <a:cs typeface="Abril Fatface"/>
              <a:sym typeface="Abril Fatface"/>
            </a:endParaRPr>
          </a:p>
        </p:txBody>
      </p:sp>
      <p:sp>
        <p:nvSpPr>
          <p:cNvPr id="641" name="Google Shape;641;g3489e0c78bc_0_1033"/>
          <p:cNvSpPr txBox="1"/>
          <p:nvPr>
            <p:ph idx="4" type="body"/>
          </p:nvPr>
        </p:nvSpPr>
        <p:spPr>
          <a:xfrm>
            <a:off x="3623399" y="5257798"/>
            <a:ext cx="2286000" cy="9111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GB">
                <a:solidFill>
                  <a:schemeClr val="accent2"/>
                </a:solidFill>
                <a:latin typeface="Abril Fatface"/>
                <a:ea typeface="Abril Fatface"/>
                <a:cs typeface="Abril Fatface"/>
                <a:sym typeface="Abril Fatface"/>
              </a:rPr>
              <a:t>What we know so far</a:t>
            </a:r>
            <a:endParaRPr>
              <a:solidFill>
                <a:schemeClr val="accent2"/>
              </a:solidFill>
              <a:latin typeface="Abril Fatface"/>
              <a:ea typeface="Abril Fatface"/>
              <a:cs typeface="Abril Fatface"/>
              <a:sym typeface="Abril Fatface"/>
            </a:endParaRPr>
          </a:p>
        </p:txBody>
      </p:sp>
      <p:sp>
        <p:nvSpPr>
          <p:cNvPr id="642" name="Google Shape;642;g3489e0c78bc_0_1033"/>
          <p:cNvSpPr txBox="1"/>
          <p:nvPr>
            <p:ph idx="4294967295" type="body"/>
          </p:nvPr>
        </p:nvSpPr>
        <p:spPr>
          <a:xfrm>
            <a:off x="6410177" y="3986317"/>
            <a:ext cx="2286000" cy="646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Clr>
                <a:schemeClr val="dk1"/>
              </a:buClr>
              <a:buSzPts val="1100"/>
              <a:buFont typeface="Arial"/>
              <a:buNone/>
            </a:pPr>
            <a:r>
              <a:rPr lang="en-GB" sz="2200">
                <a:solidFill>
                  <a:schemeClr val="lt1"/>
                </a:solidFill>
                <a:latin typeface="Abril Fatface"/>
                <a:ea typeface="Abril Fatface"/>
                <a:cs typeface="Abril Fatface"/>
                <a:sym typeface="Abril Fatface"/>
              </a:rPr>
              <a:t>Mandatory Payrolling of  Benefits</a:t>
            </a:r>
            <a:endParaRPr sz="2200">
              <a:solidFill>
                <a:schemeClr val="lt1"/>
              </a:solidFill>
              <a:latin typeface="Abril Fatface"/>
              <a:ea typeface="Abril Fatface"/>
              <a:cs typeface="Abril Fatface"/>
              <a:sym typeface="Abril Fatface"/>
            </a:endParaRPr>
          </a:p>
        </p:txBody>
      </p:sp>
      <p:sp>
        <p:nvSpPr>
          <p:cNvPr id="643" name="Google Shape;643;g3489e0c78bc_0_1033"/>
          <p:cNvSpPr txBox="1"/>
          <p:nvPr>
            <p:ph idx="4294967295" type="body"/>
          </p:nvPr>
        </p:nvSpPr>
        <p:spPr>
          <a:xfrm>
            <a:off x="6410175" y="5257798"/>
            <a:ext cx="2286000" cy="9111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GB">
                <a:solidFill>
                  <a:schemeClr val="accent2"/>
                </a:solidFill>
                <a:latin typeface="Abril Fatface"/>
                <a:ea typeface="Abril Fatface"/>
                <a:cs typeface="Abril Fatface"/>
                <a:sym typeface="Abril Fatface"/>
              </a:rPr>
              <a:t>Practical considerations and steps</a:t>
            </a:r>
            <a:endParaRPr>
              <a:solidFill>
                <a:schemeClr val="accent2"/>
              </a:solidFill>
              <a:latin typeface="Abril Fatface"/>
              <a:ea typeface="Abril Fatface"/>
              <a:cs typeface="Abril Fatface"/>
              <a:sym typeface="Abril Fatface"/>
            </a:endParaRPr>
          </a:p>
        </p:txBody>
      </p:sp>
      <p:sp>
        <p:nvSpPr>
          <p:cNvPr id="644" name="Google Shape;644;g3489e0c78bc_0_1033"/>
          <p:cNvSpPr txBox="1"/>
          <p:nvPr>
            <p:ph idx="4" type="body"/>
          </p:nvPr>
        </p:nvSpPr>
        <p:spPr>
          <a:xfrm>
            <a:off x="836625" y="5257798"/>
            <a:ext cx="2286000" cy="9111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GB">
                <a:solidFill>
                  <a:schemeClr val="accent2"/>
                </a:solidFill>
                <a:latin typeface="Abril Fatface"/>
                <a:ea typeface="Abril Fatface"/>
                <a:cs typeface="Abril Fatface"/>
                <a:sym typeface="Abril Fatface"/>
              </a:rPr>
              <a:t>Current position</a:t>
            </a:r>
            <a:endParaRPr>
              <a:solidFill>
                <a:schemeClr val="accent2"/>
              </a:solidFill>
              <a:latin typeface="Abril Fatface"/>
              <a:ea typeface="Abril Fatface"/>
              <a:cs typeface="Abril Fatface"/>
              <a:sym typeface="Abril Fatface"/>
            </a:endParaRPr>
          </a:p>
        </p:txBody>
      </p:sp>
      <p:sp>
        <p:nvSpPr>
          <p:cNvPr id="645" name="Google Shape;645;g3489e0c78bc_0_1033"/>
          <p:cNvSpPr/>
          <p:nvPr/>
        </p:nvSpPr>
        <p:spPr>
          <a:xfrm>
            <a:off x="1439625" y="2699125"/>
            <a:ext cx="1080000" cy="1080000"/>
          </a:xfrm>
          <a:prstGeom prst="ellipse">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lt2"/>
                </a:solidFill>
                <a:latin typeface="Abril Fatface"/>
                <a:ea typeface="Abril Fatface"/>
                <a:cs typeface="Abril Fatface"/>
                <a:sym typeface="Abril Fatface"/>
              </a:rPr>
              <a:t>1</a:t>
            </a:r>
            <a:endParaRPr b="1" sz="4800">
              <a:solidFill>
                <a:schemeClr val="lt2"/>
              </a:solidFill>
              <a:latin typeface="Abril Fatface"/>
              <a:ea typeface="Abril Fatface"/>
              <a:cs typeface="Abril Fatface"/>
              <a:sym typeface="Abril Fatface"/>
            </a:endParaRPr>
          </a:p>
        </p:txBody>
      </p:sp>
      <p:sp>
        <p:nvSpPr>
          <p:cNvPr id="646" name="Google Shape;646;g3489e0c78bc_0_1033"/>
          <p:cNvSpPr/>
          <p:nvPr/>
        </p:nvSpPr>
        <p:spPr>
          <a:xfrm>
            <a:off x="4226400" y="2699125"/>
            <a:ext cx="1080000" cy="1080000"/>
          </a:xfrm>
          <a:prstGeom prst="ellipse">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lt2"/>
                </a:solidFill>
                <a:latin typeface="Abril Fatface"/>
                <a:ea typeface="Abril Fatface"/>
                <a:cs typeface="Abril Fatface"/>
                <a:sym typeface="Abril Fatface"/>
              </a:rPr>
              <a:t>2</a:t>
            </a:r>
            <a:endParaRPr b="1" sz="4800">
              <a:solidFill>
                <a:schemeClr val="lt2"/>
              </a:solidFill>
              <a:latin typeface="Abril Fatface"/>
              <a:ea typeface="Abril Fatface"/>
              <a:cs typeface="Abril Fatface"/>
              <a:sym typeface="Abril Fatface"/>
            </a:endParaRPr>
          </a:p>
        </p:txBody>
      </p:sp>
      <p:sp>
        <p:nvSpPr>
          <p:cNvPr id="647" name="Google Shape;647;g3489e0c78bc_0_1033"/>
          <p:cNvSpPr/>
          <p:nvPr/>
        </p:nvSpPr>
        <p:spPr>
          <a:xfrm>
            <a:off x="7010400" y="2699125"/>
            <a:ext cx="1080000" cy="1080000"/>
          </a:xfrm>
          <a:prstGeom prst="ellipse">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lt2"/>
                </a:solidFill>
                <a:latin typeface="Abril Fatface"/>
                <a:ea typeface="Abril Fatface"/>
                <a:cs typeface="Abril Fatface"/>
                <a:sym typeface="Abril Fatface"/>
              </a:rPr>
              <a:t>3</a:t>
            </a:r>
            <a:endParaRPr b="1" sz="4800">
              <a:solidFill>
                <a:schemeClr val="lt2"/>
              </a:solidFill>
              <a:latin typeface="Abril Fatface"/>
              <a:ea typeface="Abril Fatface"/>
              <a:cs typeface="Abril Fatface"/>
              <a:sym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3489e0c78bc_0_1099"/>
          <p:cNvSpPr txBox="1"/>
          <p:nvPr>
            <p:ph type="title"/>
          </p:nvPr>
        </p:nvSpPr>
        <p:spPr>
          <a:xfrm>
            <a:off x="1219200" y="4534825"/>
            <a:ext cx="10171800" cy="1245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2"/>
              </a:buClr>
              <a:buSzPts val="5500"/>
              <a:buFont typeface="Abril Fatface"/>
              <a:buNone/>
            </a:pPr>
            <a:r>
              <a:rPr lang="en-GB"/>
              <a:t>Payrolling of Benefits</a:t>
            </a:r>
            <a:endParaRPr/>
          </a:p>
        </p:txBody>
      </p:sp>
      <p:sp>
        <p:nvSpPr>
          <p:cNvPr id="654" name="Google Shape;654;g3489e0c78bc_0_1099"/>
          <p:cNvSpPr txBox="1"/>
          <p:nvPr>
            <p:ph idx="4294967295" type="subTitle"/>
          </p:nvPr>
        </p:nvSpPr>
        <p:spPr>
          <a:xfrm>
            <a:off x="1219200" y="5874250"/>
            <a:ext cx="10171800" cy="2865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SzPts val="2800"/>
              <a:buNone/>
            </a:pPr>
            <a:r>
              <a:rPr lang="en-GB" sz="2400">
                <a:solidFill>
                  <a:schemeClr val="lt1"/>
                </a:solidFill>
              </a:rPr>
              <a:t>Current position</a:t>
            </a:r>
            <a:endParaRPr sz="24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3489e0c78bc_0_1128"/>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661" name="Google Shape;661;g3489e0c78bc_0_1128"/>
          <p:cNvSpPr txBox="1"/>
          <p:nvPr/>
        </p:nvSpPr>
        <p:spPr>
          <a:xfrm>
            <a:off x="608025" y="606425"/>
            <a:ext cx="10336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chemeClr val="accent1"/>
                </a:solidFill>
                <a:latin typeface="Abril Fatface"/>
                <a:ea typeface="Abril Fatface"/>
                <a:cs typeface="Abril Fatface"/>
                <a:sym typeface="Abril Fatface"/>
              </a:rPr>
              <a:t>Payrolling of benefits - current position  </a:t>
            </a:r>
            <a:endParaRPr b="1" sz="2800">
              <a:solidFill>
                <a:schemeClr val="accent1"/>
              </a:solidFill>
              <a:latin typeface="Abril Fatface"/>
              <a:ea typeface="Abril Fatface"/>
              <a:cs typeface="Abril Fatface"/>
              <a:sym typeface="Abril Fatface"/>
            </a:endParaRPr>
          </a:p>
        </p:txBody>
      </p:sp>
      <p:sp>
        <p:nvSpPr>
          <p:cNvPr id="662" name="Google Shape;662;g3489e0c78bc_0_1128"/>
          <p:cNvSpPr/>
          <p:nvPr/>
        </p:nvSpPr>
        <p:spPr>
          <a:xfrm>
            <a:off x="543850" y="1591350"/>
            <a:ext cx="10866300" cy="4339200"/>
          </a:xfrm>
          <a:prstGeom prst="roundRect">
            <a:avLst>
              <a:gd fmla="val 16667" name="adj"/>
            </a:avLst>
          </a:prstGeom>
          <a:solidFill>
            <a:srgbClr val="123B97">
              <a:alpha val="76080"/>
            </a:srgbClr>
          </a:solidFill>
          <a:ln>
            <a:noFill/>
          </a:ln>
        </p:spPr>
        <p:txBody>
          <a:bodyPr anchorCtr="0" anchor="ctr" bIns="18000" lIns="162000" spcFirstLastPara="1" rIns="18000" wrap="square" tIns="18000">
            <a:noAutofit/>
          </a:bodyPr>
          <a:lstStyle/>
          <a:p>
            <a:pPr indent="269999" lvl="0" marL="0" marR="0" rtl="0" algn="l">
              <a:lnSpc>
                <a:spcPct val="100000"/>
              </a:lnSpc>
              <a:spcBef>
                <a:spcPts val="0"/>
              </a:spcBef>
              <a:spcAft>
                <a:spcPts val="0"/>
              </a:spcAft>
              <a:buClr>
                <a:srgbClr val="000000"/>
              </a:buClr>
              <a:buSzPts val="1100"/>
              <a:buFont typeface="Arial"/>
              <a:buNone/>
            </a:pPr>
            <a:r>
              <a:rPr b="1" i="0" lang="en-GB" sz="2200" u="none" cap="none" strike="noStrike">
                <a:solidFill>
                  <a:srgbClr val="FFFFFF"/>
                </a:solidFill>
              </a:rPr>
              <a:t>Current position</a:t>
            </a:r>
            <a:endParaRPr b="1" i="0" sz="2200" u="none" cap="none" strike="noStrike">
              <a:solidFill>
                <a:srgbClr val="FFFFFF"/>
              </a:solidFill>
            </a:endParaRPr>
          </a:p>
          <a:p>
            <a:pPr indent="-282699" lvl="0" marL="269999" marR="0" rtl="0" algn="l">
              <a:lnSpc>
                <a:spcPct val="100000"/>
              </a:lnSpc>
              <a:spcBef>
                <a:spcPts val="1000"/>
              </a:spcBef>
              <a:spcAft>
                <a:spcPts val="0"/>
              </a:spcAft>
              <a:buClr>
                <a:srgbClr val="FFFFFF"/>
              </a:buClr>
              <a:buSzPts val="1500"/>
              <a:buChar char="•"/>
            </a:pPr>
            <a:r>
              <a:rPr i="0" lang="en-GB" sz="1700" u="none" cap="none" strike="noStrike">
                <a:solidFill>
                  <a:srgbClr val="FFFFFF"/>
                </a:solidFill>
              </a:rPr>
              <a:t>In the absence of any other arrangement, any taxable benefits and certain expenses provided to employees should be reported on an employee’s Form P11D for tax purposes </a:t>
            </a:r>
            <a:endParaRPr i="0" sz="1700" u="none" cap="none" strike="noStrike">
              <a:solidFill>
                <a:srgbClr val="FFFFFF"/>
              </a:solidFill>
            </a:endParaRPr>
          </a:p>
          <a:p>
            <a:pPr indent="-282699" lvl="0" marL="269999" marR="0" rtl="0" algn="l">
              <a:lnSpc>
                <a:spcPct val="100000"/>
              </a:lnSpc>
              <a:spcBef>
                <a:spcPts val="600"/>
              </a:spcBef>
              <a:spcAft>
                <a:spcPts val="0"/>
              </a:spcAft>
              <a:buClr>
                <a:srgbClr val="FFFFFF"/>
              </a:buClr>
              <a:buSzPts val="1500"/>
              <a:buChar char="•"/>
            </a:pPr>
            <a:r>
              <a:rPr i="0" lang="en-GB" sz="1700" u="none" cap="none" strike="noStrike">
                <a:solidFill>
                  <a:srgbClr val="FFFFFF"/>
                </a:solidFill>
              </a:rPr>
              <a:t>Most benefits attract a Class 1A (employer only) National Insurance (NIC) liability. Any benefits subject to Class 1A must be reported via Form P11D(b)</a:t>
            </a:r>
            <a:endParaRPr i="0" sz="1700" u="none" cap="none" strike="noStrike">
              <a:solidFill>
                <a:srgbClr val="FFFFFF"/>
              </a:solidFill>
            </a:endParaRPr>
          </a:p>
          <a:p>
            <a:pPr indent="-282699" lvl="0" marL="269999" marR="121574" rtl="0" algn="l">
              <a:lnSpc>
                <a:spcPct val="100000"/>
              </a:lnSpc>
              <a:spcBef>
                <a:spcPts val="600"/>
              </a:spcBef>
              <a:spcAft>
                <a:spcPts val="0"/>
              </a:spcAft>
              <a:buClr>
                <a:srgbClr val="FFFFFF"/>
              </a:buClr>
              <a:buSzPts val="1500"/>
              <a:buChar char="•"/>
            </a:pPr>
            <a:r>
              <a:rPr i="0" lang="en-GB" sz="1700" u="none" cap="none" strike="noStrike">
                <a:solidFill>
                  <a:srgbClr val="FFFFFF"/>
                </a:solidFill>
              </a:rPr>
              <a:t>Subject to formal agreement from HMRC, since 6 April 2016, employers can voluntarily elect to payroll certain benefits, thereby removing the requirement to report these benefits on Form P11D</a:t>
            </a:r>
            <a:endParaRPr i="0" sz="1700" u="none" cap="none" strike="noStrike">
              <a:solidFill>
                <a:srgbClr val="FFFFFF"/>
              </a:solidFill>
            </a:endParaRPr>
          </a:p>
          <a:p>
            <a:pPr indent="-282699" lvl="0" marL="269999" marR="0" rtl="0" algn="l">
              <a:lnSpc>
                <a:spcPct val="100000"/>
              </a:lnSpc>
              <a:spcBef>
                <a:spcPts val="600"/>
              </a:spcBef>
              <a:spcAft>
                <a:spcPts val="0"/>
              </a:spcAft>
              <a:buClr>
                <a:srgbClr val="FFFFFF"/>
              </a:buClr>
              <a:buSzPts val="1500"/>
              <a:buChar char="•"/>
            </a:pPr>
            <a:r>
              <a:rPr i="0" lang="en-GB" sz="1700" u="none" cap="none" strike="noStrike">
                <a:solidFill>
                  <a:srgbClr val="FFFFFF"/>
                </a:solidFill>
              </a:rPr>
              <a:t>The value of any benefit subject to Class 1A NIC still needs to be reported via Form P11D(b) for Class 1A purposes</a:t>
            </a:r>
            <a:endParaRPr i="0" sz="1700" u="none" cap="none" strike="noStrike">
              <a:solidFill>
                <a:srgbClr val="FFFFFF"/>
              </a:solidFill>
            </a:endParaRPr>
          </a:p>
          <a:p>
            <a:pPr indent="-282699" lvl="0" marL="269999" marR="0" rtl="0" algn="l">
              <a:lnSpc>
                <a:spcPct val="100000"/>
              </a:lnSpc>
              <a:spcBef>
                <a:spcPts val="600"/>
              </a:spcBef>
              <a:spcAft>
                <a:spcPts val="0"/>
              </a:spcAft>
              <a:buClr>
                <a:srgbClr val="FFFFFF"/>
              </a:buClr>
              <a:buSzPts val="1700"/>
              <a:buChar char="•"/>
            </a:pPr>
            <a:r>
              <a:rPr i="0" lang="en-GB" sz="1700" u="none" cap="none" strike="noStrike">
                <a:solidFill>
                  <a:srgbClr val="FFFFFF"/>
                </a:solidFill>
              </a:rPr>
              <a:t>Since 6 April 2018, employers payrolling car and/or fuel benefits must provide the car details (i.e. details which would otherwise be provided via a P46(Car)) on their Full Payment Submissions (FPS)</a:t>
            </a:r>
            <a:endParaRPr i="0" sz="1700" u="none" cap="none" strike="noStrike">
              <a:solidFill>
                <a:srgbClr val="FFFFFF"/>
              </a:solidFill>
            </a:endParaRPr>
          </a:p>
          <a:p>
            <a:pPr indent="-282699" lvl="0" marL="269999" marR="0" rtl="0" algn="l">
              <a:lnSpc>
                <a:spcPct val="100000"/>
              </a:lnSpc>
              <a:spcBef>
                <a:spcPts val="600"/>
              </a:spcBef>
              <a:spcAft>
                <a:spcPts val="0"/>
              </a:spcAft>
              <a:buClr>
                <a:srgbClr val="FFFFFF"/>
              </a:buClr>
              <a:buSzPts val="1500"/>
              <a:buChar char="•"/>
            </a:pPr>
            <a:r>
              <a:rPr i="0" lang="en-GB" sz="1700" u="none" cap="none" strike="noStrike">
                <a:solidFill>
                  <a:srgbClr val="FFFFFF"/>
                </a:solidFill>
              </a:rPr>
              <a:t>Currently, neither employer-provided living accommodation nor employment-related loans can be payrolled</a:t>
            </a:r>
            <a:endParaRPr i="0" sz="1700" u="none" cap="none" strike="noStrike">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25"/>
          <p:cNvSpPr txBox="1"/>
          <p:nvPr/>
        </p:nvSpPr>
        <p:spPr>
          <a:xfrm>
            <a:off x="608025" y="530225"/>
            <a:ext cx="10918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rgbClr val="FF9900"/>
                </a:solidFill>
                <a:latin typeface="Abril Fatface"/>
                <a:ea typeface="Abril Fatface"/>
                <a:cs typeface="Abril Fatface"/>
                <a:sym typeface="Abril Fatface"/>
              </a:rPr>
              <a:t>Payrolling of benefits - benefit value: a reminder</a:t>
            </a:r>
            <a:endParaRPr b="1" sz="2800">
              <a:solidFill>
                <a:srgbClr val="FF9900"/>
              </a:solidFill>
              <a:latin typeface="Abril Fatface"/>
              <a:ea typeface="Abril Fatface"/>
              <a:cs typeface="Abril Fatface"/>
              <a:sym typeface="Abril Fatface"/>
            </a:endParaRPr>
          </a:p>
        </p:txBody>
      </p:sp>
      <p:graphicFrame>
        <p:nvGraphicFramePr>
          <p:cNvPr id="669" name="Google Shape;669;p25"/>
          <p:cNvGraphicFramePr/>
          <p:nvPr/>
        </p:nvGraphicFramePr>
        <p:xfrm>
          <a:off x="608075" y="957625"/>
          <a:ext cx="3000000" cy="3000000"/>
        </p:xfrm>
        <a:graphic>
          <a:graphicData uri="http://schemas.openxmlformats.org/drawingml/2006/table">
            <a:tbl>
              <a:tblPr>
                <a:noFill/>
                <a:tableStyleId>{C8944EED-6E5D-489F-87AB-D0BAB646BD01}</a:tableStyleId>
              </a:tblPr>
              <a:tblGrid>
                <a:gridCol w="10972800"/>
              </a:tblGrid>
              <a:tr h="666400">
                <a:tc>
                  <a:txBody>
                    <a:bodyPr/>
                    <a:lstStyle/>
                    <a:p>
                      <a:pPr indent="0" lvl="0" marL="0" marR="0" rtl="0" algn="l">
                        <a:lnSpc>
                          <a:spcPct val="100000"/>
                        </a:lnSpc>
                        <a:spcBef>
                          <a:spcPts val="0"/>
                        </a:spcBef>
                        <a:spcAft>
                          <a:spcPts val="0"/>
                        </a:spcAft>
                        <a:buClr>
                          <a:srgbClr val="000000"/>
                        </a:buClr>
                        <a:buSzPts val="1200"/>
                        <a:buFont typeface="Arial"/>
                        <a:buNone/>
                      </a:pPr>
                      <a:r>
                        <a:rPr lang="en-GB" sz="1600" u="none" cap="none" strike="noStrike">
                          <a:solidFill>
                            <a:srgbClr val="FFFF00"/>
                          </a:solidFill>
                        </a:rPr>
                        <a:t>As the value of the benefit needs to be determined at the start of the tax year (or when first provided, if later) to enable even amounts to be processed via the payroll for tax purposes, </a:t>
                      </a:r>
                      <a:r>
                        <a:rPr b="1" lang="en-GB" sz="1600" u="none" cap="none" strike="noStrike">
                          <a:solidFill>
                            <a:srgbClr val="FFFF00"/>
                          </a:solidFill>
                        </a:rPr>
                        <a:t>it is important to remember how the taxable value of benefits is calculated</a:t>
                      </a:r>
                      <a:r>
                        <a:rPr lang="en-GB" sz="1600" u="none" cap="none" strike="noStrike">
                          <a:solidFill>
                            <a:srgbClr val="FFFF00"/>
                          </a:solidFill>
                        </a:rPr>
                        <a:t>.</a:t>
                      </a:r>
                      <a:endParaRPr sz="1600" u="none" cap="none" strike="noStrike">
                        <a:solidFill>
                          <a:srgbClr val="FFFF00"/>
                        </a:solidFill>
                      </a:endParaRPr>
                    </a:p>
                  </a:txBody>
                  <a:tcPr marT="91425" marB="91425" marR="91425" marL="0">
                    <a:lnL cap="flat" cmpd="sng" w="9525">
                      <a:solidFill>
                        <a:srgbClr val="9E9E9E">
                          <a:alpha val="0"/>
                        </a:srgbClr>
                      </a:solidFill>
                      <a:prstDash val="solid"/>
                      <a:round/>
                      <a:headEnd len="sm" w="sm" type="none"/>
                      <a:tailEnd len="sm" w="sm" type="none"/>
                    </a:lnL>
                    <a:lnR cap="flat" cmpd="sng" w="9525">
                      <a:solidFill>
                        <a:srgbClr val="FF80C1">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670" name="Google Shape;670;p25"/>
          <p:cNvSpPr/>
          <p:nvPr/>
        </p:nvSpPr>
        <p:spPr>
          <a:xfrm>
            <a:off x="523800" y="1857375"/>
            <a:ext cx="5628000" cy="2230500"/>
          </a:xfrm>
          <a:prstGeom prst="roundRect">
            <a:avLst>
              <a:gd fmla="val 16667" name="adj"/>
            </a:avLst>
          </a:prstGeom>
          <a:solidFill>
            <a:srgbClr val="980000"/>
          </a:solidFill>
          <a:ln>
            <a:noFill/>
          </a:ln>
        </p:spPr>
        <p:txBody>
          <a:bodyPr anchorCtr="0" anchor="ctr" bIns="18000" lIns="18000" spcFirstLastPara="1" rIns="18000" wrap="square" tIns="18000">
            <a:noAutofit/>
          </a:bodyPr>
          <a:lstStyle/>
          <a:p>
            <a:pPr indent="269999" lvl="0" marL="0" marR="0" rtl="0" algn="l">
              <a:lnSpc>
                <a:spcPct val="100000"/>
              </a:lnSpc>
              <a:spcBef>
                <a:spcPts val="0"/>
              </a:spcBef>
              <a:spcAft>
                <a:spcPts val="0"/>
              </a:spcAft>
              <a:buClr>
                <a:srgbClr val="000000"/>
              </a:buClr>
              <a:buSzPts val="1100"/>
              <a:buFont typeface="Arial"/>
              <a:buNone/>
            </a:pPr>
            <a:r>
              <a:rPr b="1" i="0" lang="en-GB" sz="1500" u="none" cap="none" strike="noStrike">
                <a:solidFill>
                  <a:srgbClr val="FFFFFF"/>
                </a:solidFill>
              </a:rPr>
              <a:t>Valuing benefits: general rules</a:t>
            </a:r>
            <a:endParaRPr b="1" i="0" sz="1500" u="none" cap="none" strike="noStrike">
              <a:solidFill>
                <a:srgbClr val="FFFFFF"/>
              </a:solidFill>
            </a:endParaRPr>
          </a:p>
          <a:p>
            <a:pPr indent="-276349" lvl="0" marL="269999" marR="0" rtl="0" algn="l">
              <a:lnSpc>
                <a:spcPct val="100000"/>
              </a:lnSpc>
              <a:spcBef>
                <a:spcPts val="400"/>
              </a:spcBef>
              <a:spcAft>
                <a:spcPts val="0"/>
              </a:spcAft>
              <a:buClr>
                <a:srgbClr val="FFFFFF"/>
              </a:buClr>
              <a:buSzPts val="1400"/>
              <a:buFont typeface="Arial"/>
              <a:buChar char="•"/>
            </a:pPr>
            <a:r>
              <a:rPr i="0" lang="en-GB" sz="1300" u="none" cap="none" strike="noStrike">
                <a:solidFill>
                  <a:srgbClr val="FFFFFF"/>
                </a:solidFill>
              </a:rPr>
              <a:t>Value of benefit to be charged to tax = the </a:t>
            </a:r>
            <a:r>
              <a:rPr b="1" i="0" lang="en-GB" sz="1300" u="none" cap="none" strike="noStrike">
                <a:solidFill>
                  <a:srgbClr val="7AC6FF"/>
                </a:solidFill>
              </a:rPr>
              <a:t>“cash equivalent”</a:t>
            </a:r>
            <a:endParaRPr b="1" i="0" sz="1300" u="none" cap="none" strike="noStrike">
              <a:solidFill>
                <a:srgbClr val="7AC6FF"/>
              </a:solidFill>
            </a:endParaRPr>
          </a:p>
          <a:p>
            <a:pPr indent="-276349" lvl="0" marL="269999" marR="0" rtl="0" algn="l">
              <a:lnSpc>
                <a:spcPct val="100000"/>
              </a:lnSpc>
              <a:spcBef>
                <a:spcPts val="400"/>
              </a:spcBef>
              <a:spcAft>
                <a:spcPts val="0"/>
              </a:spcAft>
              <a:buClr>
                <a:srgbClr val="FFFFFF"/>
              </a:buClr>
              <a:buSzPts val="1400"/>
              <a:buChar char="•"/>
            </a:pPr>
            <a:r>
              <a:rPr i="0" lang="en-GB" sz="1300" u="none" cap="none" strike="noStrike">
                <a:solidFill>
                  <a:srgbClr val="FFFFFF"/>
                </a:solidFill>
              </a:rPr>
              <a:t>As a general rule, the cash equivalent is the:</a:t>
            </a:r>
            <a:endParaRPr i="0" sz="1300" u="none" cap="none" strike="noStrike">
              <a:solidFill>
                <a:srgbClr val="FFFFFF"/>
              </a:solidFill>
            </a:endParaRPr>
          </a:p>
          <a:p>
            <a:pPr indent="-192250" lvl="1" marL="525599" marR="0" rtl="0" algn="l">
              <a:lnSpc>
                <a:spcPct val="100000"/>
              </a:lnSpc>
              <a:spcBef>
                <a:spcPts val="400"/>
              </a:spcBef>
              <a:spcAft>
                <a:spcPts val="0"/>
              </a:spcAft>
              <a:buClr>
                <a:srgbClr val="FFFFFF"/>
              </a:buClr>
              <a:buSzPts val="1100"/>
              <a:buFont typeface="Arial"/>
              <a:buChar char="○"/>
            </a:pPr>
            <a:r>
              <a:rPr b="1" i="0" lang="en-GB" sz="1300" u="none" cap="none" strike="noStrike">
                <a:solidFill>
                  <a:srgbClr val="7AC6FF"/>
                </a:solidFill>
              </a:rPr>
              <a:t>cost</a:t>
            </a:r>
            <a:r>
              <a:rPr i="0" lang="en-GB" sz="1300" u="none" cap="none" strike="noStrike">
                <a:solidFill>
                  <a:srgbClr val="FFFFFF"/>
                </a:solidFill>
              </a:rPr>
              <a:t> incurred by person who provided the benefit; </a:t>
            </a:r>
            <a:r>
              <a:rPr b="1" i="0" lang="en-GB" sz="1300" u="none" cap="none" strike="noStrike">
                <a:solidFill>
                  <a:srgbClr val="7AC6FF"/>
                </a:solidFill>
              </a:rPr>
              <a:t>less</a:t>
            </a:r>
            <a:endParaRPr i="0" sz="1300" u="none" cap="none" strike="noStrike">
              <a:solidFill>
                <a:srgbClr val="FFFFFF"/>
              </a:solidFill>
            </a:endParaRPr>
          </a:p>
          <a:p>
            <a:pPr indent="-192250" lvl="1" marL="525599" marR="0" rtl="0" algn="l">
              <a:lnSpc>
                <a:spcPct val="100000"/>
              </a:lnSpc>
              <a:spcBef>
                <a:spcPts val="400"/>
              </a:spcBef>
              <a:spcAft>
                <a:spcPts val="0"/>
              </a:spcAft>
              <a:buClr>
                <a:srgbClr val="FFFFFF"/>
              </a:buClr>
              <a:buSzPts val="1100"/>
              <a:buFont typeface="Arial"/>
              <a:buChar char="○"/>
            </a:pPr>
            <a:r>
              <a:rPr i="0" lang="en-GB" sz="1300" u="none" cap="none" strike="noStrike">
                <a:solidFill>
                  <a:srgbClr val="FFFFFF"/>
                </a:solidFill>
              </a:rPr>
              <a:t>any </a:t>
            </a:r>
            <a:r>
              <a:rPr b="1" i="0" lang="en-GB" sz="1300" u="none" cap="none" strike="noStrike">
                <a:solidFill>
                  <a:srgbClr val="7AC6FF"/>
                </a:solidFill>
              </a:rPr>
              <a:t>amount made good</a:t>
            </a:r>
            <a:r>
              <a:rPr i="0" lang="en-GB" sz="1300" u="none" cap="none" strike="noStrike">
                <a:solidFill>
                  <a:srgbClr val="FFFFFF"/>
                </a:solidFill>
              </a:rPr>
              <a:t> by the director / employee to the person providing it</a:t>
            </a:r>
            <a:endParaRPr i="0" sz="1300" u="none" cap="none" strike="noStrike">
              <a:solidFill>
                <a:srgbClr val="FFFFFF"/>
              </a:solidFill>
            </a:endParaRPr>
          </a:p>
          <a:p>
            <a:pPr indent="-276349" lvl="0" marL="269999" marR="0" rtl="0" algn="l">
              <a:lnSpc>
                <a:spcPct val="100000"/>
              </a:lnSpc>
              <a:spcBef>
                <a:spcPts val="400"/>
              </a:spcBef>
              <a:spcAft>
                <a:spcPts val="0"/>
              </a:spcAft>
              <a:buClr>
                <a:srgbClr val="FFFFFF"/>
              </a:buClr>
              <a:buSzPts val="1400"/>
              <a:buFont typeface="Arial"/>
              <a:buChar char="•"/>
            </a:pPr>
            <a:r>
              <a:rPr i="0" lang="en-GB" sz="1300" u="none" cap="none" strike="noStrike">
                <a:solidFill>
                  <a:srgbClr val="FFFFFF"/>
                </a:solidFill>
              </a:rPr>
              <a:t>If VAT was incurred by the person providing the benefit, the cash equivalent is the</a:t>
            </a:r>
            <a:r>
              <a:rPr b="1" i="0" lang="en-GB" sz="1300" u="none" cap="none" strike="noStrike">
                <a:solidFill>
                  <a:srgbClr val="7AC6FF"/>
                </a:solidFill>
              </a:rPr>
              <a:t> VAT inclusive</a:t>
            </a:r>
            <a:r>
              <a:rPr i="0" lang="en-GB" sz="1300" u="none" cap="none" strike="noStrike">
                <a:solidFill>
                  <a:srgbClr val="FFFFFF"/>
                </a:solidFill>
              </a:rPr>
              <a:t> cost (even if the VAT can be reclaimed)</a:t>
            </a:r>
            <a:endParaRPr i="0" sz="1300" u="none" cap="none" strike="noStrike">
              <a:solidFill>
                <a:srgbClr val="FFFFFF"/>
              </a:solidFill>
            </a:endParaRPr>
          </a:p>
        </p:txBody>
      </p:sp>
      <p:sp>
        <p:nvSpPr>
          <p:cNvPr id="671" name="Google Shape;671;p25"/>
          <p:cNvSpPr/>
          <p:nvPr/>
        </p:nvSpPr>
        <p:spPr>
          <a:xfrm>
            <a:off x="525448" y="4275093"/>
            <a:ext cx="5677200" cy="2294100"/>
          </a:xfrm>
          <a:prstGeom prst="roundRect">
            <a:avLst>
              <a:gd fmla="val 16667" name="adj"/>
            </a:avLst>
          </a:prstGeom>
          <a:solidFill>
            <a:srgbClr val="D14C00"/>
          </a:solidFill>
          <a:ln>
            <a:noFill/>
          </a:ln>
        </p:spPr>
        <p:txBody>
          <a:bodyPr anchorCtr="0" anchor="ctr" bIns="18000" lIns="18000" spcFirstLastPara="1" rIns="18000" wrap="square" tIns="18000">
            <a:noAutofit/>
          </a:bodyPr>
          <a:lstStyle/>
          <a:p>
            <a:pPr indent="269999" lvl="0" marL="0" marR="0" rtl="0" algn="l">
              <a:lnSpc>
                <a:spcPct val="100000"/>
              </a:lnSpc>
              <a:spcBef>
                <a:spcPts val="0"/>
              </a:spcBef>
              <a:spcAft>
                <a:spcPts val="0"/>
              </a:spcAft>
              <a:buClr>
                <a:srgbClr val="000000"/>
              </a:buClr>
              <a:buSzPts val="1100"/>
              <a:buFont typeface="Arial"/>
              <a:buNone/>
            </a:pPr>
            <a:r>
              <a:rPr b="1" i="0" lang="en-GB" sz="1500" u="none" cap="none" strike="noStrike">
                <a:solidFill>
                  <a:srgbClr val="FFFFFF"/>
                </a:solidFill>
              </a:rPr>
              <a:t>Valuing benefits: special rules</a:t>
            </a:r>
            <a:endParaRPr b="1" i="0" sz="1500" u="none" cap="none" strike="noStrike">
              <a:solidFill>
                <a:srgbClr val="FFFFFF"/>
              </a:solidFill>
            </a:endParaRPr>
          </a:p>
          <a:p>
            <a:pPr indent="-276349" lvl="0" marL="269999" marR="0" rtl="0" algn="l">
              <a:lnSpc>
                <a:spcPct val="100000"/>
              </a:lnSpc>
              <a:spcBef>
                <a:spcPts val="400"/>
              </a:spcBef>
              <a:spcAft>
                <a:spcPts val="0"/>
              </a:spcAft>
              <a:buClr>
                <a:srgbClr val="FFFFFF"/>
              </a:buClr>
              <a:buSzPts val="1400"/>
              <a:buFont typeface="Arial"/>
              <a:buChar char="•"/>
            </a:pPr>
            <a:r>
              <a:rPr i="0" lang="en-GB" sz="1300" u="none" cap="none" strike="noStrike">
                <a:solidFill>
                  <a:srgbClr val="FFFFFF"/>
                </a:solidFill>
              </a:rPr>
              <a:t>Some </a:t>
            </a:r>
            <a:r>
              <a:rPr b="1" i="0" lang="en-GB" sz="1300" u="none" cap="none" strike="noStrike">
                <a:solidFill>
                  <a:srgbClr val="7AC6FF"/>
                </a:solidFill>
              </a:rPr>
              <a:t>special rules</a:t>
            </a:r>
            <a:r>
              <a:rPr i="0" lang="en-GB" sz="1300" u="none" cap="none" strike="noStrike">
                <a:solidFill>
                  <a:srgbClr val="FFFFFF"/>
                </a:solidFill>
              </a:rPr>
              <a:t> apply in relation to valuing certain benefits, for example:</a:t>
            </a:r>
            <a:endParaRPr i="0" sz="1300" u="none" cap="none" strike="noStrike">
              <a:solidFill>
                <a:srgbClr val="FFFFFF"/>
              </a:solidFill>
            </a:endParaRPr>
          </a:p>
          <a:p>
            <a:pPr indent="-192250" lvl="1" marL="525599" marR="0" rtl="0" algn="l">
              <a:lnSpc>
                <a:spcPct val="100000"/>
              </a:lnSpc>
              <a:spcBef>
                <a:spcPts val="400"/>
              </a:spcBef>
              <a:spcAft>
                <a:spcPts val="0"/>
              </a:spcAft>
              <a:buClr>
                <a:srgbClr val="FFFFFF"/>
              </a:buClr>
              <a:buSzPts val="1100"/>
              <a:buFont typeface="Arial"/>
              <a:buChar char="○"/>
            </a:pPr>
            <a:r>
              <a:rPr i="0" lang="en-GB" sz="1300" u="none" cap="none" strike="noStrike">
                <a:solidFill>
                  <a:srgbClr val="FFFFFF"/>
                </a:solidFill>
              </a:rPr>
              <a:t>living </a:t>
            </a:r>
            <a:r>
              <a:rPr b="1" i="0" lang="en-GB" sz="1300" u="none" cap="none" strike="noStrike">
                <a:solidFill>
                  <a:srgbClr val="7AC6FF"/>
                </a:solidFill>
              </a:rPr>
              <a:t>accommodation</a:t>
            </a:r>
            <a:r>
              <a:rPr i="0" lang="en-GB" sz="1300" u="none" cap="none" strike="noStrike">
                <a:solidFill>
                  <a:srgbClr val="FFFFFF"/>
                </a:solidFill>
              </a:rPr>
              <a:t>;</a:t>
            </a:r>
            <a:endParaRPr i="0" sz="1300" u="none" cap="none" strike="noStrike">
              <a:solidFill>
                <a:srgbClr val="FFFFFF"/>
              </a:solidFill>
            </a:endParaRPr>
          </a:p>
          <a:p>
            <a:pPr indent="-192250" lvl="1" marL="525599" marR="0" rtl="0" algn="l">
              <a:lnSpc>
                <a:spcPct val="100000"/>
              </a:lnSpc>
              <a:spcBef>
                <a:spcPts val="400"/>
              </a:spcBef>
              <a:spcAft>
                <a:spcPts val="0"/>
              </a:spcAft>
              <a:buClr>
                <a:srgbClr val="FFFFFF"/>
              </a:buClr>
              <a:buSzPts val="1100"/>
              <a:buFont typeface="Arial"/>
              <a:buChar char="○"/>
            </a:pPr>
            <a:r>
              <a:rPr i="0" lang="en-GB" sz="1300" u="none" cap="none" strike="noStrike">
                <a:solidFill>
                  <a:srgbClr val="FFFFFF"/>
                </a:solidFill>
              </a:rPr>
              <a:t>employment related </a:t>
            </a:r>
            <a:r>
              <a:rPr b="1" i="0" lang="en-GB" sz="1300" u="none" cap="none" strike="noStrike">
                <a:solidFill>
                  <a:srgbClr val="7AC6FF"/>
                </a:solidFill>
              </a:rPr>
              <a:t>loans</a:t>
            </a:r>
            <a:r>
              <a:rPr i="0" lang="en-GB" sz="1300" u="none" cap="none" strike="noStrike">
                <a:solidFill>
                  <a:srgbClr val="FFFFFF"/>
                </a:solidFill>
              </a:rPr>
              <a:t>;</a:t>
            </a:r>
            <a:endParaRPr i="0" sz="1300" u="none" cap="none" strike="noStrike">
              <a:solidFill>
                <a:srgbClr val="FFFFFF"/>
              </a:solidFill>
            </a:endParaRPr>
          </a:p>
          <a:p>
            <a:pPr indent="-192250" lvl="1" marL="525599" marR="0" rtl="0" algn="l">
              <a:lnSpc>
                <a:spcPct val="100000"/>
              </a:lnSpc>
              <a:spcBef>
                <a:spcPts val="400"/>
              </a:spcBef>
              <a:spcAft>
                <a:spcPts val="0"/>
              </a:spcAft>
              <a:buClr>
                <a:srgbClr val="FFFFFF"/>
              </a:buClr>
              <a:buSzPts val="1100"/>
              <a:buFont typeface="Arial"/>
              <a:buChar char="○"/>
            </a:pPr>
            <a:r>
              <a:rPr i="0" lang="en-GB" sz="1300" u="none" cap="none" strike="noStrike">
                <a:solidFill>
                  <a:srgbClr val="FFFFFF"/>
                </a:solidFill>
              </a:rPr>
              <a:t>company </a:t>
            </a:r>
            <a:r>
              <a:rPr b="1" i="0" lang="en-GB" sz="1300" u="none" cap="none" strike="noStrike">
                <a:solidFill>
                  <a:srgbClr val="7AC6FF"/>
                </a:solidFill>
              </a:rPr>
              <a:t>cars/vans</a:t>
            </a:r>
            <a:r>
              <a:rPr i="0" lang="en-GB" sz="1300" u="none" cap="none" strike="noStrike">
                <a:solidFill>
                  <a:srgbClr val="FFFFFF"/>
                </a:solidFill>
              </a:rPr>
              <a:t> and </a:t>
            </a:r>
            <a:r>
              <a:rPr b="1" i="0" lang="en-GB" sz="1300" u="none" cap="none" strike="noStrike">
                <a:solidFill>
                  <a:srgbClr val="7AC6FF"/>
                </a:solidFill>
              </a:rPr>
              <a:t>fuel</a:t>
            </a:r>
            <a:r>
              <a:rPr i="0" lang="en-GB" sz="1300" u="none" cap="none" strike="noStrike">
                <a:solidFill>
                  <a:srgbClr val="FFFFFF"/>
                </a:solidFill>
              </a:rPr>
              <a:t>;</a:t>
            </a:r>
            <a:endParaRPr i="0" sz="1300" u="none" cap="none" strike="noStrike">
              <a:solidFill>
                <a:srgbClr val="FFFFFF"/>
              </a:solidFill>
            </a:endParaRPr>
          </a:p>
          <a:p>
            <a:pPr indent="-192250" lvl="1" marL="525599" marR="0" rtl="0" algn="l">
              <a:lnSpc>
                <a:spcPct val="100000"/>
              </a:lnSpc>
              <a:spcBef>
                <a:spcPts val="400"/>
              </a:spcBef>
              <a:spcAft>
                <a:spcPts val="0"/>
              </a:spcAft>
              <a:buClr>
                <a:srgbClr val="FFFFFF"/>
              </a:buClr>
              <a:buSzPts val="1100"/>
              <a:buFont typeface="Arial"/>
              <a:buChar char="○"/>
            </a:pPr>
            <a:r>
              <a:rPr i="0" lang="en-GB" sz="1300" u="none" cap="none" strike="noStrike">
                <a:solidFill>
                  <a:srgbClr val="FFFFFF"/>
                </a:solidFill>
              </a:rPr>
              <a:t>in-house benefits (for which the </a:t>
            </a:r>
            <a:r>
              <a:rPr b="1" i="0" lang="en-GB" sz="1300" u="none" cap="none" strike="noStrike">
                <a:solidFill>
                  <a:srgbClr val="7AC6FF"/>
                </a:solidFill>
              </a:rPr>
              <a:t>marginal cost</a:t>
            </a:r>
            <a:r>
              <a:rPr i="0" lang="en-GB" sz="1300" u="none" cap="none" strike="noStrike">
                <a:solidFill>
                  <a:srgbClr val="FFFFFF"/>
                </a:solidFill>
              </a:rPr>
              <a:t> to the employer is considered); and</a:t>
            </a:r>
            <a:endParaRPr i="0" sz="1300" u="none" cap="none" strike="noStrike">
              <a:solidFill>
                <a:srgbClr val="FFFFFF"/>
              </a:solidFill>
            </a:endParaRPr>
          </a:p>
          <a:p>
            <a:pPr indent="-192250" lvl="1" marL="525599" marR="0" rtl="0" algn="l">
              <a:lnSpc>
                <a:spcPct val="100000"/>
              </a:lnSpc>
              <a:spcBef>
                <a:spcPts val="400"/>
              </a:spcBef>
              <a:spcAft>
                <a:spcPts val="0"/>
              </a:spcAft>
              <a:buClr>
                <a:srgbClr val="FFFFFF"/>
              </a:buClr>
              <a:buSzPts val="1100"/>
              <a:buFont typeface="Arial"/>
              <a:buChar char="○"/>
            </a:pPr>
            <a:r>
              <a:rPr b="1" i="0" lang="en-GB" sz="1300" u="none" cap="none" strike="noStrike">
                <a:solidFill>
                  <a:srgbClr val="7AC6FF"/>
                </a:solidFill>
              </a:rPr>
              <a:t>optional remuneration arrangements</a:t>
            </a:r>
            <a:r>
              <a:rPr i="0" lang="en-GB" sz="1300" u="none" cap="none" strike="noStrike">
                <a:solidFill>
                  <a:srgbClr val="FFFFFF"/>
                </a:solidFill>
              </a:rPr>
              <a:t> (OpRA)</a:t>
            </a:r>
            <a:endParaRPr i="0" sz="1300" u="none" cap="none" strike="noStrike">
              <a:solidFill>
                <a:srgbClr val="FFFFFF"/>
              </a:solidFill>
            </a:endParaRPr>
          </a:p>
        </p:txBody>
      </p:sp>
      <p:sp>
        <p:nvSpPr>
          <p:cNvPr id="672" name="Google Shape;672;p25"/>
          <p:cNvSpPr/>
          <p:nvPr/>
        </p:nvSpPr>
        <p:spPr>
          <a:xfrm>
            <a:off x="6256376" y="1857382"/>
            <a:ext cx="5628000" cy="4711800"/>
          </a:xfrm>
          <a:prstGeom prst="roundRect">
            <a:avLst>
              <a:gd fmla="val 16667" name="adj"/>
            </a:avLst>
          </a:prstGeom>
          <a:solidFill>
            <a:schemeClr val="accent3"/>
          </a:solidFill>
          <a:ln>
            <a:noFill/>
          </a:ln>
        </p:spPr>
        <p:txBody>
          <a:bodyPr anchorCtr="0" anchor="ctr" bIns="18000" lIns="18000" spcFirstLastPara="1" rIns="18000" wrap="square" tIns="18000">
            <a:noAutofit/>
          </a:bodyPr>
          <a:lstStyle/>
          <a:p>
            <a:pPr indent="269999" lvl="0" marL="0" marR="0" rtl="0" algn="l">
              <a:lnSpc>
                <a:spcPct val="100000"/>
              </a:lnSpc>
              <a:spcBef>
                <a:spcPts val="0"/>
              </a:spcBef>
              <a:spcAft>
                <a:spcPts val="0"/>
              </a:spcAft>
              <a:buClr>
                <a:srgbClr val="000000"/>
              </a:buClr>
              <a:buSzPts val="1100"/>
              <a:buFont typeface="Arial"/>
              <a:buNone/>
            </a:pPr>
            <a:r>
              <a:rPr b="1" i="0" lang="en-GB" sz="1600" u="none" cap="none" strike="noStrike">
                <a:solidFill>
                  <a:srgbClr val="FFFFFF"/>
                </a:solidFill>
              </a:rPr>
              <a:t>Valuing benefits: OpRA</a:t>
            </a:r>
            <a:endParaRPr b="1" i="0" sz="1600" u="none" cap="none" strike="noStrike">
              <a:solidFill>
                <a:srgbClr val="FFFFFF"/>
              </a:solidFill>
            </a:endParaRPr>
          </a:p>
          <a:p>
            <a:pPr indent="-282699" lvl="0" marL="269999" marR="0" rtl="0" algn="l">
              <a:lnSpc>
                <a:spcPct val="100000"/>
              </a:lnSpc>
              <a:spcBef>
                <a:spcPts val="400"/>
              </a:spcBef>
              <a:spcAft>
                <a:spcPts val="0"/>
              </a:spcAft>
              <a:buClr>
                <a:srgbClr val="FFFFFF"/>
              </a:buClr>
              <a:buSzPts val="1350"/>
              <a:buChar char="•"/>
            </a:pPr>
            <a:r>
              <a:rPr i="0" lang="en-GB" sz="1350" u="none" cap="none" strike="noStrike">
                <a:solidFill>
                  <a:srgbClr val="FFFFFF"/>
                </a:solidFill>
              </a:rPr>
              <a:t>Certain benefits, including those provided under a salary sacrifice arrangement, face higher tax charges - cash alternatives and flexible benefit schemes are also caught</a:t>
            </a:r>
            <a:endParaRPr i="0" sz="1350" u="none" cap="none" strike="noStrike">
              <a:solidFill>
                <a:srgbClr val="FFFFFF"/>
              </a:solidFill>
            </a:endParaRPr>
          </a:p>
          <a:p>
            <a:pPr indent="-282699" lvl="0" marL="269999" marR="0" rtl="0" algn="l">
              <a:lnSpc>
                <a:spcPct val="100000"/>
              </a:lnSpc>
              <a:spcBef>
                <a:spcPts val="400"/>
              </a:spcBef>
              <a:spcAft>
                <a:spcPts val="0"/>
              </a:spcAft>
              <a:buClr>
                <a:srgbClr val="FFFFFF"/>
              </a:buClr>
              <a:buSzPts val="1350"/>
              <a:buFont typeface="Arial"/>
              <a:buChar char="•"/>
            </a:pPr>
            <a:r>
              <a:rPr i="0" lang="en-GB" sz="1350" u="none" cap="none" strike="noStrike">
                <a:solidFill>
                  <a:srgbClr val="FFFFFF"/>
                </a:solidFill>
              </a:rPr>
              <a:t>Where caught by the OpRA rules, benefits are taxed at the </a:t>
            </a:r>
            <a:r>
              <a:rPr b="1" i="0" lang="en-GB" sz="1350" u="none" cap="none" strike="noStrike">
                <a:solidFill>
                  <a:srgbClr val="7AC6FF"/>
                </a:solidFill>
              </a:rPr>
              <a:t>higher of</a:t>
            </a:r>
            <a:r>
              <a:rPr i="0" lang="en-GB" sz="1350" u="none" cap="none" strike="noStrike">
                <a:solidFill>
                  <a:srgbClr val="FFFFFF"/>
                </a:solidFill>
              </a:rPr>
              <a:t>:</a:t>
            </a:r>
            <a:endParaRPr i="0" sz="1350" u="none" cap="none" strike="noStrike">
              <a:solidFill>
                <a:srgbClr val="FFFFFF"/>
              </a:solidFill>
            </a:endParaRPr>
          </a:p>
          <a:p>
            <a:pPr indent="-208125" lvl="1" marL="525599" marR="0" rtl="0" algn="l">
              <a:lnSpc>
                <a:spcPct val="100000"/>
              </a:lnSpc>
              <a:spcBef>
                <a:spcPts val="400"/>
              </a:spcBef>
              <a:spcAft>
                <a:spcPts val="0"/>
              </a:spcAft>
              <a:buClr>
                <a:srgbClr val="FFFFFF"/>
              </a:buClr>
              <a:buSzPts val="1350"/>
              <a:buFont typeface="Arial"/>
              <a:buChar char="○"/>
            </a:pPr>
            <a:r>
              <a:rPr i="0" lang="en-GB" sz="1350" u="none" cap="none" strike="noStrike">
                <a:solidFill>
                  <a:srgbClr val="FFFFFF"/>
                </a:solidFill>
              </a:rPr>
              <a:t>the “specified amount” - broadly the </a:t>
            </a:r>
            <a:r>
              <a:rPr b="1" i="0" lang="en-GB" sz="1350" u="none" cap="none" strike="noStrike">
                <a:solidFill>
                  <a:srgbClr val="7AC6FF"/>
                </a:solidFill>
              </a:rPr>
              <a:t>ordinary</a:t>
            </a:r>
            <a:r>
              <a:rPr i="0" lang="en-GB" sz="1350" u="none" cap="none" strike="noStrike">
                <a:solidFill>
                  <a:srgbClr val="FFFFFF"/>
                </a:solidFill>
              </a:rPr>
              <a:t> rules for calculating the </a:t>
            </a:r>
            <a:r>
              <a:rPr b="1" i="0" lang="en-GB" sz="1350" u="none" cap="none" strike="noStrike">
                <a:solidFill>
                  <a:srgbClr val="7AC6FF"/>
                </a:solidFill>
              </a:rPr>
              <a:t>cash equivalent</a:t>
            </a:r>
            <a:r>
              <a:rPr i="0" lang="en-GB" sz="1350" u="none" cap="none" strike="noStrike">
                <a:solidFill>
                  <a:srgbClr val="FFFFFF"/>
                </a:solidFill>
              </a:rPr>
              <a:t> of the benefit (ignoring any amount made good); and</a:t>
            </a:r>
            <a:endParaRPr i="0" sz="1350" u="none" cap="none" strike="noStrike">
              <a:solidFill>
                <a:srgbClr val="FFFFFF"/>
              </a:solidFill>
            </a:endParaRPr>
          </a:p>
          <a:p>
            <a:pPr indent="-208125" lvl="1" marL="525599" marR="0" rtl="0" algn="l">
              <a:lnSpc>
                <a:spcPct val="100000"/>
              </a:lnSpc>
              <a:spcBef>
                <a:spcPts val="400"/>
              </a:spcBef>
              <a:spcAft>
                <a:spcPts val="0"/>
              </a:spcAft>
              <a:buClr>
                <a:srgbClr val="FFFFFF"/>
              </a:buClr>
              <a:buSzPts val="1350"/>
              <a:buFont typeface="Arial"/>
              <a:buChar char="○"/>
            </a:pPr>
            <a:r>
              <a:rPr i="0" lang="en-GB" sz="1350" u="none" cap="none" strike="noStrike">
                <a:solidFill>
                  <a:srgbClr val="FFFFFF"/>
                </a:solidFill>
              </a:rPr>
              <a:t>the “amount foregone” - i.e. the </a:t>
            </a:r>
            <a:r>
              <a:rPr b="1" i="0" lang="en-GB" sz="1350" u="none" cap="none" strike="noStrike">
                <a:solidFill>
                  <a:srgbClr val="7AC6FF"/>
                </a:solidFill>
              </a:rPr>
              <a:t>salary sacrificed</a:t>
            </a:r>
            <a:r>
              <a:rPr i="0" lang="en-GB" sz="1350" u="none" cap="none" strike="noStrike">
                <a:solidFill>
                  <a:srgbClr val="FFFFFF"/>
                </a:solidFill>
              </a:rPr>
              <a:t> </a:t>
            </a:r>
            <a:r>
              <a:rPr b="1" i="0" lang="en-GB" sz="1350" u="none" cap="none" strike="noStrike">
                <a:solidFill>
                  <a:srgbClr val="7AC6FF"/>
                </a:solidFill>
              </a:rPr>
              <a:t>or</a:t>
            </a:r>
            <a:r>
              <a:rPr i="0" lang="en-GB" sz="1350" u="none" cap="none" strike="noStrike">
                <a:solidFill>
                  <a:srgbClr val="FFFFFF"/>
                </a:solidFill>
              </a:rPr>
              <a:t> value of any </a:t>
            </a:r>
            <a:r>
              <a:rPr b="1" i="0" lang="en-GB" sz="1350" u="none" cap="none" strike="noStrike">
                <a:solidFill>
                  <a:srgbClr val="7AC6FF"/>
                </a:solidFill>
              </a:rPr>
              <a:t>cash alternative</a:t>
            </a:r>
            <a:endParaRPr i="0" sz="1350" u="none" cap="none" strike="noStrike">
              <a:solidFill>
                <a:srgbClr val="FFFFFF"/>
              </a:solidFill>
            </a:endParaRPr>
          </a:p>
          <a:p>
            <a:pPr indent="-282699" lvl="0" marL="269999" marR="0" rtl="0" algn="l">
              <a:lnSpc>
                <a:spcPct val="100000"/>
              </a:lnSpc>
              <a:spcBef>
                <a:spcPts val="400"/>
              </a:spcBef>
              <a:spcAft>
                <a:spcPts val="0"/>
              </a:spcAft>
              <a:buClr>
                <a:srgbClr val="FFFFFF"/>
              </a:buClr>
              <a:buSzPts val="1350"/>
              <a:buFont typeface="Arial"/>
              <a:buChar char="•"/>
            </a:pPr>
            <a:r>
              <a:rPr i="0" lang="en-GB" sz="1350" u="none" cap="none" strike="noStrike">
                <a:solidFill>
                  <a:srgbClr val="FFFFFF"/>
                </a:solidFill>
              </a:rPr>
              <a:t>Certain benefits are currently </a:t>
            </a:r>
            <a:r>
              <a:rPr b="1" i="0" lang="en-GB" sz="1350" u="none" cap="none" strike="noStrike">
                <a:solidFill>
                  <a:srgbClr val="7AC6FF"/>
                </a:solidFill>
              </a:rPr>
              <a:t>carved out of the OpRA regime</a:t>
            </a:r>
            <a:r>
              <a:rPr i="0" lang="en-GB" sz="1350" u="none" cap="none" strike="noStrike">
                <a:solidFill>
                  <a:srgbClr val="FFFFFF"/>
                </a:solidFill>
              </a:rPr>
              <a:t>, including employer contributions to registered pension schemes, cycles and cyclist’s safety equipment (including cycle to work), employer-provided child care (including childcare vouchers for those still eligible to participate) and cars with emissions not exceeding 75g CO2/km</a:t>
            </a:r>
            <a:endParaRPr i="0" sz="1350" u="none" cap="none" strike="noStrike">
              <a:solidFill>
                <a:srgbClr val="FFFFFF"/>
              </a:solidFill>
            </a:endParaRPr>
          </a:p>
          <a:p>
            <a:pPr indent="-282699" lvl="0" marL="269999" marR="0" rtl="0" algn="l">
              <a:lnSpc>
                <a:spcPct val="100000"/>
              </a:lnSpc>
              <a:spcBef>
                <a:spcPts val="400"/>
              </a:spcBef>
              <a:spcAft>
                <a:spcPts val="0"/>
              </a:spcAft>
              <a:buClr>
                <a:srgbClr val="FFFFFF"/>
              </a:buClr>
              <a:buSzPts val="1350"/>
              <a:buFont typeface="Inter"/>
              <a:buChar char="•"/>
            </a:pPr>
            <a:r>
              <a:rPr b="1" i="0" lang="en-GB" sz="1350" u="none" cap="none" strike="noStrike">
                <a:solidFill>
                  <a:srgbClr val="7AC6FF"/>
                </a:solidFill>
              </a:rPr>
              <a:t>NIC</a:t>
            </a:r>
            <a:r>
              <a:rPr i="0" lang="en-GB" sz="1350" u="none" cap="none" strike="noStrike">
                <a:solidFill>
                  <a:srgbClr val="FFFFFF"/>
                </a:solidFill>
              </a:rPr>
              <a:t> (usually Class 1A but Class 1 for items such as non-cash vouchers) is also calculated </a:t>
            </a:r>
            <a:r>
              <a:rPr b="1" i="0" lang="en-GB" sz="1350" u="none" cap="none" strike="noStrike">
                <a:solidFill>
                  <a:srgbClr val="7AC6FF"/>
                </a:solidFill>
              </a:rPr>
              <a:t>on</a:t>
            </a:r>
            <a:r>
              <a:rPr i="0" lang="en-GB" sz="1350" u="none" cap="none" strike="noStrike">
                <a:solidFill>
                  <a:srgbClr val="FFFFFF"/>
                </a:solidFill>
              </a:rPr>
              <a:t> the the </a:t>
            </a:r>
            <a:r>
              <a:rPr b="1" i="0" lang="en-GB" sz="1350" u="none" cap="none" strike="noStrike">
                <a:solidFill>
                  <a:srgbClr val="7AC6FF"/>
                </a:solidFill>
              </a:rPr>
              <a:t>cash equivalent</a:t>
            </a:r>
            <a:r>
              <a:rPr i="0" lang="en-GB" sz="1350" u="none" cap="none" strike="noStrike">
                <a:solidFill>
                  <a:srgbClr val="FFFFFF"/>
                </a:solidFill>
              </a:rPr>
              <a:t> determined </a:t>
            </a:r>
            <a:r>
              <a:rPr b="1" i="0" lang="en-GB" sz="1350" u="none" cap="none" strike="noStrike">
                <a:solidFill>
                  <a:srgbClr val="7AC6FF"/>
                </a:solidFill>
              </a:rPr>
              <a:t>under the OpRA rules</a:t>
            </a:r>
            <a:endParaRPr i="0" sz="1350" u="none" cap="none" strike="noStrike">
              <a:solidFill>
                <a:srgbClr val="FFFFFF"/>
              </a:solidFill>
            </a:endParaRPr>
          </a:p>
        </p:txBody>
      </p:sp>
      <p:sp>
        <p:nvSpPr>
          <p:cNvPr id="673" name="Google Shape;673;p25"/>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g3489e0c78bc_0_1137"/>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680" name="Google Shape;680;g3489e0c78bc_0_1137"/>
          <p:cNvSpPr txBox="1"/>
          <p:nvPr/>
        </p:nvSpPr>
        <p:spPr>
          <a:xfrm>
            <a:off x="608025" y="606425"/>
            <a:ext cx="10336200" cy="40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GB" sz="2800">
                <a:solidFill>
                  <a:schemeClr val="accent1"/>
                </a:solidFill>
                <a:latin typeface="Abril Fatface"/>
                <a:ea typeface="Abril Fatface"/>
                <a:cs typeface="Abril Fatface"/>
                <a:sym typeface="Abril Fatface"/>
              </a:rPr>
              <a:t>Payrolling of benefits - benefit value: making good</a:t>
            </a:r>
            <a:endParaRPr b="1" sz="2800">
              <a:solidFill>
                <a:schemeClr val="accent1"/>
              </a:solidFill>
              <a:latin typeface="Abril Fatface"/>
              <a:ea typeface="Abril Fatface"/>
              <a:cs typeface="Abril Fatface"/>
              <a:sym typeface="Abril Fatface"/>
            </a:endParaRPr>
          </a:p>
        </p:txBody>
      </p:sp>
      <p:sp>
        <p:nvSpPr>
          <p:cNvPr id="681" name="Google Shape;681;g3489e0c78bc_0_1137"/>
          <p:cNvSpPr/>
          <p:nvPr/>
        </p:nvSpPr>
        <p:spPr>
          <a:xfrm>
            <a:off x="543850" y="1324000"/>
            <a:ext cx="11110500" cy="1101000"/>
          </a:xfrm>
          <a:prstGeom prst="roundRect">
            <a:avLst>
              <a:gd fmla="val 16667" name="adj"/>
            </a:avLst>
          </a:prstGeom>
          <a:solidFill>
            <a:srgbClr val="123B97">
              <a:alpha val="76080"/>
            </a:srgbClr>
          </a:solidFill>
          <a:ln>
            <a:noFill/>
          </a:ln>
        </p:spPr>
        <p:txBody>
          <a:bodyPr anchorCtr="0" anchor="ctr" bIns="18000" lIns="162000" spcFirstLastPara="1" rIns="18000" wrap="square" tIns="18000">
            <a:noAutofit/>
          </a:bodyPr>
          <a:lstStyle/>
          <a:p>
            <a:pPr indent="-269999" lvl="0" marL="269999" marR="0" rtl="0" algn="l">
              <a:lnSpc>
                <a:spcPct val="100000"/>
              </a:lnSpc>
              <a:spcBef>
                <a:spcPts val="600"/>
              </a:spcBef>
              <a:spcAft>
                <a:spcPts val="0"/>
              </a:spcAft>
              <a:buClr>
                <a:srgbClr val="FFFFFF"/>
              </a:buClr>
              <a:buSzPts val="1200"/>
              <a:buChar char="•"/>
            </a:pPr>
            <a:r>
              <a:rPr i="0" lang="en-GB" sz="1200" u="none" cap="none" strike="noStrike">
                <a:solidFill>
                  <a:srgbClr val="FFFFFF"/>
                </a:solidFill>
              </a:rPr>
              <a:t>Making good is where an employee gives something (usually a cash payment) to the person providing a benefit in kind in return for it. HMRC gives its view of the meaning of making good at </a:t>
            </a:r>
            <a:r>
              <a:rPr i="0" lang="en-GB" sz="1200" u="sng" cap="none" strike="noStrike">
                <a:solidFill>
                  <a:srgbClr val="7AC6FF"/>
                </a:solidFill>
                <a:hlinkClick r:id="rId3">
                  <a:extLst>
                    <a:ext uri="{A12FA001-AC4F-418D-AE19-62706E023703}">
                      <ahyp:hlinkClr val="tx"/>
                    </a:ext>
                  </a:extLst>
                </a:hlinkClick>
              </a:rPr>
              <a:t>EIM21120</a:t>
            </a:r>
            <a:endParaRPr i="0" sz="1200" u="none" cap="none" strike="noStrike">
              <a:solidFill>
                <a:srgbClr val="7AC6FF"/>
              </a:solidFill>
            </a:endParaRPr>
          </a:p>
          <a:p>
            <a:pPr indent="-269999" lvl="0" marL="269999" marR="0" rtl="0" algn="l">
              <a:lnSpc>
                <a:spcPct val="100000"/>
              </a:lnSpc>
              <a:spcBef>
                <a:spcPts val="600"/>
              </a:spcBef>
              <a:spcAft>
                <a:spcPts val="0"/>
              </a:spcAft>
              <a:buClr>
                <a:srgbClr val="FFFFFF"/>
              </a:buClr>
              <a:buSzPts val="1200"/>
              <a:buChar char="•"/>
            </a:pPr>
            <a:r>
              <a:rPr i="0" lang="en-GB" sz="1200" u="none" cap="none" strike="noStrike">
                <a:solidFill>
                  <a:srgbClr val="FFFFFF"/>
                </a:solidFill>
              </a:rPr>
              <a:t>The making good must be done out of net pay, i.e. after tax and NIC have been deducted (</a:t>
            </a:r>
            <a:r>
              <a:rPr i="0" lang="en-GB" sz="1200" u="sng" cap="none" strike="noStrike">
                <a:solidFill>
                  <a:srgbClr val="7AC6FF"/>
                </a:solidFill>
                <a:hlinkClick r:id="rId4">
                  <a:extLst>
                    <a:ext uri="{A12FA001-AC4F-418D-AE19-62706E023703}">
                      <ahyp:hlinkClr val="tx"/>
                    </a:ext>
                  </a:extLst>
                </a:hlinkClick>
              </a:rPr>
              <a:t>EIM21122</a:t>
            </a:r>
            <a:r>
              <a:rPr i="0" lang="en-GB" sz="1200" u="none" cap="none" strike="noStrike">
                <a:solidFill>
                  <a:srgbClr val="FFFFFF"/>
                </a:solidFill>
              </a:rPr>
              <a:t>). To qualify as an amount made good, the employee must either make a direct payment to the employer or suffer a deduction from net pay - a salary sacrifice does not qualify as an amount made good and may even increase the taxable benefit under the OpRA rules</a:t>
            </a:r>
            <a:endParaRPr i="0" sz="1200" u="none" cap="none" strike="noStrike">
              <a:solidFill>
                <a:srgbClr val="FFFFFF"/>
              </a:solidFill>
            </a:endParaRPr>
          </a:p>
        </p:txBody>
      </p:sp>
      <p:grpSp>
        <p:nvGrpSpPr>
          <p:cNvPr id="682" name="Google Shape;682;g3489e0c78bc_0_1137"/>
          <p:cNvGrpSpPr/>
          <p:nvPr/>
        </p:nvGrpSpPr>
        <p:grpSpPr>
          <a:xfrm>
            <a:off x="-225" y="2787750"/>
            <a:ext cx="12189379" cy="460350"/>
            <a:chOff x="-3084524" y="2286020"/>
            <a:chExt cx="9294936" cy="613800"/>
          </a:xfrm>
        </p:grpSpPr>
        <p:sp>
          <p:nvSpPr>
            <p:cNvPr id="683" name="Google Shape;683;g3489e0c78bc_0_1137"/>
            <p:cNvSpPr/>
            <p:nvPr/>
          </p:nvSpPr>
          <p:spPr>
            <a:xfrm>
              <a:off x="1076812" y="2286020"/>
              <a:ext cx="5133600" cy="609600"/>
            </a:xfrm>
            <a:prstGeom prst="homePlate">
              <a:avLst>
                <a:gd fmla="val 36158" name="adj"/>
              </a:avLst>
            </a:prstGeom>
            <a:solidFill>
              <a:srgbClr val="99326C"/>
            </a:solidFill>
            <a:ln>
              <a:noFill/>
            </a:ln>
          </p:spPr>
          <p:txBody>
            <a:bodyPr anchorCtr="0" anchor="ctr" bIns="45700" lIns="240025" spcFirstLastPara="1" rIns="171450" wrap="square" tIns="45700">
              <a:noAutofit/>
            </a:bodyPr>
            <a:lstStyle/>
            <a:p>
              <a:pPr indent="0" lvl="0" marL="0" marR="0" rtl="0" algn="ctr">
                <a:lnSpc>
                  <a:spcPct val="100000"/>
                </a:lnSpc>
                <a:spcBef>
                  <a:spcPts val="0"/>
                </a:spcBef>
                <a:spcAft>
                  <a:spcPts val="0"/>
                </a:spcAft>
                <a:buClr>
                  <a:srgbClr val="063636"/>
                </a:buClr>
                <a:buSzPts val="1300"/>
                <a:buFont typeface="Arial"/>
                <a:buNone/>
              </a:pPr>
              <a:r>
                <a:rPr b="1" i="0" lang="en-GB" sz="1600" u="none" cap="none" strike="noStrike">
                  <a:solidFill>
                    <a:srgbClr val="FFFFFF"/>
                  </a:solidFill>
                </a:rPr>
                <a:t>Payrolled Benefits</a:t>
              </a:r>
              <a:endParaRPr i="0" sz="1700" u="none" cap="none" strike="noStrike">
                <a:solidFill>
                  <a:srgbClr val="FFFFFF"/>
                </a:solidFill>
              </a:endParaRPr>
            </a:p>
          </p:txBody>
        </p:sp>
        <p:sp>
          <p:nvSpPr>
            <p:cNvPr id="684" name="Google Shape;684;g3489e0c78bc_0_1137"/>
            <p:cNvSpPr/>
            <p:nvPr/>
          </p:nvSpPr>
          <p:spPr>
            <a:xfrm>
              <a:off x="-3084524" y="2290220"/>
              <a:ext cx="4734600" cy="609600"/>
            </a:xfrm>
            <a:prstGeom prst="homePlate">
              <a:avLst>
                <a:gd fmla="val 36158" name="adj"/>
              </a:avLst>
            </a:prstGeom>
            <a:solidFill>
              <a:srgbClr val="5C229C"/>
            </a:solidFill>
            <a:ln>
              <a:noFill/>
            </a:ln>
          </p:spPr>
          <p:txBody>
            <a:bodyPr anchorCtr="0" anchor="ctr" bIns="45700" lIns="459475" spcFirstLastPara="1" rIns="171450" wrap="square" tIns="45700">
              <a:noAutofit/>
            </a:bodyPr>
            <a:lstStyle/>
            <a:p>
              <a:pPr indent="0" lvl="0" marL="0" marR="0" rtl="0" algn="ctr">
                <a:lnSpc>
                  <a:spcPct val="100000"/>
                </a:lnSpc>
                <a:spcBef>
                  <a:spcPts val="0"/>
                </a:spcBef>
                <a:spcAft>
                  <a:spcPts val="0"/>
                </a:spcAft>
                <a:buClr>
                  <a:srgbClr val="063636"/>
                </a:buClr>
                <a:buSzPts val="1300"/>
                <a:buFont typeface="Arial"/>
                <a:buNone/>
              </a:pPr>
              <a:r>
                <a:rPr b="1" i="0" lang="en-GB" sz="1700" u="none" cap="none" strike="noStrike">
                  <a:solidFill>
                    <a:srgbClr val="FFFFFF"/>
                  </a:solidFill>
                </a:rPr>
                <a:t>Non-payrolled Benefits</a:t>
              </a:r>
              <a:endParaRPr i="0" sz="1700" u="none" cap="none" strike="noStrike">
                <a:solidFill>
                  <a:srgbClr val="FFFFFF"/>
                </a:solidFill>
              </a:endParaRPr>
            </a:p>
          </p:txBody>
        </p:sp>
      </p:grpSp>
      <p:cxnSp>
        <p:nvCxnSpPr>
          <p:cNvPr id="685" name="Google Shape;685;g3489e0c78bc_0_1137"/>
          <p:cNvCxnSpPr/>
          <p:nvPr/>
        </p:nvCxnSpPr>
        <p:spPr>
          <a:xfrm flipH="1">
            <a:off x="6044510" y="3248095"/>
            <a:ext cx="2400" cy="3512700"/>
          </a:xfrm>
          <a:prstGeom prst="straightConnector1">
            <a:avLst/>
          </a:prstGeom>
          <a:noFill/>
          <a:ln cap="flat" cmpd="sng" w="9525">
            <a:solidFill>
              <a:srgbClr val="666666"/>
            </a:solidFill>
            <a:prstDash val="solid"/>
            <a:miter lim="800000"/>
            <a:headEnd len="sm" w="sm" type="none"/>
            <a:tailEnd len="sm" w="sm" type="none"/>
          </a:ln>
        </p:spPr>
      </p:cxnSp>
      <p:sp>
        <p:nvSpPr>
          <p:cNvPr id="686" name="Google Shape;686;g3489e0c78bc_0_1137"/>
          <p:cNvSpPr/>
          <p:nvPr/>
        </p:nvSpPr>
        <p:spPr>
          <a:xfrm>
            <a:off x="543850" y="3494525"/>
            <a:ext cx="4913100" cy="1697100"/>
          </a:xfrm>
          <a:prstGeom prst="roundRect">
            <a:avLst>
              <a:gd fmla="val 16667" name="adj"/>
            </a:avLst>
          </a:prstGeom>
          <a:noFill/>
          <a:ln cap="flat" cmpd="sng" w="76200">
            <a:solidFill>
              <a:srgbClr val="5C229C"/>
            </a:solidFill>
            <a:prstDash val="solid"/>
            <a:round/>
            <a:headEnd len="sm" w="sm" type="none"/>
            <a:tailEnd len="sm" w="sm" type="none"/>
          </a:ln>
        </p:spPr>
        <p:txBody>
          <a:bodyPr anchorCtr="0" anchor="ctr" bIns="18000" lIns="18000" spcFirstLastPara="1" rIns="18000" wrap="square" tIns="18000">
            <a:noAutofit/>
          </a:bodyPr>
          <a:lstStyle/>
          <a:p>
            <a:pPr indent="269999"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Inter"/>
                <a:ea typeface="Inter"/>
                <a:cs typeface="Inter"/>
                <a:sym typeface="Inter"/>
              </a:rPr>
              <a:t>From 6 April 2017, for tax/NIC purposes, the latest date for making good for non-payrolled benefits is </a:t>
            </a:r>
            <a:endParaRPr b="1" i="0" sz="1400" u="none" cap="none" strike="noStrike">
              <a:solidFill>
                <a:srgbClr val="FFFFFF"/>
              </a:solidFill>
              <a:latin typeface="Inter"/>
              <a:ea typeface="Inter"/>
              <a:cs typeface="Inter"/>
              <a:sym typeface="Inter"/>
            </a:endParaRPr>
          </a:p>
          <a:p>
            <a:pPr indent="269999" lvl="0" marL="0" marR="0" rtl="0" algn="ctr">
              <a:lnSpc>
                <a:spcPct val="100000"/>
              </a:lnSpc>
              <a:spcBef>
                <a:spcPts val="1000"/>
              </a:spcBef>
              <a:spcAft>
                <a:spcPts val="0"/>
              </a:spcAft>
              <a:buClr>
                <a:srgbClr val="000000"/>
              </a:buClr>
              <a:buSzPts val="1100"/>
              <a:buFont typeface="Arial"/>
              <a:buNone/>
            </a:pPr>
            <a:r>
              <a:rPr b="1" i="0" lang="en-GB" sz="2700" u="none" cap="none" strike="noStrike">
                <a:solidFill>
                  <a:srgbClr val="7AC6FF"/>
                </a:solidFill>
                <a:latin typeface="Inter"/>
                <a:ea typeface="Inter"/>
                <a:cs typeface="Inter"/>
                <a:sym typeface="Inter"/>
              </a:rPr>
              <a:t>6 July </a:t>
            </a:r>
            <a:endParaRPr b="1" i="0" sz="2700" u="none" cap="none" strike="noStrike">
              <a:solidFill>
                <a:srgbClr val="7AC6FF"/>
              </a:solidFill>
              <a:latin typeface="Inter"/>
              <a:ea typeface="Inter"/>
              <a:cs typeface="Inter"/>
              <a:sym typeface="Inter"/>
            </a:endParaRPr>
          </a:p>
          <a:p>
            <a:pPr indent="269999" lvl="0" marL="0" marR="0" rtl="0" algn="ctr">
              <a:lnSpc>
                <a:spcPct val="100000"/>
              </a:lnSpc>
              <a:spcBef>
                <a:spcPts val="1000"/>
              </a:spcBef>
              <a:spcAft>
                <a:spcPts val="0"/>
              </a:spcAft>
              <a:buClr>
                <a:srgbClr val="000000"/>
              </a:buClr>
              <a:buSzPts val="1100"/>
              <a:buFont typeface="Arial"/>
              <a:buNone/>
            </a:pPr>
            <a:r>
              <a:rPr b="1" i="0" lang="en-GB" sz="1400" u="none" cap="none" strike="noStrike">
                <a:solidFill>
                  <a:srgbClr val="FFFFFF"/>
                </a:solidFill>
                <a:latin typeface="Inter"/>
                <a:ea typeface="Inter"/>
                <a:cs typeface="Inter"/>
                <a:sym typeface="Inter"/>
              </a:rPr>
              <a:t>following the end of the tax year in which the benefit is provided</a:t>
            </a:r>
            <a:endParaRPr b="1" i="0" sz="1400" u="none" cap="none" strike="noStrike">
              <a:solidFill>
                <a:srgbClr val="FFFFFF"/>
              </a:solidFill>
              <a:latin typeface="Inter"/>
              <a:ea typeface="Inter"/>
              <a:cs typeface="Inter"/>
              <a:sym typeface="Inter"/>
            </a:endParaRPr>
          </a:p>
        </p:txBody>
      </p:sp>
      <p:sp>
        <p:nvSpPr>
          <p:cNvPr id="687" name="Google Shape;687;g3489e0c78bc_0_1137"/>
          <p:cNvSpPr/>
          <p:nvPr/>
        </p:nvSpPr>
        <p:spPr>
          <a:xfrm>
            <a:off x="3973525" y="4967425"/>
            <a:ext cx="1832100" cy="822300"/>
          </a:xfrm>
          <a:prstGeom prst="roundRect">
            <a:avLst>
              <a:gd fmla="val 16667" name="adj"/>
            </a:avLst>
          </a:prstGeom>
          <a:solidFill>
            <a:srgbClr val="5C229C"/>
          </a:solidFill>
          <a:ln>
            <a:noFill/>
          </a:ln>
        </p:spPr>
        <p:txBody>
          <a:bodyPr anchorCtr="0" anchor="ctr" bIns="18000" lIns="18000" spcFirstLastPara="1" rIns="18000" wrap="square" tIns="18000">
            <a:no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Inter"/>
                <a:ea typeface="Inter"/>
                <a:cs typeface="Inter"/>
                <a:sym typeface="Inter"/>
              </a:rPr>
              <a:t>Exception: ben</a:t>
            </a:r>
            <a:r>
              <a:rPr b="1" i="0" lang="en-GB" sz="1400" u="none" cap="none" strike="noStrike">
                <a:solidFill>
                  <a:srgbClr val="FFFFFF"/>
                </a:solidFill>
              </a:rPr>
              <a:t>e</a:t>
            </a:r>
            <a:r>
              <a:rPr b="1" i="0" lang="en-GB" sz="1400" u="none" cap="none" strike="noStrike">
                <a:solidFill>
                  <a:srgbClr val="FFFFFF"/>
                </a:solidFill>
                <a:latin typeface="Inter"/>
                <a:ea typeface="Inter"/>
                <a:cs typeface="Inter"/>
                <a:sym typeface="Inter"/>
              </a:rPr>
              <a:t>ficial loans</a:t>
            </a:r>
            <a:endParaRPr b="1" i="0" sz="1400" u="none" cap="none" strike="noStrike">
              <a:solidFill>
                <a:srgbClr val="FFFFFF"/>
              </a:solidFill>
              <a:latin typeface="Inter"/>
              <a:ea typeface="Inter"/>
              <a:cs typeface="Inter"/>
              <a:sym typeface="Inter"/>
            </a:endParaRPr>
          </a:p>
          <a:p>
            <a:pPr indent="0" lvl="0" marL="0" marR="0" rtl="0" algn="ctr">
              <a:lnSpc>
                <a:spcPct val="100000"/>
              </a:lnSpc>
              <a:spcBef>
                <a:spcPts val="1000"/>
              </a:spcBef>
              <a:spcAft>
                <a:spcPts val="0"/>
              </a:spcAft>
              <a:buClr>
                <a:srgbClr val="000000"/>
              </a:buClr>
              <a:buSzPts val="1000"/>
              <a:buFont typeface="Arial"/>
              <a:buNone/>
            </a:pPr>
            <a:r>
              <a:rPr b="0" i="0" lang="en-GB" sz="1300" u="sng" cap="none" strike="noStrike">
                <a:solidFill>
                  <a:srgbClr val="7AC6FF"/>
                </a:solidFill>
                <a:latin typeface="Inter"/>
                <a:ea typeface="Inter"/>
                <a:cs typeface="Inter"/>
                <a:sym typeface="Inter"/>
                <a:hlinkClick r:id="rId5">
                  <a:extLst>
                    <a:ext uri="{A12FA001-AC4F-418D-AE19-62706E023703}">
                      <ahyp:hlinkClr val="tx"/>
                    </a:ext>
                  </a:extLst>
                </a:hlinkClick>
              </a:rPr>
              <a:t>EIM26250</a:t>
            </a:r>
            <a:endParaRPr b="1" i="0" sz="1400" u="none" cap="none" strike="noStrike">
              <a:solidFill>
                <a:srgbClr val="FFFFFF"/>
              </a:solidFill>
              <a:latin typeface="Inter"/>
              <a:ea typeface="Inter"/>
              <a:cs typeface="Inter"/>
              <a:sym typeface="Inter"/>
            </a:endParaRPr>
          </a:p>
        </p:txBody>
      </p:sp>
      <p:sp>
        <p:nvSpPr>
          <p:cNvPr id="688" name="Google Shape;688;g3489e0c78bc_0_1137"/>
          <p:cNvSpPr/>
          <p:nvPr/>
        </p:nvSpPr>
        <p:spPr>
          <a:xfrm>
            <a:off x="6392575" y="3494525"/>
            <a:ext cx="4913100" cy="1697100"/>
          </a:xfrm>
          <a:prstGeom prst="roundRect">
            <a:avLst>
              <a:gd fmla="val 16667" name="adj"/>
            </a:avLst>
          </a:prstGeom>
          <a:noFill/>
          <a:ln cap="flat" cmpd="sng" w="76200">
            <a:solidFill>
              <a:srgbClr val="99326C"/>
            </a:solidFill>
            <a:prstDash val="solid"/>
            <a:round/>
            <a:headEnd len="sm" w="sm" type="none"/>
            <a:tailEnd len="sm" w="sm" type="none"/>
          </a:ln>
        </p:spPr>
        <p:txBody>
          <a:bodyPr anchorCtr="0" anchor="ctr" bIns="18000" lIns="18000" spcFirstLastPara="1" rIns="18000" wrap="square" tIns="18000">
            <a:noAutofit/>
          </a:bodyPr>
          <a:lstStyle/>
          <a:p>
            <a:pPr indent="269999"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Inter"/>
                <a:ea typeface="Inter"/>
                <a:cs typeface="Inter"/>
                <a:sym typeface="Inter"/>
              </a:rPr>
              <a:t>The deadline for ‘making good’ for payrolled benefits is the date of the final main relevant payment, i.e. </a:t>
            </a:r>
            <a:endParaRPr b="1" i="0" sz="1400" u="none" cap="none" strike="noStrike">
              <a:solidFill>
                <a:srgbClr val="FFFFFF"/>
              </a:solidFill>
              <a:latin typeface="Inter"/>
              <a:ea typeface="Inter"/>
              <a:cs typeface="Inter"/>
              <a:sym typeface="Inter"/>
            </a:endParaRPr>
          </a:p>
          <a:p>
            <a:pPr indent="269999" lvl="0" marL="0" marR="0" rtl="0" algn="ctr">
              <a:lnSpc>
                <a:spcPct val="100000"/>
              </a:lnSpc>
              <a:spcBef>
                <a:spcPts val="1000"/>
              </a:spcBef>
              <a:spcAft>
                <a:spcPts val="0"/>
              </a:spcAft>
              <a:buClr>
                <a:srgbClr val="000000"/>
              </a:buClr>
              <a:buSzPts val="1100"/>
              <a:buFont typeface="Arial"/>
              <a:buNone/>
            </a:pPr>
            <a:r>
              <a:rPr b="1" i="0" lang="en-GB" sz="2700" u="none" cap="none" strike="noStrike">
                <a:solidFill>
                  <a:srgbClr val="7AC6FF"/>
                </a:solidFill>
                <a:latin typeface="Inter"/>
                <a:ea typeface="Inter"/>
                <a:cs typeface="Inter"/>
                <a:sym typeface="Inter"/>
              </a:rPr>
              <a:t>the final pay day</a:t>
            </a:r>
            <a:endParaRPr b="1" i="0" sz="2700" u="none" cap="none" strike="noStrike">
              <a:solidFill>
                <a:srgbClr val="7AC6FF"/>
              </a:solidFill>
              <a:latin typeface="Inter"/>
              <a:ea typeface="Inter"/>
              <a:cs typeface="Inter"/>
              <a:sym typeface="Inter"/>
            </a:endParaRPr>
          </a:p>
          <a:p>
            <a:pPr indent="269999" lvl="0" marL="0" marR="0" rtl="0" algn="ctr">
              <a:lnSpc>
                <a:spcPct val="100000"/>
              </a:lnSpc>
              <a:spcBef>
                <a:spcPts val="1000"/>
              </a:spcBef>
              <a:spcAft>
                <a:spcPts val="0"/>
              </a:spcAft>
              <a:buClr>
                <a:srgbClr val="000000"/>
              </a:buClr>
              <a:buSzPts val="1100"/>
              <a:buFont typeface="Arial"/>
              <a:buNone/>
            </a:pPr>
            <a:r>
              <a:rPr b="1" i="0" lang="en-GB" sz="1400" u="none" cap="none" strike="noStrike">
                <a:solidFill>
                  <a:srgbClr val="FFFFFF"/>
                </a:solidFill>
                <a:latin typeface="Inter"/>
                <a:ea typeface="Inter"/>
                <a:cs typeface="Inter"/>
                <a:sym typeface="Inter"/>
              </a:rPr>
              <a:t>of the tax year</a:t>
            </a:r>
            <a:endParaRPr b="1" i="0" sz="1400" u="none" cap="none" strike="noStrike">
              <a:solidFill>
                <a:srgbClr val="FFFFFF"/>
              </a:solidFill>
              <a:latin typeface="Inter"/>
              <a:ea typeface="Inter"/>
              <a:cs typeface="Inter"/>
              <a:sym typeface="Inter"/>
            </a:endParaRPr>
          </a:p>
        </p:txBody>
      </p:sp>
      <p:sp>
        <p:nvSpPr>
          <p:cNvPr id="689" name="Google Shape;689;g3489e0c78bc_0_1137"/>
          <p:cNvSpPr/>
          <p:nvPr/>
        </p:nvSpPr>
        <p:spPr>
          <a:xfrm>
            <a:off x="9822250" y="4967425"/>
            <a:ext cx="1832100" cy="822300"/>
          </a:xfrm>
          <a:prstGeom prst="roundRect">
            <a:avLst>
              <a:gd fmla="val 16667" name="adj"/>
            </a:avLst>
          </a:prstGeom>
          <a:solidFill>
            <a:srgbClr val="99326C"/>
          </a:solidFill>
          <a:ln>
            <a:noFill/>
          </a:ln>
        </p:spPr>
        <p:txBody>
          <a:bodyPr anchorCtr="0" anchor="ctr" bIns="18000" lIns="18000" spcFirstLastPara="1" rIns="18000" wrap="square" tIns="18000">
            <a:no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FFFFFF"/>
                </a:solidFill>
                <a:latin typeface="Inter"/>
                <a:ea typeface="Inter"/>
                <a:cs typeface="Inter"/>
                <a:sym typeface="Inter"/>
              </a:rPr>
              <a:t>Exception: fuel by </a:t>
            </a:r>
            <a:r>
              <a:rPr b="1" i="0" lang="en-GB" sz="1400" u="none" cap="none" strike="noStrike">
                <a:solidFill>
                  <a:srgbClr val="7AC6FF"/>
                </a:solidFill>
                <a:latin typeface="Inter"/>
                <a:ea typeface="Inter"/>
                <a:cs typeface="Inter"/>
                <a:sym typeface="Inter"/>
              </a:rPr>
              <a:t>1 June</a:t>
            </a:r>
            <a:r>
              <a:rPr b="1" i="0" lang="en-GB" sz="1400" u="none" cap="none" strike="noStrike">
                <a:solidFill>
                  <a:srgbClr val="FFFFFF"/>
                </a:solidFill>
                <a:latin typeface="Inter"/>
                <a:ea typeface="Inter"/>
                <a:cs typeface="Inter"/>
                <a:sym typeface="Inter"/>
              </a:rPr>
              <a:t> following the end of the tax year</a:t>
            </a:r>
            <a:endParaRPr b="1" i="0" sz="1400" u="none" cap="none" strike="noStrike">
              <a:solidFill>
                <a:srgbClr val="FFFFFF"/>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3489e0c78bc_0_1118"/>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696" name="Google Shape;696;g3489e0c78bc_0_1118"/>
          <p:cNvSpPr/>
          <p:nvPr/>
        </p:nvSpPr>
        <p:spPr>
          <a:xfrm>
            <a:off x="704850" y="1471500"/>
            <a:ext cx="7220100" cy="4700700"/>
          </a:xfrm>
          <a:prstGeom prst="roundRect">
            <a:avLst>
              <a:gd fmla="val 10790" name="adj"/>
            </a:avLst>
          </a:prstGeom>
          <a:noFill/>
          <a:ln cap="flat" cmpd="sng" w="19050">
            <a:solidFill>
              <a:srgbClr val="4285F4"/>
            </a:solidFill>
            <a:prstDash val="solid"/>
            <a:round/>
            <a:headEnd len="sm" w="sm" type="none"/>
            <a:tailEnd len="sm" w="sm" type="none"/>
          </a:ln>
          <a:effectLst>
            <a:outerShdw blurRad="157163" rotWithShape="0" algn="bl" dir="5400000" dist="38100">
              <a:srgbClr val="000000">
                <a:alpha val="33730"/>
              </a:srgbClr>
            </a:outerShdw>
          </a:effectLst>
        </p:spPr>
        <p:txBody>
          <a:bodyPr anchorCtr="0" anchor="ctr" bIns="91425" lIns="91425" spcFirstLastPara="1" rIns="91425" wrap="square" tIns="91425">
            <a:noAutofit/>
          </a:bodyPr>
          <a:lstStyle/>
          <a:p>
            <a:pPr indent="-215350" lvl="0" marL="183600" marR="0" rtl="0" algn="l">
              <a:lnSpc>
                <a:spcPct val="100000"/>
              </a:lnSpc>
              <a:spcBef>
                <a:spcPts val="600"/>
              </a:spcBef>
              <a:spcAft>
                <a:spcPts val="0"/>
              </a:spcAft>
              <a:buClr>
                <a:srgbClr val="4285F4"/>
              </a:buClr>
              <a:buSzPts val="2000"/>
              <a:buChar char="•"/>
            </a:pPr>
            <a:r>
              <a:rPr i="0" lang="en-GB" sz="1800" u="none" cap="none" strike="noStrike">
                <a:solidFill>
                  <a:srgbClr val="FFFFFF"/>
                </a:solidFill>
              </a:rPr>
              <a:t>Registration can be completed any time up to 10pm on 5 April of the tax year preceding the first tax year a particular benefit will be payrolled (i.e. on or before 5 April 202</a:t>
            </a:r>
            <a:r>
              <a:rPr lang="en-GB" sz="1800">
                <a:solidFill>
                  <a:srgbClr val="FFFFFF"/>
                </a:solidFill>
              </a:rPr>
              <a:t>6</a:t>
            </a:r>
            <a:r>
              <a:rPr i="0" lang="en-GB" sz="1800" u="none" cap="none" strike="noStrike">
                <a:solidFill>
                  <a:srgbClr val="FFFFFF"/>
                </a:solidFill>
              </a:rPr>
              <a:t> for the 202</a:t>
            </a:r>
            <a:r>
              <a:rPr lang="en-GB" sz="1800">
                <a:solidFill>
                  <a:srgbClr val="FFFFFF"/>
                </a:solidFill>
              </a:rPr>
              <a:t>6</a:t>
            </a:r>
            <a:r>
              <a:rPr i="0" lang="en-GB" sz="1800" u="none" cap="none" strike="noStrike">
                <a:solidFill>
                  <a:srgbClr val="FFFFFF"/>
                </a:solidFill>
              </a:rPr>
              <a:t>/2</a:t>
            </a:r>
            <a:r>
              <a:rPr lang="en-GB" sz="1800">
                <a:solidFill>
                  <a:srgbClr val="FFFFFF"/>
                </a:solidFill>
              </a:rPr>
              <a:t>7</a:t>
            </a:r>
            <a:r>
              <a:rPr i="0" lang="en-GB" sz="1800" u="none" cap="none" strike="noStrike">
                <a:solidFill>
                  <a:srgbClr val="FFFFFF"/>
                </a:solidFill>
              </a:rPr>
              <a:t> tax year)</a:t>
            </a:r>
            <a:endParaRPr i="0" sz="1800" u="none" cap="none" strike="noStrike">
              <a:solidFill>
                <a:srgbClr val="FFFFFF"/>
              </a:solidFill>
            </a:endParaRPr>
          </a:p>
          <a:p>
            <a:pPr indent="-215350" lvl="0" marL="183600" marR="0" rtl="0" algn="l">
              <a:lnSpc>
                <a:spcPct val="100000"/>
              </a:lnSpc>
              <a:spcBef>
                <a:spcPts val="600"/>
              </a:spcBef>
              <a:spcAft>
                <a:spcPts val="0"/>
              </a:spcAft>
              <a:buClr>
                <a:srgbClr val="4285F4"/>
              </a:buClr>
              <a:buSzPts val="2000"/>
              <a:buChar char="•"/>
            </a:pPr>
            <a:r>
              <a:rPr i="0" lang="en-GB" sz="1800" u="none" cap="none" strike="noStrike">
                <a:solidFill>
                  <a:srgbClr val="FFFFFF"/>
                </a:solidFill>
              </a:rPr>
              <a:t>Registration is for a full tax year and is automatically carried forward unless HMRC is informed otherwise</a:t>
            </a:r>
            <a:endParaRPr i="0" sz="1800" u="none" cap="none" strike="noStrike">
              <a:solidFill>
                <a:srgbClr val="FFFFFF"/>
              </a:solidFill>
            </a:endParaRPr>
          </a:p>
          <a:p>
            <a:pPr indent="-215350" lvl="0" marL="183600" marR="0" rtl="0" algn="l">
              <a:lnSpc>
                <a:spcPct val="100000"/>
              </a:lnSpc>
              <a:spcBef>
                <a:spcPts val="600"/>
              </a:spcBef>
              <a:spcAft>
                <a:spcPts val="0"/>
              </a:spcAft>
              <a:buClr>
                <a:srgbClr val="4285F4"/>
              </a:buClr>
              <a:buSzPts val="2000"/>
              <a:buChar char="•"/>
            </a:pPr>
            <a:r>
              <a:rPr i="0" lang="en-GB" sz="1800" u="none" cap="none" strike="noStrike">
                <a:solidFill>
                  <a:srgbClr val="FFFFFF"/>
                </a:solidFill>
              </a:rPr>
              <a:t>The decision to payroll expenses and benefits can be reversed any time up to 10pm on 5 April of the tax year preceding the year the change is to take effect</a:t>
            </a:r>
            <a:endParaRPr i="0" sz="1800" u="none" cap="none" strike="noStrike">
              <a:solidFill>
                <a:srgbClr val="FFFFFF"/>
              </a:solidFill>
            </a:endParaRPr>
          </a:p>
          <a:p>
            <a:pPr indent="-215350" lvl="0" marL="183600" marR="0" rtl="0" algn="l">
              <a:lnSpc>
                <a:spcPct val="100000"/>
              </a:lnSpc>
              <a:spcBef>
                <a:spcPts val="600"/>
              </a:spcBef>
              <a:spcAft>
                <a:spcPts val="0"/>
              </a:spcAft>
              <a:buClr>
                <a:srgbClr val="4285F4"/>
              </a:buClr>
              <a:buSzPts val="2000"/>
              <a:buChar char="•"/>
            </a:pPr>
            <a:r>
              <a:rPr i="0" lang="en-GB" sz="1800" u="none" cap="none" strike="noStrike">
                <a:solidFill>
                  <a:srgbClr val="FFFFFF"/>
                </a:solidFill>
              </a:rPr>
              <a:t>Once an employer is registered, it can exclude certain employees from the regime, but a Form P11D will still be required for that individual</a:t>
            </a:r>
            <a:endParaRPr i="0" sz="1800" u="none" cap="none" strike="noStrike">
              <a:solidFill>
                <a:srgbClr val="FFFFFF"/>
              </a:solidFill>
            </a:endParaRPr>
          </a:p>
          <a:p>
            <a:pPr indent="-215350" lvl="0" marL="183600" marR="0" rtl="0" algn="l">
              <a:lnSpc>
                <a:spcPct val="100000"/>
              </a:lnSpc>
              <a:spcBef>
                <a:spcPts val="600"/>
              </a:spcBef>
              <a:spcAft>
                <a:spcPts val="600"/>
              </a:spcAft>
              <a:buClr>
                <a:srgbClr val="4285F4"/>
              </a:buClr>
              <a:buSzPts val="2000"/>
              <a:buChar char="•"/>
            </a:pPr>
            <a:r>
              <a:rPr i="0" lang="en-GB" sz="1800" u="none" cap="none" strike="noStrike">
                <a:solidFill>
                  <a:srgbClr val="FFFFFF"/>
                </a:solidFill>
              </a:rPr>
              <a:t>Note: employers should ensure the payroll software is capable of correctly processing benefits before registering</a:t>
            </a:r>
            <a:endParaRPr i="0" sz="1800" u="none" cap="none" strike="noStrike">
              <a:solidFill>
                <a:srgbClr val="FFFFFF"/>
              </a:solidFill>
            </a:endParaRPr>
          </a:p>
        </p:txBody>
      </p:sp>
      <p:sp>
        <p:nvSpPr>
          <p:cNvPr id="697" name="Google Shape;697;g3489e0c78bc_0_1118"/>
          <p:cNvSpPr txBox="1"/>
          <p:nvPr/>
        </p:nvSpPr>
        <p:spPr>
          <a:xfrm>
            <a:off x="609600" y="612650"/>
            <a:ext cx="10620300" cy="408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100"/>
              <a:buFont typeface="Arial"/>
              <a:buNone/>
            </a:pPr>
            <a:r>
              <a:rPr b="1" i="0" lang="en-GB" sz="2800" u="none" cap="none" strike="noStrike">
                <a:solidFill>
                  <a:schemeClr val="accent1"/>
                </a:solidFill>
                <a:latin typeface="Abril Fatface"/>
                <a:ea typeface="Abril Fatface"/>
                <a:cs typeface="Abril Fatface"/>
                <a:sym typeface="Abril Fatface"/>
              </a:rPr>
              <a:t>Voluntary payrolling of benefits - registration</a:t>
            </a:r>
            <a:endParaRPr b="1" i="0" sz="2800" u="none" cap="none" strike="noStrike">
              <a:solidFill>
                <a:schemeClr val="accent1"/>
              </a:solidFill>
              <a:latin typeface="Abril Fatface"/>
              <a:ea typeface="Abril Fatface"/>
              <a:cs typeface="Abril Fatface"/>
              <a:sym typeface="Abril Fatface"/>
            </a:endParaRPr>
          </a:p>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Abril Fatface"/>
              <a:ea typeface="Abril Fatface"/>
              <a:cs typeface="Abril Fatface"/>
              <a:sym typeface="Abril Fatfac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3489e0c78bc_0_1123"/>
          <p:cNvSpPr txBox="1"/>
          <p:nvPr>
            <p:ph idx="12" type="sldNum"/>
          </p:nvPr>
        </p:nvSpPr>
        <p:spPr>
          <a:xfrm>
            <a:off x="11391150" y="6433203"/>
            <a:ext cx="693300" cy="36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GB"/>
              <a:t>‹#›</a:t>
            </a:fld>
            <a:endParaRPr/>
          </a:p>
        </p:txBody>
      </p:sp>
      <p:sp>
        <p:nvSpPr>
          <p:cNvPr id="704" name="Google Shape;704;g3489e0c78bc_0_1123"/>
          <p:cNvSpPr/>
          <p:nvPr/>
        </p:nvSpPr>
        <p:spPr>
          <a:xfrm>
            <a:off x="704850" y="1266000"/>
            <a:ext cx="7220100" cy="4906200"/>
          </a:xfrm>
          <a:prstGeom prst="roundRect">
            <a:avLst>
              <a:gd fmla="val 10790" name="adj"/>
            </a:avLst>
          </a:prstGeom>
          <a:noFill/>
          <a:ln cap="flat" cmpd="sng" w="19050">
            <a:solidFill>
              <a:srgbClr val="FF80C1"/>
            </a:solidFill>
            <a:prstDash val="solid"/>
            <a:round/>
            <a:headEnd len="sm" w="sm" type="none"/>
            <a:tailEnd len="sm" w="sm" type="none"/>
          </a:ln>
          <a:effectLst>
            <a:outerShdw blurRad="157163" rotWithShape="0" algn="bl" dir="5400000" dist="38100">
              <a:srgbClr val="000000">
                <a:alpha val="33730"/>
              </a:srgbClr>
            </a:outerShdw>
          </a:effectLst>
        </p:spPr>
        <p:txBody>
          <a:bodyPr anchorCtr="0" anchor="ctr" bIns="91425" lIns="91425" spcFirstLastPara="1" rIns="91425" wrap="square" tIns="91425">
            <a:noAutofit/>
          </a:bodyPr>
          <a:lstStyle/>
          <a:p>
            <a:pPr indent="-202650" lvl="0" marL="183600" marR="0" rtl="0" algn="l">
              <a:lnSpc>
                <a:spcPct val="100000"/>
              </a:lnSpc>
              <a:spcBef>
                <a:spcPts val="600"/>
              </a:spcBef>
              <a:spcAft>
                <a:spcPts val="0"/>
              </a:spcAft>
              <a:buClr>
                <a:srgbClr val="FF80C1"/>
              </a:buClr>
              <a:buSzPts val="1800"/>
              <a:buChar char="•"/>
            </a:pPr>
            <a:r>
              <a:rPr i="0" lang="en-GB" sz="1800" u="none" cap="none" strike="noStrike">
                <a:solidFill>
                  <a:srgbClr val="FFFFFF"/>
                </a:solidFill>
              </a:rPr>
              <a:t>Once registered, employers must add the cash equivalent/relevant amount of the relevant benefit to the employee’s pay to be taxed via the payroll</a:t>
            </a:r>
            <a:endParaRPr i="0" sz="1800" u="none" cap="none" strike="noStrike">
              <a:solidFill>
                <a:srgbClr val="FFFFFF"/>
              </a:solidFill>
            </a:endParaRPr>
          </a:p>
          <a:p>
            <a:pPr indent="-202650" lvl="0" marL="183600" marR="0" rtl="0" algn="l">
              <a:lnSpc>
                <a:spcPct val="100000"/>
              </a:lnSpc>
              <a:spcBef>
                <a:spcPts val="600"/>
              </a:spcBef>
              <a:spcAft>
                <a:spcPts val="0"/>
              </a:spcAft>
              <a:buClr>
                <a:srgbClr val="FF80C1"/>
              </a:buClr>
              <a:buSzPts val="1800"/>
              <a:buChar char="•"/>
            </a:pPr>
            <a:r>
              <a:rPr i="0" lang="en-GB" sz="1800" u="none" cap="none" strike="noStrike">
                <a:solidFill>
                  <a:srgbClr val="FFFFFF"/>
                </a:solidFill>
              </a:rPr>
              <a:t>Employers must inform employees which benefits will be payrolled and what it means for them</a:t>
            </a:r>
            <a:endParaRPr i="0" sz="1800" u="none" cap="none" strike="noStrike">
              <a:solidFill>
                <a:srgbClr val="FFFFFF"/>
              </a:solidFill>
            </a:endParaRPr>
          </a:p>
          <a:p>
            <a:pPr indent="-202650" lvl="0" marL="183600" marR="0" rtl="0" algn="l">
              <a:lnSpc>
                <a:spcPct val="100000"/>
              </a:lnSpc>
              <a:spcBef>
                <a:spcPts val="600"/>
              </a:spcBef>
              <a:spcAft>
                <a:spcPts val="0"/>
              </a:spcAft>
              <a:buClr>
                <a:srgbClr val="FF80C1"/>
              </a:buClr>
              <a:buSzPts val="1800"/>
              <a:buChar char="•"/>
            </a:pPr>
            <a:r>
              <a:rPr i="0" lang="en-GB" sz="1800" u="none" cap="none" strike="noStrike">
                <a:solidFill>
                  <a:srgbClr val="FFFFFF"/>
                </a:solidFill>
              </a:rPr>
              <a:t>Following registration, HMRC will issue updated tax codes for relevant employees</a:t>
            </a:r>
            <a:endParaRPr i="0" sz="1800" u="none" cap="none" strike="noStrike">
              <a:solidFill>
                <a:srgbClr val="FFFFFF"/>
              </a:solidFill>
            </a:endParaRPr>
          </a:p>
          <a:p>
            <a:pPr indent="-202650" lvl="0" marL="183600" marR="0" rtl="0" algn="l">
              <a:lnSpc>
                <a:spcPct val="100000"/>
              </a:lnSpc>
              <a:spcBef>
                <a:spcPts val="600"/>
              </a:spcBef>
              <a:spcAft>
                <a:spcPts val="0"/>
              </a:spcAft>
              <a:buClr>
                <a:srgbClr val="FF80C1"/>
              </a:buClr>
              <a:buSzPts val="1800"/>
              <a:buChar char="•"/>
            </a:pPr>
            <a:r>
              <a:rPr i="0" lang="en-GB" sz="1800" u="none" cap="none" strike="noStrike">
                <a:solidFill>
                  <a:srgbClr val="FFFFFF"/>
                </a:solidFill>
              </a:rPr>
              <a:t>Before 1 June following the end of each tax year, employers must also give employees (either via the payslip or a separate statement): (i) details of the benefit(s) which has/have been payrolled; (ii) the cash equivalent (or, for OpRAs, the relevant amount) of each relevant benefit); and (iii) details of any benefits which have not been payrolled</a:t>
            </a:r>
            <a:endParaRPr i="0" sz="1800" u="none" cap="none" strike="noStrike">
              <a:solidFill>
                <a:srgbClr val="FFFFFF"/>
              </a:solidFill>
            </a:endParaRPr>
          </a:p>
          <a:p>
            <a:pPr indent="-202650" lvl="0" marL="183600" marR="0" rtl="0" algn="l">
              <a:lnSpc>
                <a:spcPct val="100000"/>
              </a:lnSpc>
              <a:spcBef>
                <a:spcPts val="600"/>
              </a:spcBef>
              <a:spcAft>
                <a:spcPts val="600"/>
              </a:spcAft>
              <a:buClr>
                <a:srgbClr val="FF80C1"/>
              </a:buClr>
              <a:buSzPts val="1800"/>
              <a:buChar char="•"/>
            </a:pPr>
            <a:r>
              <a:rPr i="0" lang="en-GB" sz="1800" u="none" cap="none" strike="noStrike">
                <a:solidFill>
                  <a:srgbClr val="FFFFFF"/>
                </a:solidFill>
              </a:rPr>
              <a:t>Employers must also provide information to any new employees as to how the relevant benefits will be taxed and the potential impact on their tax code</a:t>
            </a:r>
            <a:endParaRPr i="0" sz="1800" u="none" cap="none" strike="noStrike">
              <a:solidFill>
                <a:srgbClr val="FFFFFF"/>
              </a:solidFill>
            </a:endParaRPr>
          </a:p>
        </p:txBody>
      </p:sp>
      <p:sp>
        <p:nvSpPr>
          <p:cNvPr id="705" name="Google Shape;705;g3489e0c78bc_0_1123"/>
          <p:cNvSpPr txBox="1"/>
          <p:nvPr/>
        </p:nvSpPr>
        <p:spPr>
          <a:xfrm>
            <a:off x="403034" y="612650"/>
            <a:ext cx="10620300" cy="408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800"/>
              <a:buFont typeface="Arial"/>
              <a:buNone/>
            </a:pPr>
            <a:r>
              <a:rPr b="1" i="0" lang="en-GB" sz="2800" u="none" cap="none" strike="noStrike">
                <a:solidFill>
                  <a:schemeClr val="accent1"/>
                </a:solidFill>
                <a:latin typeface="Abril Fatface"/>
                <a:ea typeface="Abril Fatface"/>
                <a:cs typeface="Abril Fatface"/>
                <a:sym typeface="Abril Fatface"/>
              </a:rPr>
              <a:t>Voluntary payrolling of benefits - how it works</a:t>
            </a:r>
            <a:endParaRPr b="1" i="0" sz="2800" u="none" cap="none" strike="noStrike">
              <a:solidFill>
                <a:schemeClr val="accent1"/>
              </a:solidFill>
              <a:latin typeface="Abril Fatface"/>
              <a:ea typeface="Abril Fatface"/>
              <a:cs typeface="Abril Fatface"/>
              <a:sym typeface="Abril Fatface"/>
            </a:endParaRPr>
          </a:p>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ModOverlayVTI">
  <a:themeElements>
    <a:clrScheme name="Custom 50">
      <a:dk1>
        <a:srgbClr val="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38A6E3353B040B46AAE879484342B" ma:contentTypeVersion="12" ma:contentTypeDescription="Create a new document." ma:contentTypeScope="" ma:versionID="710833c351a0b49b51e97c8849702293">
  <xsd:schema xmlns:xsd="http://www.w3.org/2001/XMLSchema" xmlns:xs="http://www.w3.org/2001/XMLSchema" xmlns:p="http://schemas.microsoft.com/office/2006/metadata/properties" xmlns:ns2="d28a1b45-5393-4e74-a0f8-c3ff67be46b4" xmlns:ns3="340018fd-2bff-449e-859a-57cd4484ef84" targetNamespace="http://schemas.microsoft.com/office/2006/metadata/properties" ma:root="true" ma:fieldsID="d7211d1a69cc71d592f0ea26186fb821" ns2:_="" ns3:_="">
    <xsd:import namespace="d28a1b45-5393-4e74-a0f8-c3ff67be46b4"/>
    <xsd:import namespace="340018fd-2bff-449e-859a-57cd4484ef8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a1b45-5393-4e74-a0f8-c3ff67be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3deae5-b890-47e3-a5fe-9a7f1be1d10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0018fd-2bff-449e-859a-57cd4484ef8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02a88b2-909d-4168-bec8-e45484cd9158}" ma:internalName="TaxCatchAll" ma:showField="CatchAllData" ma:web="340018fd-2bff-449e-859a-57cd4484e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40018fd-2bff-449e-859a-57cd4484ef84" xsi:nil="true"/>
    <lcf76f155ced4ddcb4097134ff3c332f xmlns="d28a1b45-5393-4e74-a0f8-c3ff67be46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7C146E-EB1D-4491-AD55-D14FA30AEB0F}"/>
</file>

<file path=customXml/itemProps2.xml><?xml version="1.0" encoding="utf-8"?>
<ds:datastoreItem xmlns:ds="http://schemas.openxmlformats.org/officeDocument/2006/customXml" ds:itemID="{92F54A91-D1CF-4E4E-A395-880AA8906376}"/>
</file>

<file path=customXml/itemProps3.xml><?xml version="1.0" encoding="utf-8"?>
<ds:datastoreItem xmlns:ds="http://schemas.openxmlformats.org/officeDocument/2006/customXml" ds:itemID="{49BAFA45-C16D-44E3-8824-D9CC6E98CC5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Hewson</dc:creator>
  <dcterms:created xsi:type="dcterms:W3CDTF">2025-01-24T12:45:21Z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0x01010096238A6E3353B040B46AAE879484342B</vt:lpwstr>
  </property>
  <property fmtid="{D5CDD505-2E9C-101B-9397-08002B2CF9AE}" pid="3" name="MSIP_Label_defa4170-0d19-0005-0004-bc88714345d2_Enabled">
    <vt:lpwstr>true</vt:lpwstr>
  </property>
  <property fmtid="{D5CDD505-2E9C-101B-9397-08002B2CF9AE}" pid="4" name="MSIP_Label_defa4170-0d19-0005-0004-bc88714345d2_SetDate">
    <vt:lpwstr>2025-01-24T12:48:31Z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69f771c0-d738-4696-98b5-f80034acc77a</vt:lpwstr>
  </property>
  <property fmtid="{D5CDD505-2E9C-101B-9397-08002B2CF9AE}" pid="8" name="MSIP_Label_defa4170-0d19-0005-0004-bc88714345d2_ActionId">
    <vt:lpwstr>406977d9-6caa-4c8b-8496-8fefcaa4da36</vt:lpwstr>
  </property>
  <property fmtid="{D5CDD505-2E9C-101B-9397-08002B2CF9AE}" pid="9" name="MSIP_Label_defa4170-0d19-0005-0004-bc88714345d2_ContentBits">
    <vt:lpwstr>0</vt:lpwstr>
  </property>
</Properties>
</file>