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80" r:id="rId5"/>
    <p:sldId id="281" r:id="rId6"/>
    <p:sldId id="274" r:id="rId7"/>
    <p:sldId id="283" r:id="rId8"/>
    <p:sldId id="304" r:id="rId9"/>
    <p:sldId id="284" r:id="rId10"/>
    <p:sldId id="303" r:id="rId11"/>
    <p:sldId id="289" r:id="rId12"/>
    <p:sldId id="266" r:id="rId13"/>
    <p:sldId id="268" r:id="rId14"/>
    <p:sldId id="282" r:id="rId15"/>
    <p:sldId id="305" r:id="rId16"/>
    <p:sldId id="293" r:id="rId17"/>
    <p:sldId id="260" r:id="rId18"/>
    <p:sldId id="257" r:id="rId19"/>
    <p:sldId id="263" r:id="rId20"/>
    <p:sldId id="265" r:id="rId21"/>
    <p:sldId id="278" r:id="rId22"/>
    <p:sldId id="29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647" autoAdjust="0"/>
  </p:normalViewPr>
  <p:slideViewPr>
    <p:cSldViewPr snapToGrid="0">
      <p:cViewPr varScale="1">
        <p:scale>
          <a:sx n="89" d="100"/>
          <a:sy n="89" d="100"/>
        </p:scale>
        <p:origin x="40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ry Stokes" userId="c1414014-f203-43c6-80ab-2cc79e869957" providerId="ADAL" clId="{C1234BC5-F6A6-40EE-B115-DFDEA1AFA40B}"/>
    <pc:docChg chg="custSel modSld">
      <pc:chgData name="Terry Stokes" userId="c1414014-f203-43c6-80ab-2cc79e869957" providerId="ADAL" clId="{C1234BC5-F6A6-40EE-B115-DFDEA1AFA40B}" dt="2022-01-18T08:59:50.561" v="14" actId="20577"/>
      <pc:docMkLst>
        <pc:docMk/>
      </pc:docMkLst>
      <pc:sldChg chg="modSp mod">
        <pc:chgData name="Terry Stokes" userId="c1414014-f203-43c6-80ab-2cc79e869957" providerId="ADAL" clId="{C1234BC5-F6A6-40EE-B115-DFDEA1AFA40B}" dt="2022-01-18T08:59:50.561" v="14" actId="20577"/>
        <pc:sldMkLst>
          <pc:docMk/>
          <pc:sldMk cId="1442271153" sldId="263"/>
        </pc:sldMkLst>
        <pc:spChg chg="mod">
          <ac:chgData name="Terry Stokes" userId="c1414014-f203-43c6-80ab-2cc79e869957" providerId="ADAL" clId="{C1234BC5-F6A6-40EE-B115-DFDEA1AFA40B}" dt="2022-01-18T08:59:50.561" v="14" actId="20577"/>
          <ac:spMkLst>
            <pc:docMk/>
            <pc:sldMk cId="1442271153" sldId="263"/>
            <ac:spMk id="6" creationId="{E1AC059C-054B-487F-99F7-54B9B322A9E7}"/>
          </ac:spMkLst>
        </pc:spChg>
      </pc:sldChg>
      <pc:sldChg chg="delSp modSp mod">
        <pc:chgData name="Terry Stokes" userId="c1414014-f203-43c6-80ab-2cc79e869957" providerId="ADAL" clId="{C1234BC5-F6A6-40EE-B115-DFDEA1AFA40B}" dt="2022-01-18T08:58:48.414" v="4" actId="1076"/>
        <pc:sldMkLst>
          <pc:docMk/>
          <pc:sldMk cId="2484769482" sldId="304"/>
        </pc:sldMkLst>
        <pc:graphicFrameChg chg="del mod">
          <ac:chgData name="Terry Stokes" userId="c1414014-f203-43c6-80ab-2cc79e869957" providerId="ADAL" clId="{C1234BC5-F6A6-40EE-B115-DFDEA1AFA40B}" dt="2022-01-18T08:58:34.340" v="1" actId="478"/>
          <ac:graphicFrameMkLst>
            <pc:docMk/>
            <pc:sldMk cId="2484769482" sldId="304"/>
            <ac:graphicFrameMk id="4" creationId="{D13F91BA-10F9-44FE-8BC5-509FF4F05B83}"/>
          </ac:graphicFrameMkLst>
        </pc:graphicFrameChg>
        <pc:graphicFrameChg chg="mod modGraphic">
          <ac:chgData name="Terry Stokes" userId="c1414014-f203-43c6-80ab-2cc79e869957" providerId="ADAL" clId="{C1234BC5-F6A6-40EE-B115-DFDEA1AFA40B}" dt="2022-01-18T08:58:48.414" v="4" actId="1076"/>
          <ac:graphicFrameMkLst>
            <pc:docMk/>
            <pc:sldMk cId="2484769482" sldId="304"/>
            <ac:graphicFrameMk id="8" creationId="{91AA51B9-7EDF-41E9-AC9B-786DFF86DCB5}"/>
          </ac:graphicFrameMkLst>
        </pc:graphicFrameChg>
      </pc:sldChg>
    </pc:docChg>
  </pc:docChgLst>
</pc:chgInfo>
</file>

<file path=ppt/diagrams/_rels/data4.xml.rels><?xml version="1.0" encoding="UTF-8" standalone="yes"?>
<Relationships xmlns="http://schemas.openxmlformats.org/package/2006/relationships"><Relationship Id="rId1" Type="http://schemas.openxmlformats.org/officeDocument/2006/relationships/hyperlink" Target="http://www.gov.uk/payroll-giving"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www.gov.uk/payroll-giving" TargetMode="Externa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89882B-C9C4-48E9-BFF4-ADEBB591A08C}" type="doc">
      <dgm:prSet loTypeId="urn:microsoft.com/office/officeart/2016/7/layout/RoundedRectangleTimeline" loCatId="process" qsTypeId="urn:microsoft.com/office/officeart/2005/8/quickstyle/simple2" qsCatId="simple" csTypeId="urn:microsoft.com/office/officeart/2005/8/colors/accent5_2" csCatId="accent5" phldr="1"/>
      <dgm:spPr/>
      <dgm:t>
        <a:bodyPr/>
        <a:lstStyle/>
        <a:p>
          <a:endParaRPr lang="en-US"/>
        </a:p>
      </dgm:t>
    </dgm:pt>
    <dgm:pt modelId="{CF34C71E-24F9-44CB-95C6-2377A597686D}">
      <dgm:prSet/>
      <dgm:spPr/>
      <dgm:t>
        <a:bodyPr/>
        <a:lstStyle/>
        <a:p>
          <a:r>
            <a:rPr lang="en-US"/>
            <a:t>1987</a:t>
          </a:r>
        </a:p>
      </dgm:t>
    </dgm:pt>
    <dgm:pt modelId="{605331BC-BD5E-4880-83F0-7AD3AD9B84C8}" type="parTrans" cxnId="{1EE75AA3-E66C-4DED-A73A-2F36A1E6E3EB}">
      <dgm:prSet/>
      <dgm:spPr/>
      <dgm:t>
        <a:bodyPr/>
        <a:lstStyle/>
        <a:p>
          <a:endParaRPr lang="en-US"/>
        </a:p>
      </dgm:t>
    </dgm:pt>
    <dgm:pt modelId="{BE4015A5-797D-4AF4-90FB-19177810401F}" type="sibTrans" cxnId="{1EE75AA3-E66C-4DED-A73A-2F36A1E6E3EB}">
      <dgm:prSet/>
      <dgm:spPr/>
      <dgm:t>
        <a:bodyPr/>
        <a:lstStyle/>
        <a:p>
          <a:endParaRPr lang="en-US"/>
        </a:p>
      </dgm:t>
    </dgm:pt>
    <dgm:pt modelId="{7ACF6FA8-0151-4B73-B5B5-595C8BEF7CFA}">
      <dgm:prSet/>
      <dgm:spPr/>
      <dgm:t>
        <a:bodyPr/>
        <a:lstStyle/>
        <a:p>
          <a:r>
            <a:rPr lang="en-US"/>
            <a:t>Introduction of Payroll Giving </a:t>
          </a:r>
        </a:p>
      </dgm:t>
    </dgm:pt>
    <dgm:pt modelId="{05D8C618-7887-4128-B179-61566227A929}" type="parTrans" cxnId="{F05767EE-FD16-4BA4-A3A9-60AEF5C471DE}">
      <dgm:prSet/>
      <dgm:spPr/>
      <dgm:t>
        <a:bodyPr/>
        <a:lstStyle/>
        <a:p>
          <a:endParaRPr lang="en-US"/>
        </a:p>
      </dgm:t>
    </dgm:pt>
    <dgm:pt modelId="{AF3CCCA9-D5B7-4F3E-9A74-AC6F76D2B8BD}" type="sibTrans" cxnId="{F05767EE-FD16-4BA4-A3A9-60AEF5C471DE}">
      <dgm:prSet/>
      <dgm:spPr/>
      <dgm:t>
        <a:bodyPr/>
        <a:lstStyle/>
        <a:p>
          <a:endParaRPr lang="en-US"/>
        </a:p>
      </dgm:t>
    </dgm:pt>
    <dgm:pt modelId="{825A17BE-A386-4799-9D47-5555B0159399}">
      <dgm:prSet/>
      <dgm:spPr/>
      <dgm:t>
        <a:bodyPr/>
        <a:lstStyle/>
        <a:p>
          <a:r>
            <a:rPr lang="en-US"/>
            <a:t>2020</a:t>
          </a:r>
        </a:p>
      </dgm:t>
    </dgm:pt>
    <dgm:pt modelId="{B975B74A-8A33-410B-9887-6EC9DC69AF56}" type="parTrans" cxnId="{DC8E3C02-2F48-49E6-B6AD-38443B6903BE}">
      <dgm:prSet/>
      <dgm:spPr/>
      <dgm:t>
        <a:bodyPr/>
        <a:lstStyle/>
        <a:p>
          <a:endParaRPr lang="en-US"/>
        </a:p>
      </dgm:t>
    </dgm:pt>
    <dgm:pt modelId="{8519EEDD-C834-461C-848F-E17F8B1F2B4E}" type="sibTrans" cxnId="{DC8E3C02-2F48-49E6-B6AD-38443B6903BE}">
      <dgm:prSet/>
      <dgm:spPr/>
      <dgm:t>
        <a:bodyPr/>
        <a:lstStyle/>
        <a:p>
          <a:endParaRPr lang="en-US"/>
        </a:p>
      </dgm:t>
    </dgm:pt>
    <dgm:pt modelId="{87F86E9D-4F4C-4CDB-8944-21BC11B1A059}">
      <dgm:prSet/>
      <dgm:spPr/>
      <dgm:t>
        <a:bodyPr/>
        <a:lstStyle/>
        <a:p>
          <a:r>
            <a:rPr lang="en-US"/>
            <a:t>During the first ‘lockdown’ quarter of 2020 Payroll Giving donations rose by 9.8% </a:t>
          </a:r>
        </a:p>
      </dgm:t>
    </dgm:pt>
    <dgm:pt modelId="{E1EA5B6F-4405-483F-AAD7-5429A434B6CB}" type="parTrans" cxnId="{2A305833-AF0D-4ED4-9414-125A7CF5E05A}">
      <dgm:prSet/>
      <dgm:spPr/>
      <dgm:t>
        <a:bodyPr/>
        <a:lstStyle/>
        <a:p>
          <a:endParaRPr lang="en-US"/>
        </a:p>
      </dgm:t>
    </dgm:pt>
    <dgm:pt modelId="{5AE82FBC-4476-4320-995C-0715B3A78BFE}" type="sibTrans" cxnId="{2A305833-AF0D-4ED4-9414-125A7CF5E05A}">
      <dgm:prSet/>
      <dgm:spPr/>
      <dgm:t>
        <a:bodyPr/>
        <a:lstStyle/>
        <a:p>
          <a:endParaRPr lang="en-US"/>
        </a:p>
      </dgm:t>
    </dgm:pt>
    <dgm:pt modelId="{1E84E24E-7FD8-4264-8620-A0DA0E6ED686}">
      <dgm:prSet/>
      <dgm:spPr/>
      <dgm:t>
        <a:bodyPr/>
        <a:lstStyle/>
        <a:p>
          <a:r>
            <a:rPr lang="en-US"/>
            <a:t>2020–2021</a:t>
          </a:r>
        </a:p>
      </dgm:t>
    </dgm:pt>
    <dgm:pt modelId="{51AE36E9-9F8B-424D-B85E-A2D211B45400}" type="parTrans" cxnId="{0A674D87-3FF1-420F-9EDC-F3636FE38E95}">
      <dgm:prSet/>
      <dgm:spPr/>
      <dgm:t>
        <a:bodyPr/>
        <a:lstStyle/>
        <a:p>
          <a:endParaRPr lang="en-US"/>
        </a:p>
      </dgm:t>
    </dgm:pt>
    <dgm:pt modelId="{609C11BD-5DAC-41F6-8855-2CE4C7D0FD46}" type="sibTrans" cxnId="{0A674D87-3FF1-420F-9EDC-F3636FE38E95}">
      <dgm:prSet/>
      <dgm:spPr/>
      <dgm:t>
        <a:bodyPr/>
        <a:lstStyle/>
        <a:p>
          <a:endParaRPr lang="en-US"/>
        </a:p>
      </dgm:t>
    </dgm:pt>
    <dgm:pt modelId="{D6C50088-18E3-4C4F-B19A-6396EC8DACD5}">
      <dgm:prSet/>
      <dgm:spPr/>
      <dgm:t>
        <a:bodyPr/>
        <a:lstStyle/>
        <a:p>
          <a:r>
            <a:rPr lang="en-US"/>
            <a:t>A total of £143.9 million was donated to causes in 2020/21</a:t>
          </a:r>
        </a:p>
      </dgm:t>
    </dgm:pt>
    <dgm:pt modelId="{D6D52C31-0DE4-4D4F-9DAD-11C96713FB54}" type="parTrans" cxnId="{00327ED0-AD37-4F7E-9882-6E5570A18AB1}">
      <dgm:prSet/>
      <dgm:spPr/>
      <dgm:t>
        <a:bodyPr/>
        <a:lstStyle/>
        <a:p>
          <a:endParaRPr lang="en-US"/>
        </a:p>
      </dgm:t>
    </dgm:pt>
    <dgm:pt modelId="{474DA1C7-EB37-40E0-B25D-17BF93C3C875}" type="sibTrans" cxnId="{00327ED0-AD37-4F7E-9882-6E5570A18AB1}">
      <dgm:prSet/>
      <dgm:spPr/>
      <dgm:t>
        <a:bodyPr/>
        <a:lstStyle/>
        <a:p>
          <a:endParaRPr lang="en-US"/>
        </a:p>
      </dgm:t>
    </dgm:pt>
    <dgm:pt modelId="{B1B501EA-D9B0-4395-A05C-09BD7B45FBBF}" type="pres">
      <dgm:prSet presAssocID="{6A89882B-C9C4-48E9-BFF4-ADEBB591A08C}" presName="Name0" presStyleCnt="0">
        <dgm:presLayoutVars>
          <dgm:chMax/>
          <dgm:chPref/>
          <dgm:animLvl val="lvl"/>
        </dgm:presLayoutVars>
      </dgm:prSet>
      <dgm:spPr/>
    </dgm:pt>
    <dgm:pt modelId="{43C3D7FE-92B9-4C7B-8E3D-52CE7495ED4F}" type="pres">
      <dgm:prSet presAssocID="{CF34C71E-24F9-44CB-95C6-2377A597686D}" presName="composite1" presStyleCnt="0"/>
      <dgm:spPr/>
    </dgm:pt>
    <dgm:pt modelId="{D06A7B0C-4E8E-415E-8F0E-597AF26757C4}" type="pres">
      <dgm:prSet presAssocID="{CF34C71E-24F9-44CB-95C6-2377A597686D}" presName="parent1" presStyleLbl="alignNode1" presStyleIdx="0" presStyleCnt="3">
        <dgm:presLayoutVars>
          <dgm:chMax val="1"/>
          <dgm:chPref val="1"/>
          <dgm:bulletEnabled val="1"/>
        </dgm:presLayoutVars>
      </dgm:prSet>
      <dgm:spPr/>
    </dgm:pt>
    <dgm:pt modelId="{D6FFB5A7-20AF-4AB7-ADF5-6D079F6C4D12}" type="pres">
      <dgm:prSet presAssocID="{CF34C71E-24F9-44CB-95C6-2377A597686D}" presName="Childtext1" presStyleLbl="revTx" presStyleIdx="0" presStyleCnt="3">
        <dgm:presLayoutVars>
          <dgm:bulletEnabled val="1"/>
        </dgm:presLayoutVars>
      </dgm:prSet>
      <dgm:spPr/>
    </dgm:pt>
    <dgm:pt modelId="{6A568D4B-8541-4BEC-8BF9-C2D8D2E6CB5B}" type="pres">
      <dgm:prSet presAssocID="{CF34C71E-24F9-44CB-95C6-2377A597686D}" presName="ConnectLine1" presStyleLbl="sibTrans1D1" presStyleIdx="0" presStyleCnt="3"/>
      <dgm:spPr>
        <a:noFill/>
        <a:ln w="6350" cap="flat" cmpd="sng" algn="ctr">
          <a:solidFill>
            <a:schemeClr val="accent5">
              <a:hueOff val="0"/>
              <a:satOff val="0"/>
              <a:lumOff val="0"/>
              <a:alphaOff val="0"/>
            </a:schemeClr>
          </a:solidFill>
          <a:prstDash val="dash"/>
          <a:miter lim="800000"/>
        </a:ln>
        <a:effectLst/>
      </dgm:spPr>
    </dgm:pt>
    <dgm:pt modelId="{9400A1AF-3846-4782-BFB0-33C8CC538E64}" type="pres">
      <dgm:prSet presAssocID="{CF34C71E-24F9-44CB-95C6-2377A597686D}" presName="ConnectLineEnd1" presStyleLbl="lnNode1" presStyleIdx="0" presStyleCnt="3"/>
      <dgm:spPr/>
    </dgm:pt>
    <dgm:pt modelId="{FCF64E0F-D00A-448B-A4B1-AC1DC221B259}" type="pres">
      <dgm:prSet presAssocID="{CF34C71E-24F9-44CB-95C6-2377A597686D}" presName="EmptyPane1" presStyleCnt="0"/>
      <dgm:spPr/>
    </dgm:pt>
    <dgm:pt modelId="{D41C0FBB-55AF-4814-AF98-88C5344E8127}" type="pres">
      <dgm:prSet presAssocID="{BE4015A5-797D-4AF4-90FB-19177810401F}" presName="spaceBetweenRectangles1" presStyleCnt="0"/>
      <dgm:spPr/>
    </dgm:pt>
    <dgm:pt modelId="{26BCB750-2513-42A9-987D-AA666E1ED097}" type="pres">
      <dgm:prSet presAssocID="{825A17BE-A386-4799-9D47-5555B0159399}" presName="composite1" presStyleCnt="0"/>
      <dgm:spPr/>
    </dgm:pt>
    <dgm:pt modelId="{4C34B042-D35B-4DBA-A3EC-A14419055440}" type="pres">
      <dgm:prSet presAssocID="{825A17BE-A386-4799-9D47-5555B0159399}" presName="parent1" presStyleLbl="alignNode1" presStyleIdx="1" presStyleCnt="3">
        <dgm:presLayoutVars>
          <dgm:chMax val="1"/>
          <dgm:chPref val="1"/>
          <dgm:bulletEnabled val="1"/>
        </dgm:presLayoutVars>
      </dgm:prSet>
      <dgm:spPr/>
    </dgm:pt>
    <dgm:pt modelId="{168727A7-DDC6-4FC2-A845-D340F760C957}" type="pres">
      <dgm:prSet presAssocID="{825A17BE-A386-4799-9D47-5555B0159399}" presName="Childtext1" presStyleLbl="revTx" presStyleIdx="1" presStyleCnt="3">
        <dgm:presLayoutVars>
          <dgm:bulletEnabled val="1"/>
        </dgm:presLayoutVars>
      </dgm:prSet>
      <dgm:spPr/>
    </dgm:pt>
    <dgm:pt modelId="{B6C66757-E8E2-42BF-8542-5662A043D3D6}" type="pres">
      <dgm:prSet presAssocID="{825A17BE-A386-4799-9D47-5555B0159399}" presName="ConnectLine1" presStyleLbl="sibTrans1D1" presStyleIdx="1" presStyleCnt="3"/>
      <dgm:spPr>
        <a:noFill/>
        <a:ln w="6350" cap="flat" cmpd="sng" algn="ctr">
          <a:solidFill>
            <a:schemeClr val="accent5">
              <a:hueOff val="0"/>
              <a:satOff val="0"/>
              <a:lumOff val="0"/>
              <a:alphaOff val="0"/>
            </a:schemeClr>
          </a:solidFill>
          <a:prstDash val="dash"/>
          <a:miter lim="800000"/>
        </a:ln>
        <a:effectLst/>
      </dgm:spPr>
    </dgm:pt>
    <dgm:pt modelId="{1B19E6E3-F9C2-4E18-8514-312D65FE9F77}" type="pres">
      <dgm:prSet presAssocID="{825A17BE-A386-4799-9D47-5555B0159399}" presName="ConnectLineEnd1" presStyleLbl="lnNode1" presStyleIdx="1" presStyleCnt="3"/>
      <dgm:spPr/>
    </dgm:pt>
    <dgm:pt modelId="{7CD36447-AECA-4391-995A-F29150DCC237}" type="pres">
      <dgm:prSet presAssocID="{825A17BE-A386-4799-9D47-5555B0159399}" presName="EmptyPane1" presStyleCnt="0"/>
      <dgm:spPr/>
    </dgm:pt>
    <dgm:pt modelId="{022C8B49-CCCE-4D24-9B52-67C219763DDF}" type="pres">
      <dgm:prSet presAssocID="{8519EEDD-C834-461C-848F-E17F8B1F2B4E}" presName="spaceBetweenRectangles1" presStyleCnt="0"/>
      <dgm:spPr/>
    </dgm:pt>
    <dgm:pt modelId="{35FD79CD-0BBC-44F9-B070-F7244FE88B4C}" type="pres">
      <dgm:prSet presAssocID="{1E84E24E-7FD8-4264-8620-A0DA0E6ED686}" presName="composite1" presStyleCnt="0"/>
      <dgm:spPr/>
    </dgm:pt>
    <dgm:pt modelId="{2D19DBE1-2D6A-426B-AFD3-5FEFB3A8FA2C}" type="pres">
      <dgm:prSet presAssocID="{1E84E24E-7FD8-4264-8620-A0DA0E6ED686}" presName="parent1" presStyleLbl="alignNode1" presStyleIdx="2" presStyleCnt="3">
        <dgm:presLayoutVars>
          <dgm:chMax val="1"/>
          <dgm:chPref val="1"/>
          <dgm:bulletEnabled val="1"/>
        </dgm:presLayoutVars>
      </dgm:prSet>
      <dgm:spPr/>
    </dgm:pt>
    <dgm:pt modelId="{7D0D16C6-2CF2-4101-9770-47CEC7BBC727}" type="pres">
      <dgm:prSet presAssocID="{1E84E24E-7FD8-4264-8620-A0DA0E6ED686}" presName="Childtext1" presStyleLbl="revTx" presStyleIdx="2" presStyleCnt="3">
        <dgm:presLayoutVars>
          <dgm:bulletEnabled val="1"/>
        </dgm:presLayoutVars>
      </dgm:prSet>
      <dgm:spPr/>
    </dgm:pt>
    <dgm:pt modelId="{295EB432-3777-4CC9-A1CC-7FAB733B3DD4}" type="pres">
      <dgm:prSet presAssocID="{1E84E24E-7FD8-4264-8620-A0DA0E6ED686}" presName="ConnectLine1" presStyleLbl="sibTrans1D1" presStyleIdx="2" presStyleCnt="3"/>
      <dgm:spPr>
        <a:noFill/>
        <a:ln w="6350" cap="flat" cmpd="sng" algn="ctr">
          <a:solidFill>
            <a:schemeClr val="accent5">
              <a:hueOff val="0"/>
              <a:satOff val="0"/>
              <a:lumOff val="0"/>
              <a:alphaOff val="0"/>
            </a:schemeClr>
          </a:solidFill>
          <a:prstDash val="dash"/>
          <a:miter lim="800000"/>
        </a:ln>
        <a:effectLst/>
      </dgm:spPr>
    </dgm:pt>
    <dgm:pt modelId="{7ED96813-6FBB-4BF2-B631-FA966242B2A7}" type="pres">
      <dgm:prSet presAssocID="{1E84E24E-7FD8-4264-8620-A0DA0E6ED686}" presName="ConnectLineEnd1" presStyleLbl="lnNode1" presStyleIdx="2" presStyleCnt="3"/>
      <dgm:spPr/>
    </dgm:pt>
    <dgm:pt modelId="{2F5F96C8-C872-45B5-8C3C-3C1CCF23D87E}" type="pres">
      <dgm:prSet presAssocID="{1E84E24E-7FD8-4264-8620-A0DA0E6ED686}" presName="EmptyPane1" presStyleCnt="0"/>
      <dgm:spPr/>
    </dgm:pt>
  </dgm:ptLst>
  <dgm:cxnLst>
    <dgm:cxn modelId="{DC8E3C02-2F48-49E6-B6AD-38443B6903BE}" srcId="{6A89882B-C9C4-48E9-BFF4-ADEBB591A08C}" destId="{825A17BE-A386-4799-9D47-5555B0159399}" srcOrd="1" destOrd="0" parTransId="{B975B74A-8A33-410B-9887-6EC9DC69AF56}" sibTransId="{8519EEDD-C834-461C-848F-E17F8B1F2B4E}"/>
    <dgm:cxn modelId="{BC5C3E0E-5B7E-45CD-A7FC-985CB9A4487F}" type="presOf" srcId="{D6C50088-18E3-4C4F-B19A-6396EC8DACD5}" destId="{7D0D16C6-2CF2-4101-9770-47CEC7BBC727}" srcOrd="0" destOrd="0" presId="urn:microsoft.com/office/officeart/2016/7/layout/RoundedRectangleTimeline"/>
    <dgm:cxn modelId="{8D1BDD29-C04F-4325-8E2A-270B9ECDE644}" type="presOf" srcId="{7ACF6FA8-0151-4B73-B5B5-595C8BEF7CFA}" destId="{D6FFB5A7-20AF-4AB7-ADF5-6D079F6C4D12}" srcOrd="0" destOrd="0" presId="urn:microsoft.com/office/officeart/2016/7/layout/RoundedRectangleTimeline"/>
    <dgm:cxn modelId="{2239E72B-820A-440F-B2D6-E65B2C67917B}" type="presOf" srcId="{CF34C71E-24F9-44CB-95C6-2377A597686D}" destId="{D06A7B0C-4E8E-415E-8F0E-597AF26757C4}" srcOrd="0" destOrd="0" presId="urn:microsoft.com/office/officeart/2016/7/layout/RoundedRectangleTimeline"/>
    <dgm:cxn modelId="{2A305833-AF0D-4ED4-9414-125A7CF5E05A}" srcId="{825A17BE-A386-4799-9D47-5555B0159399}" destId="{87F86E9D-4F4C-4CDB-8944-21BC11B1A059}" srcOrd="0" destOrd="0" parTransId="{E1EA5B6F-4405-483F-AAD7-5429A434B6CB}" sibTransId="{5AE82FBC-4476-4320-995C-0715B3A78BFE}"/>
    <dgm:cxn modelId="{DC293D42-A0D4-4054-897B-5E0F8E5529DE}" type="presOf" srcId="{6A89882B-C9C4-48E9-BFF4-ADEBB591A08C}" destId="{B1B501EA-D9B0-4395-A05C-09BD7B45FBBF}" srcOrd="0" destOrd="0" presId="urn:microsoft.com/office/officeart/2016/7/layout/RoundedRectangleTimeline"/>
    <dgm:cxn modelId="{5766B476-7875-4154-935D-65E12A38C5AF}" type="presOf" srcId="{87F86E9D-4F4C-4CDB-8944-21BC11B1A059}" destId="{168727A7-DDC6-4FC2-A845-D340F760C957}" srcOrd="0" destOrd="0" presId="urn:microsoft.com/office/officeart/2016/7/layout/RoundedRectangleTimeline"/>
    <dgm:cxn modelId="{0A674D87-3FF1-420F-9EDC-F3636FE38E95}" srcId="{6A89882B-C9C4-48E9-BFF4-ADEBB591A08C}" destId="{1E84E24E-7FD8-4264-8620-A0DA0E6ED686}" srcOrd="2" destOrd="0" parTransId="{51AE36E9-9F8B-424D-B85E-A2D211B45400}" sibTransId="{609C11BD-5DAC-41F6-8855-2CE4C7D0FD46}"/>
    <dgm:cxn modelId="{1EE75AA3-E66C-4DED-A73A-2F36A1E6E3EB}" srcId="{6A89882B-C9C4-48E9-BFF4-ADEBB591A08C}" destId="{CF34C71E-24F9-44CB-95C6-2377A597686D}" srcOrd="0" destOrd="0" parTransId="{605331BC-BD5E-4880-83F0-7AD3AD9B84C8}" sibTransId="{BE4015A5-797D-4AF4-90FB-19177810401F}"/>
    <dgm:cxn modelId="{85DEF5C3-044F-4B4E-9E4A-C6A09415AC2B}" type="presOf" srcId="{825A17BE-A386-4799-9D47-5555B0159399}" destId="{4C34B042-D35B-4DBA-A3EC-A14419055440}" srcOrd="0" destOrd="0" presId="urn:microsoft.com/office/officeart/2016/7/layout/RoundedRectangleTimeline"/>
    <dgm:cxn modelId="{00327ED0-AD37-4F7E-9882-6E5570A18AB1}" srcId="{1E84E24E-7FD8-4264-8620-A0DA0E6ED686}" destId="{D6C50088-18E3-4C4F-B19A-6396EC8DACD5}" srcOrd="0" destOrd="0" parTransId="{D6D52C31-0DE4-4D4F-9DAD-11C96713FB54}" sibTransId="{474DA1C7-EB37-40E0-B25D-17BF93C3C875}"/>
    <dgm:cxn modelId="{C6DFCEDA-CFE4-496C-B6DD-00B192CCC16F}" type="presOf" srcId="{1E84E24E-7FD8-4264-8620-A0DA0E6ED686}" destId="{2D19DBE1-2D6A-426B-AFD3-5FEFB3A8FA2C}" srcOrd="0" destOrd="0" presId="urn:microsoft.com/office/officeart/2016/7/layout/RoundedRectangleTimeline"/>
    <dgm:cxn modelId="{F05767EE-FD16-4BA4-A3A9-60AEF5C471DE}" srcId="{CF34C71E-24F9-44CB-95C6-2377A597686D}" destId="{7ACF6FA8-0151-4B73-B5B5-595C8BEF7CFA}" srcOrd="0" destOrd="0" parTransId="{05D8C618-7887-4128-B179-61566227A929}" sibTransId="{AF3CCCA9-D5B7-4F3E-9A74-AC6F76D2B8BD}"/>
    <dgm:cxn modelId="{69FDCCAD-67AF-4958-B6FC-BE3D81D8BC73}" type="presParOf" srcId="{B1B501EA-D9B0-4395-A05C-09BD7B45FBBF}" destId="{43C3D7FE-92B9-4C7B-8E3D-52CE7495ED4F}" srcOrd="0" destOrd="0" presId="urn:microsoft.com/office/officeart/2016/7/layout/RoundedRectangleTimeline"/>
    <dgm:cxn modelId="{4EC6A77D-630C-4E90-8138-6F57623D19F7}" type="presParOf" srcId="{43C3D7FE-92B9-4C7B-8E3D-52CE7495ED4F}" destId="{D06A7B0C-4E8E-415E-8F0E-597AF26757C4}" srcOrd="0" destOrd="0" presId="urn:microsoft.com/office/officeart/2016/7/layout/RoundedRectangleTimeline"/>
    <dgm:cxn modelId="{57C11F6A-DEEC-420A-A439-3654C0824F67}" type="presParOf" srcId="{43C3D7FE-92B9-4C7B-8E3D-52CE7495ED4F}" destId="{D6FFB5A7-20AF-4AB7-ADF5-6D079F6C4D12}" srcOrd="1" destOrd="0" presId="urn:microsoft.com/office/officeart/2016/7/layout/RoundedRectangleTimeline"/>
    <dgm:cxn modelId="{E59D6EA7-DA8C-406E-870B-6D4C46532824}" type="presParOf" srcId="{43C3D7FE-92B9-4C7B-8E3D-52CE7495ED4F}" destId="{6A568D4B-8541-4BEC-8BF9-C2D8D2E6CB5B}" srcOrd="2" destOrd="0" presId="urn:microsoft.com/office/officeart/2016/7/layout/RoundedRectangleTimeline"/>
    <dgm:cxn modelId="{F4576CF5-475B-4404-ACEF-02FCC127F329}" type="presParOf" srcId="{43C3D7FE-92B9-4C7B-8E3D-52CE7495ED4F}" destId="{9400A1AF-3846-4782-BFB0-33C8CC538E64}" srcOrd="3" destOrd="0" presId="urn:microsoft.com/office/officeart/2016/7/layout/RoundedRectangleTimeline"/>
    <dgm:cxn modelId="{3B317D16-A6E2-4DEB-94FD-E9E3E450DB8F}" type="presParOf" srcId="{43C3D7FE-92B9-4C7B-8E3D-52CE7495ED4F}" destId="{FCF64E0F-D00A-448B-A4B1-AC1DC221B259}" srcOrd="4" destOrd="0" presId="urn:microsoft.com/office/officeart/2016/7/layout/RoundedRectangleTimeline"/>
    <dgm:cxn modelId="{610C300E-C522-4F4C-BEDD-B6B4AB13EAF8}" type="presParOf" srcId="{B1B501EA-D9B0-4395-A05C-09BD7B45FBBF}" destId="{D41C0FBB-55AF-4814-AF98-88C5344E8127}" srcOrd="1" destOrd="0" presId="urn:microsoft.com/office/officeart/2016/7/layout/RoundedRectangleTimeline"/>
    <dgm:cxn modelId="{306F0B24-27A2-4D9A-A97B-37AD62CCA844}" type="presParOf" srcId="{B1B501EA-D9B0-4395-A05C-09BD7B45FBBF}" destId="{26BCB750-2513-42A9-987D-AA666E1ED097}" srcOrd="2" destOrd="0" presId="urn:microsoft.com/office/officeart/2016/7/layout/RoundedRectangleTimeline"/>
    <dgm:cxn modelId="{88413091-59A8-48A5-A455-2A4C3294D1E2}" type="presParOf" srcId="{26BCB750-2513-42A9-987D-AA666E1ED097}" destId="{4C34B042-D35B-4DBA-A3EC-A14419055440}" srcOrd="0" destOrd="0" presId="urn:microsoft.com/office/officeart/2016/7/layout/RoundedRectangleTimeline"/>
    <dgm:cxn modelId="{84E187D4-340D-4AC0-BC83-D5435CE2A96C}" type="presParOf" srcId="{26BCB750-2513-42A9-987D-AA666E1ED097}" destId="{168727A7-DDC6-4FC2-A845-D340F760C957}" srcOrd="1" destOrd="0" presId="urn:microsoft.com/office/officeart/2016/7/layout/RoundedRectangleTimeline"/>
    <dgm:cxn modelId="{09EC1D32-5D58-4A83-9A3B-CF6358DB24B1}" type="presParOf" srcId="{26BCB750-2513-42A9-987D-AA666E1ED097}" destId="{B6C66757-E8E2-42BF-8542-5662A043D3D6}" srcOrd="2" destOrd="0" presId="urn:microsoft.com/office/officeart/2016/7/layout/RoundedRectangleTimeline"/>
    <dgm:cxn modelId="{2ED84756-8FF6-43F3-9E0C-E7709FE4F238}" type="presParOf" srcId="{26BCB750-2513-42A9-987D-AA666E1ED097}" destId="{1B19E6E3-F9C2-4E18-8514-312D65FE9F77}" srcOrd="3" destOrd="0" presId="urn:microsoft.com/office/officeart/2016/7/layout/RoundedRectangleTimeline"/>
    <dgm:cxn modelId="{1204CB48-A45A-4282-BB39-0207FED20B39}" type="presParOf" srcId="{26BCB750-2513-42A9-987D-AA666E1ED097}" destId="{7CD36447-AECA-4391-995A-F29150DCC237}" srcOrd="4" destOrd="0" presId="urn:microsoft.com/office/officeart/2016/7/layout/RoundedRectangleTimeline"/>
    <dgm:cxn modelId="{41F06922-5DFF-4775-8D17-5AAF4C670367}" type="presParOf" srcId="{B1B501EA-D9B0-4395-A05C-09BD7B45FBBF}" destId="{022C8B49-CCCE-4D24-9B52-67C219763DDF}" srcOrd="3" destOrd="0" presId="urn:microsoft.com/office/officeart/2016/7/layout/RoundedRectangleTimeline"/>
    <dgm:cxn modelId="{EF8C741C-6928-40FA-8549-DB08774BCA30}" type="presParOf" srcId="{B1B501EA-D9B0-4395-A05C-09BD7B45FBBF}" destId="{35FD79CD-0BBC-44F9-B070-F7244FE88B4C}" srcOrd="4" destOrd="0" presId="urn:microsoft.com/office/officeart/2016/7/layout/RoundedRectangleTimeline"/>
    <dgm:cxn modelId="{EABD1C33-F56D-4848-A60F-858261E9C5F6}" type="presParOf" srcId="{35FD79CD-0BBC-44F9-B070-F7244FE88B4C}" destId="{2D19DBE1-2D6A-426B-AFD3-5FEFB3A8FA2C}" srcOrd="0" destOrd="0" presId="urn:microsoft.com/office/officeart/2016/7/layout/RoundedRectangleTimeline"/>
    <dgm:cxn modelId="{E8C02C6C-3519-4A61-8F8E-157CD4C09D0C}" type="presParOf" srcId="{35FD79CD-0BBC-44F9-B070-F7244FE88B4C}" destId="{7D0D16C6-2CF2-4101-9770-47CEC7BBC727}" srcOrd="1" destOrd="0" presId="urn:microsoft.com/office/officeart/2016/7/layout/RoundedRectangleTimeline"/>
    <dgm:cxn modelId="{2F427EAB-F849-4401-825F-717F57237990}" type="presParOf" srcId="{35FD79CD-0BBC-44F9-B070-F7244FE88B4C}" destId="{295EB432-3777-4CC9-A1CC-7FAB733B3DD4}" srcOrd="2" destOrd="0" presId="urn:microsoft.com/office/officeart/2016/7/layout/RoundedRectangleTimeline"/>
    <dgm:cxn modelId="{2182AF2D-7BC6-412F-A3B9-53684739FE36}" type="presParOf" srcId="{35FD79CD-0BBC-44F9-B070-F7244FE88B4C}" destId="{7ED96813-6FBB-4BF2-B631-FA966242B2A7}" srcOrd="3" destOrd="0" presId="urn:microsoft.com/office/officeart/2016/7/layout/RoundedRectangleTimeline"/>
    <dgm:cxn modelId="{9C61516F-F048-468C-8524-0B02286BD783}" type="presParOf" srcId="{35FD79CD-0BBC-44F9-B070-F7244FE88B4C}" destId="{2F5F96C8-C872-45B5-8C3C-3C1CCF23D87E}"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9BA4FC-704E-4F12-815F-30472CE8C87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39F7845-A56E-4009-9E4E-2E1718C10C3F}">
      <dgm:prSet/>
      <dgm:spPr/>
      <dgm:t>
        <a:bodyPr/>
        <a:lstStyle/>
        <a:p>
          <a:r>
            <a:rPr lang="en-US" dirty="0"/>
            <a:t>Charity</a:t>
          </a:r>
        </a:p>
      </dgm:t>
    </dgm:pt>
    <dgm:pt modelId="{DF029E57-56B0-4F1D-9F6F-94CB196B2DCB}" type="parTrans" cxnId="{F3D40CF2-79E4-4B51-8FF9-72E2E09BFF93}">
      <dgm:prSet/>
      <dgm:spPr/>
      <dgm:t>
        <a:bodyPr/>
        <a:lstStyle/>
        <a:p>
          <a:endParaRPr lang="en-US"/>
        </a:p>
      </dgm:t>
    </dgm:pt>
    <dgm:pt modelId="{89ED3E7A-B996-4D16-AC9A-CFD8F76AD94E}" type="sibTrans" cxnId="{F3D40CF2-79E4-4B51-8FF9-72E2E09BFF93}">
      <dgm:prSet/>
      <dgm:spPr/>
      <dgm:t>
        <a:bodyPr/>
        <a:lstStyle/>
        <a:p>
          <a:endParaRPr lang="en-US"/>
        </a:p>
      </dgm:t>
    </dgm:pt>
    <dgm:pt modelId="{D19F5440-973C-4F86-8E46-3C44CD4A2DF0}">
      <dgm:prSet/>
      <dgm:spPr/>
      <dgm:t>
        <a:bodyPr/>
        <a:lstStyle/>
        <a:p>
          <a:r>
            <a:rPr lang="en-US" dirty="0"/>
            <a:t>A way to get full tax benefit immediately</a:t>
          </a:r>
        </a:p>
      </dgm:t>
    </dgm:pt>
    <dgm:pt modelId="{4DEB3418-55EF-4763-8AF3-AF291C54BA86}" type="parTrans" cxnId="{19855CC7-3E4A-4B6E-A3BA-C6E052AF53D2}">
      <dgm:prSet/>
      <dgm:spPr/>
      <dgm:t>
        <a:bodyPr/>
        <a:lstStyle/>
        <a:p>
          <a:endParaRPr lang="en-US"/>
        </a:p>
      </dgm:t>
    </dgm:pt>
    <dgm:pt modelId="{28B1AABB-FBF1-4F08-BE9D-FEE7E261AC1F}" type="sibTrans" cxnId="{19855CC7-3E4A-4B6E-A3BA-C6E052AF53D2}">
      <dgm:prSet/>
      <dgm:spPr/>
      <dgm:t>
        <a:bodyPr/>
        <a:lstStyle/>
        <a:p>
          <a:endParaRPr lang="en-US"/>
        </a:p>
      </dgm:t>
    </dgm:pt>
    <dgm:pt modelId="{18BC1945-0C12-42B8-ABD3-2363731059A4}">
      <dgm:prSet/>
      <dgm:spPr/>
      <dgm:t>
        <a:bodyPr/>
        <a:lstStyle/>
        <a:p>
          <a:r>
            <a:rPr lang="en-US" dirty="0"/>
            <a:t>Donor</a:t>
          </a:r>
        </a:p>
      </dgm:t>
    </dgm:pt>
    <dgm:pt modelId="{F5EB19D8-108B-4648-8172-76A26C596A59}" type="parTrans" cxnId="{32E8EEBE-64D5-4EF3-9A37-A9C12230CDC1}">
      <dgm:prSet/>
      <dgm:spPr/>
      <dgm:t>
        <a:bodyPr/>
        <a:lstStyle/>
        <a:p>
          <a:endParaRPr lang="en-US"/>
        </a:p>
      </dgm:t>
    </dgm:pt>
    <dgm:pt modelId="{999755A2-37EE-4FA9-B8D4-85E113CC8D1A}" type="sibTrans" cxnId="{32E8EEBE-64D5-4EF3-9A37-A9C12230CDC1}">
      <dgm:prSet/>
      <dgm:spPr/>
      <dgm:t>
        <a:bodyPr/>
        <a:lstStyle/>
        <a:p>
          <a:endParaRPr lang="en-US"/>
        </a:p>
      </dgm:t>
    </dgm:pt>
    <dgm:pt modelId="{A84313C0-1B15-44C0-BD7B-C7E51960207A}">
      <dgm:prSet/>
      <dgm:spPr/>
      <dgm:t>
        <a:bodyPr/>
        <a:lstStyle/>
        <a:p>
          <a:r>
            <a:rPr lang="en-US" dirty="0"/>
            <a:t>Tax-free</a:t>
          </a:r>
        </a:p>
      </dgm:t>
    </dgm:pt>
    <dgm:pt modelId="{97369A9D-9F9C-49DA-B090-C76A8E31E869}" type="parTrans" cxnId="{543D18E5-83B9-4FAD-85B1-BBA3A273B8EF}">
      <dgm:prSet/>
      <dgm:spPr/>
      <dgm:t>
        <a:bodyPr/>
        <a:lstStyle/>
        <a:p>
          <a:endParaRPr lang="en-US"/>
        </a:p>
      </dgm:t>
    </dgm:pt>
    <dgm:pt modelId="{239658E2-3D70-4066-8818-89B1726D59E6}" type="sibTrans" cxnId="{543D18E5-83B9-4FAD-85B1-BBA3A273B8EF}">
      <dgm:prSet/>
      <dgm:spPr/>
      <dgm:t>
        <a:bodyPr/>
        <a:lstStyle/>
        <a:p>
          <a:endParaRPr lang="en-US"/>
        </a:p>
      </dgm:t>
    </dgm:pt>
    <dgm:pt modelId="{2A657555-FF64-48C4-932F-7EC76F2A7E89}">
      <dgm:prSet/>
      <dgm:spPr/>
      <dgm:t>
        <a:bodyPr/>
        <a:lstStyle/>
        <a:p>
          <a:endParaRPr lang="en-US" dirty="0"/>
        </a:p>
      </dgm:t>
    </dgm:pt>
    <dgm:pt modelId="{D48B6532-E9F7-4A1B-8D71-F9B50540B0F4}" type="parTrans" cxnId="{ADEE6C7B-0753-40EA-B0AD-D85D8FB08801}">
      <dgm:prSet/>
      <dgm:spPr/>
      <dgm:t>
        <a:bodyPr/>
        <a:lstStyle/>
        <a:p>
          <a:endParaRPr lang="en-GB"/>
        </a:p>
      </dgm:t>
    </dgm:pt>
    <dgm:pt modelId="{0D5B7042-00A8-4D61-ACF6-3C010831B825}" type="sibTrans" cxnId="{ADEE6C7B-0753-40EA-B0AD-D85D8FB08801}">
      <dgm:prSet/>
      <dgm:spPr/>
      <dgm:t>
        <a:bodyPr/>
        <a:lstStyle/>
        <a:p>
          <a:endParaRPr lang="en-GB"/>
        </a:p>
      </dgm:t>
    </dgm:pt>
    <dgm:pt modelId="{DCDDE4BC-A8D9-4279-A541-BD12934B9B28}">
      <dgm:prSet/>
      <dgm:spPr/>
      <dgm:t>
        <a:bodyPr/>
        <a:lstStyle/>
        <a:p>
          <a:endParaRPr lang="en-US" dirty="0"/>
        </a:p>
      </dgm:t>
    </dgm:pt>
    <dgm:pt modelId="{23E82C12-F741-420C-B438-C58523C2F6CE}" type="parTrans" cxnId="{263A7D89-11FA-4678-8467-4EF197946EA0}">
      <dgm:prSet/>
      <dgm:spPr/>
      <dgm:t>
        <a:bodyPr/>
        <a:lstStyle/>
        <a:p>
          <a:endParaRPr lang="en-GB"/>
        </a:p>
      </dgm:t>
    </dgm:pt>
    <dgm:pt modelId="{53E4BF01-0BF0-41AD-8AF9-7CB3A49C9B24}" type="sibTrans" cxnId="{263A7D89-11FA-4678-8467-4EF197946EA0}">
      <dgm:prSet/>
      <dgm:spPr/>
      <dgm:t>
        <a:bodyPr/>
        <a:lstStyle/>
        <a:p>
          <a:endParaRPr lang="en-GB"/>
        </a:p>
      </dgm:t>
    </dgm:pt>
    <dgm:pt modelId="{01944BB5-AFF6-4906-8D5C-08B136BF2D7C}">
      <dgm:prSet/>
      <dgm:spPr/>
      <dgm:t>
        <a:bodyPr/>
        <a:lstStyle/>
        <a:p>
          <a:r>
            <a:rPr lang="en-GB" dirty="0"/>
            <a:t>Higher tax-rate benefit</a:t>
          </a:r>
          <a:endParaRPr lang="en-US" dirty="0"/>
        </a:p>
      </dgm:t>
    </dgm:pt>
    <dgm:pt modelId="{B1E80D09-F9FA-4D5D-8FB0-E1DD3BCA41AA}" type="parTrans" cxnId="{6BA065DC-3524-48C0-B8FE-612C218DB5A2}">
      <dgm:prSet/>
      <dgm:spPr/>
      <dgm:t>
        <a:bodyPr/>
        <a:lstStyle/>
        <a:p>
          <a:endParaRPr lang="en-GB"/>
        </a:p>
      </dgm:t>
    </dgm:pt>
    <dgm:pt modelId="{8ED1263C-3E0A-4357-BB2D-93E176599E4C}" type="sibTrans" cxnId="{6BA065DC-3524-48C0-B8FE-612C218DB5A2}">
      <dgm:prSet/>
      <dgm:spPr/>
      <dgm:t>
        <a:bodyPr/>
        <a:lstStyle/>
        <a:p>
          <a:endParaRPr lang="en-GB"/>
        </a:p>
      </dgm:t>
    </dgm:pt>
    <dgm:pt modelId="{9A67E331-3C04-469F-976B-23407EA9D8B3}">
      <dgm:prSet/>
      <dgm:spPr/>
      <dgm:t>
        <a:bodyPr/>
        <a:lstStyle/>
        <a:p>
          <a:r>
            <a:rPr lang="en-US" dirty="0"/>
            <a:t>No gift aid to claim</a:t>
          </a:r>
        </a:p>
      </dgm:t>
    </dgm:pt>
    <dgm:pt modelId="{56F80BCA-1BDD-432C-9E3F-D428F1398B64}" type="parTrans" cxnId="{D64087A8-4462-4B80-8EAE-ACF33704F8A1}">
      <dgm:prSet/>
      <dgm:spPr/>
      <dgm:t>
        <a:bodyPr/>
        <a:lstStyle/>
        <a:p>
          <a:endParaRPr lang="en-GB"/>
        </a:p>
      </dgm:t>
    </dgm:pt>
    <dgm:pt modelId="{7869C57D-6416-4C8C-B828-29814634EA4B}" type="sibTrans" cxnId="{D64087A8-4462-4B80-8EAE-ACF33704F8A1}">
      <dgm:prSet/>
      <dgm:spPr/>
      <dgm:t>
        <a:bodyPr/>
        <a:lstStyle/>
        <a:p>
          <a:endParaRPr lang="en-GB"/>
        </a:p>
      </dgm:t>
    </dgm:pt>
    <dgm:pt modelId="{5F2555AE-7530-4E6E-8D41-785F4860B1A8}">
      <dgm:prSet/>
      <dgm:spPr/>
      <dgm:t>
        <a:bodyPr/>
        <a:lstStyle/>
        <a:p>
          <a:r>
            <a:rPr lang="en-US" dirty="0"/>
            <a:t>Higher rate donors – receive up to 45% tax on donation</a:t>
          </a:r>
        </a:p>
      </dgm:t>
    </dgm:pt>
    <dgm:pt modelId="{7AEE5B06-1249-4DC5-A6A2-E9125E87D9E8}" type="parTrans" cxnId="{02F5F2B2-2725-4896-A47C-086E09AFC923}">
      <dgm:prSet/>
      <dgm:spPr/>
      <dgm:t>
        <a:bodyPr/>
        <a:lstStyle/>
        <a:p>
          <a:endParaRPr lang="en-GB"/>
        </a:p>
      </dgm:t>
    </dgm:pt>
    <dgm:pt modelId="{D58D9416-5164-40B5-9FB5-7AC7D97A072B}" type="sibTrans" cxnId="{02F5F2B2-2725-4896-A47C-086E09AFC923}">
      <dgm:prSet/>
      <dgm:spPr/>
      <dgm:t>
        <a:bodyPr/>
        <a:lstStyle/>
        <a:p>
          <a:endParaRPr lang="en-GB"/>
        </a:p>
      </dgm:t>
    </dgm:pt>
    <dgm:pt modelId="{80958271-AE47-4301-82F3-B84F4094CAE5}">
      <dgm:prSet/>
      <dgm:spPr/>
      <dgm:t>
        <a:bodyPr/>
        <a:lstStyle/>
        <a:p>
          <a:r>
            <a:rPr lang="en-GB" b="0" i="0" dirty="0"/>
            <a:t>Higher-rate tax-payers are a crucial donor group</a:t>
          </a:r>
          <a:endParaRPr lang="en-US" dirty="0"/>
        </a:p>
      </dgm:t>
    </dgm:pt>
    <dgm:pt modelId="{8F61FB3D-5E6E-405A-BAEA-F1091A3DBB37}" type="parTrans" cxnId="{AC646C28-AF42-46C6-9564-0A7348771CA8}">
      <dgm:prSet/>
      <dgm:spPr/>
      <dgm:t>
        <a:bodyPr/>
        <a:lstStyle/>
        <a:p>
          <a:endParaRPr lang="en-GB"/>
        </a:p>
      </dgm:t>
    </dgm:pt>
    <dgm:pt modelId="{F33B3E7B-743F-4F94-9537-1FFE47586F1B}" type="sibTrans" cxnId="{AC646C28-AF42-46C6-9564-0A7348771CA8}">
      <dgm:prSet/>
      <dgm:spPr/>
      <dgm:t>
        <a:bodyPr/>
        <a:lstStyle/>
        <a:p>
          <a:endParaRPr lang="en-GB"/>
        </a:p>
      </dgm:t>
    </dgm:pt>
    <dgm:pt modelId="{F4E56BD7-3242-44E9-BE3F-2857DDF53ECE}" type="pres">
      <dgm:prSet presAssocID="{669BA4FC-704E-4F12-815F-30472CE8C87C}" presName="linear" presStyleCnt="0">
        <dgm:presLayoutVars>
          <dgm:animLvl val="lvl"/>
          <dgm:resizeHandles val="exact"/>
        </dgm:presLayoutVars>
      </dgm:prSet>
      <dgm:spPr/>
    </dgm:pt>
    <dgm:pt modelId="{D1BDA5CB-C8AB-4B58-8CB1-F0F2D26F5E51}" type="pres">
      <dgm:prSet presAssocID="{139F7845-A56E-4009-9E4E-2E1718C10C3F}" presName="parentText" presStyleLbl="node1" presStyleIdx="0" presStyleCnt="2">
        <dgm:presLayoutVars>
          <dgm:chMax val="0"/>
          <dgm:bulletEnabled val="1"/>
        </dgm:presLayoutVars>
      </dgm:prSet>
      <dgm:spPr/>
    </dgm:pt>
    <dgm:pt modelId="{40760215-0CC0-450D-94EE-F6995D628985}" type="pres">
      <dgm:prSet presAssocID="{139F7845-A56E-4009-9E4E-2E1718C10C3F}" presName="childText" presStyleLbl="revTx" presStyleIdx="0" presStyleCnt="2">
        <dgm:presLayoutVars>
          <dgm:bulletEnabled val="1"/>
        </dgm:presLayoutVars>
      </dgm:prSet>
      <dgm:spPr/>
    </dgm:pt>
    <dgm:pt modelId="{B7B4960F-D9F8-46EC-87F3-FE6DA4567751}" type="pres">
      <dgm:prSet presAssocID="{18BC1945-0C12-42B8-ABD3-2363731059A4}" presName="parentText" presStyleLbl="node1" presStyleIdx="1" presStyleCnt="2">
        <dgm:presLayoutVars>
          <dgm:chMax val="0"/>
          <dgm:bulletEnabled val="1"/>
        </dgm:presLayoutVars>
      </dgm:prSet>
      <dgm:spPr/>
    </dgm:pt>
    <dgm:pt modelId="{5F2D08FA-31EA-4A77-A14D-36DC08FAF990}" type="pres">
      <dgm:prSet presAssocID="{18BC1945-0C12-42B8-ABD3-2363731059A4}" presName="childText" presStyleLbl="revTx" presStyleIdx="1" presStyleCnt="2">
        <dgm:presLayoutVars>
          <dgm:bulletEnabled val="1"/>
        </dgm:presLayoutVars>
      </dgm:prSet>
      <dgm:spPr/>
    </dgm:pt>
  </dgm:ptLst>
  <dgm:cxnLst>
    <dgm:cxn modelId="{C6CAD41E-3419-4B31-ABDE-DABEC75B9BE7}" type="presOf" srcId="{80958271-AE47-4301-82F3-B84F4094CAE5}" destId="{40760215-0CC0-450D-94EE-F6995D628985}" srcOrd="0" destOrd="1" presId="urn:microsoft.com/office/officeart/2005/8/layout/vList2"/>
    <dgm:cxn modelId="{AC646C28-AF42-46C6-9564-0A7348771CA8}" srcId="{139F7845-A56E-4009-9E4E-2E1718C10C3F}" destId="{80958271-AE47-4301-82F3-B84F4094CAE5}" srcOrd="1" destOrd="0" parTransId="{8F61FB3D-5E6E-405A-BAEA-F1091A3DBB37}" sibTransId="{F33B3E7B-743F-4F94-9537-1FFE47586F1B}"/>
    <dgm:cxn modelId="{8CA0C331-DDB7-471D-B3B2-E86E95C973FC}" type="presOf" srcId="{01944BB5-AFF6-4906-8D5C-08B136BF2D7C}" destId="{5F2D08FA-31EA-4A77-A14D-36DC08FAF990}" srcOrd="0" destOrd="1" presId="urn:microsoft.com/office/officeart/2005/8/layout/vList2"/>
    <dgm:cxn modelId="{F819CA62-CEAE-4534-BB7C-FCA394C3A791}" type="presOf" srcId="{5F2555AE-7530-4E6E-8D41-785F4860B1A8}" destId="{40760215-0CC0-450D-94EE-F6995D628985}" srcOrd="0" destOrd="2" presId="urn:microsoft.com/office/officeart/2005/8/layout/vList2"/>
    <dgm:cxn modelId="{E5541E4F-598C-4E92-B0C1-3FFE2BB3ED7F}" type="presOf" srcId="{669BA4FC-704E-4F12-815F-30472CE8C87C}" destId="{F4E56BD7-3242-44E9-BE3F-2857DDF53ECE}" srcOrd="0" destOrd="0" presId="urn:microsoft.com/office/officeart/2005/8/layout/vList2"/>
    <dgm:cxn modelId="{FD60AE55-1CCD-4933-8163-4F1E6C463005}" type="presOf" srcId="{18BC1945-0C12-42B8-ABD3-2363731059A4}" destId="{B7B4960F-D9F8-46EC-87F3-FE6DA4567751}" srcOrd="0" destOrd="0" presId="urn:microsoft.com/office/officeart/2005/8/layout/vList2"/>
    <dgm:cxn modelId="{ADEE6C7B-0753-40EA-B0AD-D85D8FB08801}" srcId="{139F7845-A56E-4009-9E4E-2E1718C10C3F}" destId="{2A657555-FF64-48C4-932F-7EC76F2A7E89}" srcOrd="4" destOrd="0" parTransId="{D48B6532-E9F7-4A1B-8D71-F9B50540B0F4}" sibTransId="{0D5B7042-00A8-4D61-ACF6-3C010831B825}"/>
    <dgm:cxn modelId="{65ACC988-F91B-4D8B-8A5A-8877655F213D}" type="presOf" srcId="{2A657555-FF64-48C4-932F-7EC76F2A7E89}" destId="{40760215-0CC0-450D-94EE-F6995D628985}" srcOrd="0" destOrd="4" presId="urn:microsoft.com/office/officeart/2005/8/layout/vList2"/>
    <dgm:cxn modelId="{263A7D89-11FA-4678-8467-4EF197946EA0}" srcId="{18BC1945-0C12-42B8-ABD3-2363731059A4}" destId="{DCDDE4BC-A8D9-4279-A541-BD12934B9B28}" srcOrd="2" destOrd="0" parTransId="{23E82C12-F741-420C-B438-C58523C2F6CE}" sibTransId="{53E4BF01-0BF0-41AD-8AF9-7CB3A49C9B24}"/>
    <dgm:cxn modelId="{EEE7048A-4B77-490C-8BC1-9401F87006DC}" type="presOf" srcId="{9A67E331-3C04-469F-976B-23407EA9D8B3}" destId="{40760215-0CC0-450D-94EE-F6995D628985}" srcOrd="0" destOrd="3" presId="urn:microsoft.com/office/officeart/2005/8/layout/vList2"/>
    <dgm:cxn modelId="{F3E8478C-7EE1-49D1-A2CE-543F055D2D7D}" type="presOf" srcId="{A84313C0-1B15-44C0-BD7B-C7E51960207A}" destId="{5F2D08FA-31EA-4A77-A14D-36DC08FAF990}" srcOrd="0" destOrd="0" presId="urn:microsoft.com/office/officeart/2005/8/layout/vList2"/>
    <dgm:cxn modelId="{655695A2-216C-4205-8BFA-386C2F3FDBD2}" type="presOf" srcId="{139F7845-A56E-4009-9E4E-2E1718C10C3F}" destId="{D1BDA5CB-C8AB-4B58-8CB1-F0F2D26F5E51}" srcOrd="0" destOrd="0" presId="urn:microsoft.com/office/officeart/2005/8/layout/vList2"/>
    <dgm:cxn modelId="{D64087A8-4462-4B80-8EAE-ACF33704F8A1}" srcId="{139F7845-A56E-4009-9E4E-2E1718C10C3F}" destId="{9A67E331-3C04-469F-976B-23407EA9D8B3}" srcOrd="3" destOrd="0" parTransId="{56F80BCA-1BDD-432C-9E3F-D428F1398B64}" sibTransId="{7869C57D-6416-4C8C-B828-29814634EA4B}"/>
    <dgm:cxn modelId="{02F5F2B2-2725-4896-A47C-086E09AFC923}" srcId="{139F7845-A56E-4009-9E4E-2E1718C10C3F}" destId="{5F2555AE-7530-4E6E-8D41-785F4860B1A8}" srcOrd="2" destOrd="0" parTransId="{7AEE5B06-1249-4DC5-A6A2-E9125E87D9E8}" sibTransId="{D58D9416-5164-40B5-9FB5-7AC7D97A072B}"/>
    <dgm:cxn modelId="{32E8EEBE-64D5-4EF3-9A37-A9C12230CDC1}" srcId="{669BA4FC-704E-4F12-815F-30472CE8C87C}" destId="{18BC1945-0C12-42B8-ABD3-2363731059A4}" srcOrd="1" destOrd="0" parTransId="{F5EB19D8-108B-4648-8172-76A26C596A59}" sibTransId="{999755A2-37EE-4FA9-B8D4-85E113CC8D1A}"/>
    <dgm:cxn modelId="{19855CC7-3E4A-4B6E-A3BA-C6E052AF53D2}" srcId="{139F7845-A56E-4009-9E4E-2E1718C10C3F}" destId="{D19F5440-973C-4F86-8E46-3C44CD4A2DF0}" srcOrd="0" destOrd="0" parTransId="{4DEB3418-55EF-4763-8AF3-AF291C54BA86}" sibTransId="{28B1AABB-FBF1-4F08-BE9D-FEE7E261AC1F}"/>
    <dgm:cxn modelId="{57CC70D3-A023-49A1-A604-08146C293D0B}" type="presOf" srcId="{D19F5440-973C-4F86-8E46-3C44CD4A2DF0}" destId="{40760215-0CC0-450D-94EE-F6995D628985}" srcOrd="0" destOrd="0" presId="urn:microsoft.com/office/officeart/2005/8/layout/vList2"/>
    <dgm:cxn modelId="{6BA065DC-3524-48C0-B8FE-612C218DB5A2}" srcId="{18BC1945-0C12-42B8-ABD3-2363731059A4}" destId="{01944BB5-AFF6-4906-8D5C-08B136BF2D7C}" srcOrd="1" destOrd="0" parTransId="{B1E80D09-F9FA-4D5D-8FB0-E1DD3BCA41AA}" sibTransId="{8ED1263C-3E0A-4357-BB2D-93E176599E4C}"/>
    <dgm:cxn modelId="{543D18E5-83B9-4FAD-85B1-BBA3A273B8EF}" srcId="{18BC1945-0C12-42B8-ABD3-2363731059A4}" destId="{A84313C0-1B15-44C0-BD7B-C7E51960207A}" srcOrd="0" destOrd="0" parTransId="{97369A9D-9F9C-49DA-B090-C76A8E31E869}" sibTransId="{239658E2-3D70-4066-8818-89B1726D59E6}"/>
    <dgm:cxn modelId="{F1BA5AEF-4BC4-4B5E-AC32-5787086269D6}" type="presOf" srcId="{DCDDE4BC-A8D9-4279-A541-BD12934B9B28}" destId="{5F2D08FA-31EA-4A77-A14D-36DC08FAF990}" srcOrd="0" destOrd="2" presId="urn:microsoft.com/office/officeart/2005/8/layout/vList2"/>
    <dgm:cxn modelId="{F3D40CF2-79E4-4B51-8FF9-72E2E09BFF93}" srcId="{669BA4FC-704E-4F12-815F-30472CE8C87C}" destId="{139F7845-A56E-4009-9E4E-2E1718C10C3F}" srcOrd="0" destOrd="0" parTransId="{DF029E57-56B0-4F1D-9F6F-94CB196B2DCB}" sibTransId="{89ED3E7A-B996-4D16-AC9A-CFD8F76AD94E}"/>
    <dgm:cxn modelId="{E71433A7-E142-4E31-8F7F-6B6D4CFF7EFA}" type="presParOf" srcId="{F4E56BD7-3242-44E9-BE3F-2857DDF53ECE}" destId="{D1BDA5CB-C8AB-4B58-8CB1-F0F2D26F5E51}" srcOrd="0" destOrd="0" presId="urn:microsoft.com/office/officeart/2005/8/layout/vList2"/>
    <dgm:cxn modelId="{52FCFED7-23F3-471F-93FC-4BF204F0111E}" type="presParOf" srcId="{F4E56BD7-3242-44E9-BE3F-2857DDF53ECE}" destId="{40760215-0CC0-450D-94EE-F6995D628985}" srcOrd="1" destOrd="0" presId="urn:microsoft.com/office/officeart/2005/8/layout/vList2"/>
    <dgm:cxn modelId="{60D948AB-FCDE-40A0-B69D-745B463216ED}" type="presParOf" srcId="{F4E56BD7-3242-44E9-BE3F-2857DDF53ECE}" destId="{B7B4960F-D9F8-46EC-87F3-FE6DA4567751}" srcOrd="2" destOrd="0" presId="urn:microsoft.com/office/officeart/2005/8/layout/vList2"/>
    <dgm:cxn modelId="{30F87322-B040-40DE-B6A4-0B2B2E8C7F91}" type="presParOf" srcId="{F4E56BD7-3242-44E9-BE3F-2857DDF53ECE}" destId="{5F2D08FA-31EA-4A77-A14D-36DC08FAF99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9BA4FC-704E-4F12-815F-30472CE8C87C}" type="doc">
      <dgm:prSet loTypeId="urn:microsoft.com/office/officeart/2005/8/layout/hList1" loCatId="list" qsTypeId="urn:microsoft.com/office/officeart/2005/8/quickstyle/simple5" qsCatId="simple" csTypeId="urn:microsoft.com/office/officeart/2005/8/colors/colorful1" csCatId="colorful" phldr="1"/>
      <dgm:spPr/>
      <dgm:t>
        <a:bodyPr/>
        <a:lstStyle/>
        <a:p>
          <a:endParaRPr lang="en-US"/>
        </a:p>
      </dgm:t>
    </dgm:pt>
    <dgm:pt modelId="{139F7845-A56E-4009-9E4E-2E1718C10C3F}">
      <dgm:prSet/>
      <dgm:spPr/>
      <dgm:t>
        <a:bodyPr/>
        <a:lstStyle/>
        <a:p>
          <a:r>
            <a:rPr lang="en-US" dirty="0"/>
            <a:t>Charity</a:t>
          </a:r>
        </a:p>
      </dgm:t>
    </dgm:pt>
    <dgm:pt modelId="{DF029E57-56B0-4F1D-9F6F-94CB196B2DCB}" type="parTrans" cxnId="{F3D40CF2-79E4-4B51-8FF9-72E2E09BFF93}">
      <dgm:prSet/>
      <dgm:spPr/>
      <dgm:t>
        <a:bodyPr/>
        <a:lstStyle/>
        <a:p>
          <a:endParaRPr lang="en-US"/>
        </a:p>
      </dgm:t>
    </dgm:pt>
    <dgm:pt modelId="{89ED3E7A-B996-4D16-AC9A-CFD8F76AD94E}" type="sibTrans" cxnId="{F3D40CF2-79E4-4B51-8FF9-72E2E09BFF93}">
      <dgm:prSet/>
      <dgm:spPr/>
      <dgm:t>
        <a:bodyPr/>
        <a:lstStyle/>
        <a:p>
          <a:endParaRPr lang="en-US"/>
        </a:p>
      </dgm:t>
    </dgm:pt>
    <dgm:pt modelId="{D19F5440-973C-4F86-8E46-3C44CD4A2DF0}">
      <dgm:prSet/>
      <dgm:spPr/>
      <dgm:t>
        <a:bodyPr/>
        <a:lstStyle/>
        <a:p>
          <a:r>
            <a:rPr lang="en-GB" dirty="0"/>
            <a:t>Younger audience</a:t>
          </a:r>
          <a:endParaRPr lang="en-US" dirty="0"/>
        </a:p>
      </dgm:t>
    </dgm:pt>
    <dgm:pt modelId="{4DEB3418-55EF-4763-8AF3-AF291C54BA86}" type="parTrans" cxnId="{19855CC7-3E4A-4B6E-A3BA-C6E052AF53D2}">
      <dgm:prSet/>
      <dgm:spPr/>
      <dgm:t>
        <a:bodyPr/>
        <a:lstStyle/>
        <a:p>
          <a:endParaRPr lang="en-US"/>
        </a:p>
      </dgm:t>
    </dgm:pt>
    <dgm:pt modelId="{28B1AABB-FBF1-4F08-BE9D-FEE7E261AC1F}" type="sibTrans" cxnId="{19855CC7-3E4A-4B6E-A3BA-C6E052AF53D2}">
      <dgm:prSet/>
      <dgm:spPr/>
      <dgm:t>
        <a:bodyPr/>
        <a:lstStyle/>
        <a:p>
          <a:endParaRPr lang="en-US"/>
        </a:p>
      </dgm:t>
    </dgm:pt>
    <dgm:pt modelId="{18BC1945-0C12-42B8-ABD3-2363731059A4}">
      <dgm:prSet/>
      <dgm:spPr/>
      <dgm:t>
        <a:bodyPr/>
        <a:lstStyle/>
        <a:p>
          <a:r>
            <a:rPr lang="en-US" dirty="0"/>
            <a:t>Donor</a:t>
          </a:r>
        </a:p>
      </dgm:t>
    </dgm:pt>
    <dgm:pt modelId="{F5EB19D8-108B-4648-8172-76A26C596A59}" type="parTrans" cxnId="{32E8EEBE-64D5-4EF3-9A37-A9C12230CDC1}">
      <dgm:prSet/>
      <dgm:spPr/>
      <dgm:t>
        <a:bodyPr/>
        <a:lstStyle/>
        <a:p>
          <a:endParaRPr lang="en-US"/>
        </a:p>
      </dgm:t>
    </dgm:pt>
    <dgm:pt modelId="{999755A2-37EE-4FA9-B8D4-85E113CC8D1A}" type="sibTrans" cxnId="{32E8EEBE-64D5-4EF3-9A37-A9C12230CDC1}">
      <dgm:prSet/>
      <dgm:spPr/>
      <dgm:t>
        <a:bodyPr/>
        <a:lstStyle/>
        <a:p>
          <a:endParaRPr lang="en-US"/>
        </a:p>
      </dgm:t>
    </dgm:pt>
    <dgm:pt modelId="{A84313C0-1B15-44C0-BD7B-C7E51960207A}">
      <dgm:prSet/>
      <dgm:spPr/>
      <dgm:t>
        <a:bodyPr/>
        <a:lstStyle/>
        <a:p>
          <a:r>
            <a:rPr lang="en-US" dirty="0"/>
            <a:t>Simple</a:t>
          </a:r>
        </a:p>
      </dgm:t>
    </dgm:pt>
    <dgm:pt modelId="{97369A9D-9F9C-49DA-B090-C76A8E31E869}" type="parTrans" cxnId="{543D18E5-83B9-4FAD-85B1-BBA3A273B8EF}">
      <dgm:prSet/>
      <dgm:spPr/>
      <dgm:t>
        <a:bodyPr/>
        <a:lstStyle/>
        <a:p>
          <a:endParaRPr lang="en-US"/>
        </a:p>
      </dgm:t>
    </dgm:pt>
    <dgm:pt modelId="{239658E2-3D70-4066-8818-89B1726D59E6}" type="sibTrans" cxnId="{543D18E5-83B9-4FAD-85B1-BBA3A273B8EF}">
      <dgm:prSet/>
      <dgm:spPr/>
      <dgm:t>
        <a:bodyPr/>
        <a:lstStyle/>
        <a:p>
          <a:endParaRPr lang="en-US"/>
        </a:p>
      </dgm:t>
    </dgm:pt>
    <dgm:pt modelId="{E2FD233E-02A0-4355-A704-CF7F1D8891BE}">
      <dgm:prSet/>
      <dgm:spPr/>
      <dgm:t>
        <a:bodyPr/>
        <a:lstStyle/>
        <a:p>
          <a:r>
            <a:rPr lang="en-US" dirty="0"/>
            <a:t>Corporate</a:t>
          </a:r>
        </a:p>
      </dgm:t>
    </dgm:pt>
    <dgm:pt modelId="{1712049D-9781-4E77-992B-6045A84346F0}" type="parTrans" cxnId="{B5DA921A-0041-4D73-B2A3-B09207398630}">
      <dgm:prSet/>
      <dgm:spPr/>
      <dgm:t>
        <a:bodyPr/>
        <a:lstStyle/>
        <a:p>
          <a:endParaRPr lang="en-US"/>
        </a:p>
      </dgm:t>
    </dgm:pt>
    <dgm:pt modelId="{B491C451-34DF-4609-97EE-885018BE8B6A}" type="sibTrans" cxnId="{B5DA921A-0041-4D73-B2A3-B09207398630}">
      <dgm:prSet/>
      <dgm:spPr/>
      <dgm:t>
        <a:bodyPr/>
        <a:lstStyle/>
        <a:p>
          <a:endParaRPr lang="en-US"/>
        </a:p>
      </dgm:t>
    </dgm:pt>
    <dgm:pt modelId="{B87035C1-C3D7-4E07-BB90-A26B9A70149C}">
      <dgm:prSet/>
      <dgm:spPr/>
      <dgm:t>
        <a:bodyPr/>
        <a:lstStyle/>
        <a:p>
          <a:r>
            <a:rPr lang="en-US" dirty="0"/>
            <a:t>CSR</a:t>
          </a:r>
        </a:p>
      </dgm:t>
    </dgm:pt>
    <dgm:pt modelId="{067EA624-F878-4D3F-8AA8-083FE19C7BC7}" type="parTrans" cxnId="{E4FA436E-C4EC-45CA-8166-FDE680BD4B59}">
      <dgm:prSet/>
      <dgm:spPr/>
      <dgm:t>
        <a:bodyPr/>
        <a:lstStyle/>
        <a:p>
          <a:endParaRPr lang="en-US"/>
        </a:p>
      </dgm:t>
    </dgm:pt>
    <dgm:pt modelId="{C411359D-F705-4665-BB26-301CD6B9D053}" type="sibTrans" cxnId="{E4FA436E-C4EC-45CA-8166-FDE680BD4B59}">
      <dgm:prSet/>
      <dgm:spPr/>
      <dgm:t>
        <a:bodyPr/>
        <a:lstStyle/>
        <a:p>
          <a:endParaRPr lang="en-US"/>
        </a:p>
      </dgm:t>
    </dgm:pt>
    <dgm:pt modelId="{2A657555-FF64-48C4-932F-7EC76F2A7E89}">
      <dgm:prSet/>
      <dgm:spPr/>
      <dgm:t>
        <a:bodyPr/>
        <a:lstStyle/>
        <a:p>
          <a:endParaRPr lang="en-US" dirty="0"/>
        </a:p>
      </dgm:t>
    </dgm:pt>
    <dgm:pt modelId="{D48B6532-E9F7-4A1B-8D71-F9B50540B0F4}" type="parTrans" cxnId="{ADEE6C7B-0753-40EA-B0AD-D85D8FB08801}">
      <dgm:prSet/>
      <dgm:spPr/>
      <dgm:t>
        <a:bodyPr/>
        <a:lstStyle/>
        <a:p>
          <a:endParaRPr lang="en-GB"/>
        </a:p>
      </dgm:t>
    </dgm:pt>
    <dgm:pt modelId="{0D5B7042-00A8-4D61-ACF6-3C010831B825}" type="sibTrans" cxnId="{ADEE6C7B-0753-40EA-B0AD-D85D8FB08801}">
      <dgm:prSet/>
      <dgm:spPr/>
      <dgm:t>
        <a:bodyPr/>
        <a:lstStyle/>
        <a:p>
          <a:endParaRPr lang="en-GB"/>
        </a:p>
      </dgm:t>
    </dgm:pt>
    <dgm:pt modelId="{AF92D9B7-544E-40EE-8533-177EB694097D}">
      <dgm:prSet/>
      <dgm:spPr/>
      <dgm:t>
        <a:bodyPr/>
        <a:lstStyle/>
        <a:p>
          <a:r>
            <a:rPr lang="en-US" dirty="0"/>
            <a:t>Unrestricted income</a:t>
          </a:r>
        </a:p>
      </dgm:t>
    </dgm:pt>
    <dgm:pt modelId="{8B31BE31-3BE3-4756-B86D-B7C242AE23DB}" type="parTrans" cxnId="{A6C60C84-CD91-48A0-BB48-0B32F942CDBD}">
      <dgm:prSet/>
      <dgm:spPr/>
      <dgm:t>
        <a:bodyPr/>
        <a:lstStyle/>
        <a:p>
          <a:endParaRPr lang="en-GB"/>
        </a:p>
      </dgm:t>
    </dgm:pt>
    <dgm:pt modelId="{635882F1-9732-4EF5-8A7D-BBBEC901B101}" type="sibTrans" cxnId="{A6C60C84-CD91-48A0-BB48-0B32F942CDBD}">
      <dgm:prSet/>
      <dgm:spPr/>
      <dgm:t>
        <a:bodyPr/>
        <a:lstStyle/>
        <a:p>
          <a:endParaRPr lang="en-GB"/>
        </a:p>
      </dgm:t>
    </dgm:pt>
    <dgm:pt modelId="{40CCDD49-BBA4-4C79-9AC2-DD0959DDBDA6}">
      <dgm:prSet/>
      <dgm:spPr/>
      <dgm:t>
        <a:bodyPr/>
        <a:lstStyle/>
        <a:p>
          <a:r>
            <a:rPr lang="en-US" dirty="0"/>
            <a:t>Sustainable income</a:t>
          </a:r>
        </a:p>
      </dgm:t>
    </dgm:pt>
    <dgm:pt modelId="{35D21952-28FF-4C28-8D6E-AACE050360AC}" type="parTrans" cxnId="{BB9F5117-20F7-4500-B795-8BC3E99969AE}">
      <dgm:prSet/>
      <dgm:spPr/>
      <dgm:t>
        <a:bodyPr/>
        <a:lstStyle/>
        <a:p>
          <a:endParaRPr lang="en-GB"/>
        </a:p>
      </dgm:t>
    </dgm:pt>
    <dgm:pt modelId="{526CD57E-4458-47A3-BDDD-EA23CB414F0E}" type="sibTrans" cxnId="{BB9F5117-20F7-4500-B795-8BC3E99969AE}">
      <dgm:prSet/>
      <dgm:spPr/>
      <dgm:t>
        <a:bodyPr/>
        <a:lstStyle/>
        <a:p>
          <a:endParaRPr lang="en-GB"/>
        </a:p>
      </dgm:t>
    </dgm:pt>
    <dgm:pt modelId="{C06B572A-1880-4144-AB84-3D9CD98EC600}">
      <dgm:prSet/>
      <dgm:spPr/>
      <dgm:t>
        <a:bodyPr/>
        <a:lstStyle/>
        <a:p>
          <a:r>
            <a:rPr lang="en-US" dirty="0"/>
            <a:t>Cost effective</a:t>
          </a:r>
        </a:p>
      </dgm:t>
    </dgm:pt>
    <dgm:pt modelId="{82098AD3-A4E1-4C44-82C2-9207522A5805}" type="parTrans" cxnId="{79BEE38A-120F-4620-9426-4FCF234015B6}">
      <dgm:prSet/>
      <dgm:spPr/>
      <dgm:t>
        <a:bodyPr/>
        <a:lstStyle/>
        <a:p>
          <a:endParaRPr lang="en-GB"/>
        </a:p>
      </dgm:t>
    </dgm:pt>
    <dgm:pt modelId="{C3F18C09-9A63-442E-AA42-F65B022E4D9A}" type="sibTrans" cxnId="{79BEE38A-120F-4620-9426-4FCF234015B6}">
      <dgm:prSet/>
      <dgm:spPr/>
      <dgm:t>
        <a:bodyPr/>
        <a:lstStyle/>
        <a:p>
          <a:endParaRPr lang="en-GB"/>
        </a:p>
      </dgm:t>
    </dgm:pt>
    <dgm:pt modelId="{83A5938C-E739-499E-BD03-D8A9E843273E}">
      <dgm:prSet/>
      <dgm:spPr/>
      <dgm:t>
        <a:bodyPr/>
        <a:lstStyle/>
        <a:p>
          <a:r>
            <a:rPr lang="en-US" dirty="0"/>
            <a:t>Support one or multiple charities</a:t>
          </a:r>
        </a:p>
      </dgm:t>
    </dgm:pt>
    <dgm:pt modelId="{53826B7F-9462-4B91-A5E7-715A99F0FFFC}" type="parTrans" cxnId="{FBC8C977-DFA8-4710-95AE-D06728D514B0}">
      <dgm:prSet/>
      <dgm:spPr/>
      <dgm:t>
        <a:bodyPr/>
        <a:lstStyle/>
        <a:p>
          <a:endParaRPr lang="en-GB"/>
        </a:p>
      </dgm:t>
    </dgm:pt>
    <dgm:pt modelId="{D4EF0A8E-722F-41E8-B538-015CD1DA27D1}" type="sibTrans" cxnId="{FBC8C977-DFA8-4710-95AE-D06728D514B0}">
      <dgm:prSet/>
      <dgm:spPr/>
      <dgm:t>
        <a:bodyPr/>
        <a:lstStyle/>
        <a:p>
          <a:endParaRPr lang="en-GB"/>
        </a:p>
      </dgm:t>
    </dgm:pt>
    <dgm:pt modelId="{DCDDE4BC-A8D9-4279-A541-BD12934B9B28}">
      <dgm:prSet/>
      <dgm:spPr/>
      <dgm:t>
        <a:bodyPr/>
        <a:lstStyle/>
        <a:p>
          <a:endParaRPr lang="en-US" dirty="0"/>
        </a:p>
      </dgm:t>
    </dgm:pt>
    <dgm:pt modelId="{23E82C12-F741-420C-B438-C58523C2F6CE}" type="parTrans" cxnId="{263A7D89-11FA-4678-8467-4EF197946EA0}">
      <dgm:prSet/>
      <dgm:spPr/>
      <dgm:t>
        <a:bodyPr/>
        <a:lstStyle/>
        <a:p>
          <a:endParaRPr lang="en-GB"/>
        </a:p>
      </dgm:t>
    </dgm:pt>
    <dgm:pt modelId="{53E4BF01-0BF0-41AD-8AF9-7CB3A49C9B24}" type="sibTrans" cxnId="{263A7D89-11FA-4678-8467-4EF197946EA0}">
      <dgm:prSet/>
      <dgm:spPr/>
      <dgm:t>
        <a:bodyPr/>
        <a:lstStyle/>
        <a:p>
          <a:endParaRPr lang="en-GB"/>
        </a:p>
      </dgm:t>
    </dgm:pt>
    <dgm:pt modelId="{3AA88FD3-4FB0-4E36-BA08-5E288E2B32FD}">
      <dgm:prSet/>
      <dgm:spPr/>
      <dgm:t>
        <a:bodyPr/>
        <a:lstStyle/>
        <a:p>
          <a:r>
            <a:rPr lang="en-US" dirty="0"/>
            <a:t>Employee engagement </a:t>
          </a:r>
        </a:p>
      </dgm:t>
    </dgm:pt>
    <dgm:pt modelId="{E626890A-889B-4A16-9181-83A3386AB173}" type="parTrans" cxnId="{542AB013-B277-45AB-946B-FCE198EABD38}">
      <dgm:prSet/>
      <dgm:spPr/>
      <dgm:t>
        <a:bodyPr/>
        <a:lstStyle/>
        <a:p>
          <a:endParaRPr lang="en-GB"/>
        </a:p>
      </dgm:t>
    </dgm:pt>
    <dgm:pt modelId="{A7F1073C-D028-47D0-A954-70DE99A3971E}" type="sibTrans" cxnId="{542AB013-B277-45AB-946B-FCE198EABD38}">
      <dgm:prSet/>
      <dgm:spPr/>
      <dgm:t>
        <a:bodyPr/>
        <a:lstStyle/>
        <a:p>
          <a:endParaRPr lang="en-GB"/>
        </a:p>
      </dgm:t>
    </dgm:pt>
    <dgm:pt modelId="{55710A90-A0A0-4633-A0FD-2A4E816CC28A}">
      <dgm:prSet/>
      <dgm:spPr/>
      <dgm:t>
        <a:bodyPr/>
        <a:lstStyle/>
        <a:p>
          <a:r>
            <a:rPr lang="en-US" dirty="0"/>
            <a:t>Awards for employers</a:t>
          </a:r>
        </a:p>
      </dgm:t>
    </dgm:pt>
    <dgm:pt modelId="{48F89CCE-4D31-46A7-A69C-49FEBB932C46}" type="parTrans" cxnId="{479CB3F0-239E-4655-B377-3BD974F62414}">
      <dgm:prSet/>
      <dgm:spPr/>
      <dgm:t>
        <a:bodyPr/>
        <a:lstStyle/>
        <a:p>
          <a:endParaRPr lang="en-GB"/>
        </a:p>
      </dgm:t>
    </dgm:pt>
    <dgm:pt modelId="{02E761DF-AB2C-425D-8B4C-1748EBC13A9C}" type="sibTrans" cxnId="{479CB3F0-239E-4655-B377-3BD974F62414}">
      <dgm:prSet/>
      <dgm:spPr/>
      <dgm:t>
        <a:bodyPr/>
        <a:lstStyle/>
        <a:p>
          <a:endParaRPr lang="en-GB"/>
        </a:p>
      </dgm:t>
    </dgm:pt>
    <dgm:pt modelId="{37A2CFD3-6373-4BFF-BB3D-A44B707883CC}">
      <dgm:prSet/>
      <dgm:spPr/>
      <dgm:t>
        <a:bodyPr/>
        <a:lstStyle/>
        <a:p>
          <a:r>
            <a:rPr lang="en-US" dirty="0"/>
            <a:t>Matching</a:t>
          </a:r>
        </a:p>
      </dgm:t>
    </dgm:pt>
    <dgm:pt modelId="{7DF7517D-22AE-4C9F-9BC9-38FB211B991C}" type="parTrans" cxnId="{896C2F1C-87D1-42A0-A7B1-2B1361A13CFB}">
      <dgm:prSet/>
      <dgm:spPr/>
      <dgm:t>
        <a:bodyPr/>
        <a:lstStyle/>
        <a:p>
          <a:endParaRPr lang="en-GB"/>
        </a:p>
      </dgm:t>
    </dgm:pt>
    <dgm:pt modelId="{46F9E670-5B03-4CA7-B50C-83374B56FD2A}" type="sibTrans" cxnId="{896C2F1C-87D1-42A0-A7B1-2B1361A13CFB}">
      <dgm:prSet/>
      <dgm:spPr/>
      <dgm:t>
        <a:bodyPr/>
        <a:lstStyle/>
        <a:p>
          <a:endParaRPr lang="en-GB"/>
        </a:p>
      </dgm:t>
    </dgm:pt>
    <dgm:pt modelId="{BACE893E-3A90-4EF5-BBE1-2AB971842877}">
      <dgm:prSet/>
      <dgm:spPr/>
      <dgm:t>
        <a:bodyPr/>
        <a:lstStyle/>
        <a:p>
          <a:endParaRPr lang="en-US" dirty="0"/>
        </a:p>
      </dgm:t>
    </dgm:pt>
    <dgm:pt modelId="{D3A47ECF-4BEB-4766-8448-BDEEEB233ED6}" type="parTrans" cxnId="{1DF8B777-0987-4B17-A9A0-C975D6CB8A36}">
      <dgm:prSet/>
      <dgm:spPr/>
      <dgm:t>
        <a:bodyPr/>
        <a:lstStyle/>
        <a:p>
          <a:endParaRPr lang="en-GB"/>
        </a:p>
      </dgm:t>
    </dgm:pt>
    <dgm:pt modelId="{8A544E9F-9083-4A2F-871F-9F4723D88C7B}" type="sibTrans" cxnId="{1DF8B777-0987-4B17-A9A0-C975D6CB8A36}">
      <dgm:prSet/>
      <dgm:spPr/>
      <dgm:t>
        <a:bodyPr/>
        <a:lstStyle/>
        <a:p>
          <a:endParaRPr lang="en-GB"/>
        </a:p>
      </dgm:t>
    </dgm:pt>
    <dgm:pt modelId="{D042D24E-D2DC-47FF-9F94-3A2DE575EB0D}">
      <dgm:prSet/>
      <dgm:spPr/>
      <dgm:t>
        <a:bodyPr/>
        <a:lstStyle/>
        <a:p>
          <a:r>
            <a:rPr lang="en-US" dirty="0"/>
            <a:t>Free to implement</a:t>
          </a:r>
        </a:p>
      </dgm:t>
    </dgm:pt>
    <dgm:pt modelId="{A1722075-CA9B-405F-8787-280BA96153B5}" type="parTrans" cxnId="{29F48BE5-B4C8-420D-91F9-AE59C3807018}">
      <dgm:prSet/>
      <dgm:spPr/>
      <dgm:t>
        <a:bodyPr/>
        <a:lstStyle/>
        <a:p>
          <a:endParaRPr lang="en-GB"/>
        </a:p>
      </dgm:t>
    </dgm:pt>
    <dgm:pt modelId="{D7CDC999-7A75-4730-A5CD-A1A9FB421A5C}" type="sibTrans" cxnId="{29F48BE5-B4C8-420D-91F9-AE59C3807018}">
      <dgm:prSet/>
      <dgm:spPr/>
      <dgm:t>
        <a:bodyPr/>
        <a:lstStyle/>
        <a:p>
          <a:endParaRPr lang="en-GB"/>
        </a:p>
      </dgm:t>
    </dgm:pt>
    <dgm:pt modelId="{6196BD33-2B58-4F6F-8BE2-0169D6226C4B}" type="pres">
      <dgm:prSet presAssocID="{669BA4FC-704E-4F12-815F-30472CE8C87C}" presName="Name0" presStyleCnt="0">
        <dgm:presLayoutVars>
          <dgm:dir/>
          <dgm:animLvl val="lvl"/>
          <dgm:resizeHandles val="exact"/>
        </dgm:presLayoutVars>
      </dgm:prSet>
      <dgm:spPr/>
    </dgm:pt>
    <dgm:pt modelId="{C7CEEDDE-47DB-40FB-9828-2D6E502ACDD8}" type="pres">
      <dgm:prSet presAssocID="{139F7845-A56E-4009-9E4E-2E1718C10C3F}" presName="composite" presStyleCnt="0"/>
      <dgm:spPr/>
    </dgm:pt>
    <dgm:pt modelId="{8967F90F-04E0-4A20-ADA4-4419E18A1E48}" type="pres">
      <dgm:prSet presAssocID="{139F7845-A56E-4009-9E4E-2E1718C10C3F}" presName="parTx" presStyleLbl="alignNode1" presStyleIdx="0" presStyleCnt="3">
        <dgm:presLayoutVars>
          <dgm:chMax val="0"/>
          <dgm:chPref val="0"/>
          <dgm:bulletEnabled val="1"/>
        </dgm:presLayoutVars>
      </dgm:prSet>
      <dgm:spPr/>
    </dgm:pt>
    <dgm:pt modelId="{AEE95D87-6690-4C82-9EA1-3605EBC277C0}" type="pres">
      <dgm:prSet presAssocID="{139F7845-A56E-4009-9E4E-2E1718C10C3F}" presName="desTx" presStyleLbl="alignAccFollowNode1" presStyleIdx="0" presStyleCnt="3">
        <dgm:presLayoutVars>
          <dgm:bulletEnabled val="1"/>
        </dgm:presLayoutVars>
      </dgm:prSet>
      <dgm:spPr/>
    </dgm:pt>
    <dgm:pt modelId="{14560B2F-80E5-496B-9D59-8AD2CF203A36}" type="pres">
      <dgm:prSet presAssocID="{89ED3E7A-B996-4D16-AC9A-CFD8F76AD94E}" presName="space" presStyleCnt="0"/>
      <dgm:spPr/>
    </dgm:pt>
    <dgm:pt modelId="{37E94BB4-D2F9-4F74-842A-3FFC113B8047}" type="pres">
      <dgm:prSet presAssocID="{18BC1945-0C12-42B8-ABD3-2363731059A4}" presName="composite" presStyleCnt="0"/>
      <dgm:spPr/>
    </dgm:pt>
    <dgm:pt modelId="{E9ED8019-3A17-4626-B26E-D60780A32239}" type="pres">
      <dgm:prSet presAssocID="{18BC1945-0C12-42B8-ABD3-2363731059A4}" presName="parTx" presStyleLbl="alignNode1" presStyleIdx="1" presStyleCnt="3">
        <dgm:presLayoutVars>
          <dgm:chMax val="0"/>
          <dgm:chPref val="0"/>
          <dgm:bulletEnabled val="1"/>
        </dgm:presLayoutVars>
      </dgm:prSet>
      <dgm:spPr/>
    </dgm:pt>
    <dgm:pt modelId="{5E19C2EE-F298-4806-8310-FD1554872DD2}" type="pres">
      <dgm:prSet presAssocID="{18BC1945-0C12-42B8-ABD3-2363731059A4}" presName="desTx" presStyleLbl="alignAccFollowNode1" presStyleIdx="1" presStyleCnt="3">
        <dgm:presLayoutVars>
          <dgm:bulletEnabled val="1"/>
        </dgm:presLayoutVars>
      </dgm:prSet>
      <dgm:spPr/>
    </dgm:pt>
    <dgm:pt modelId="{1D02FA64-D349-46C9-BA68-CFFA137F8493}" type="pres">
      <dgm:prSet presAssocID="{999755A2-37EE-4FA9-B8D4-85E113CC8D1A}" presName="space" presStyleCnt="0"/>
      <dgm:spPr/>
    </dgm:pt>
    <dgm:pt modelId="{5BFAEA11-14E5-4539-8B8E-5014D9EF7137}" type="pres">
      <dgm:prSet presAssocID="{E2FD233E-02A0-4355-A704-CF7F1D8891BE}" presName="composite" presStyleCnt="0"/>
      <dgm:spPr/>
    </dgm:pt>
    <dgm:pt modelId="{79013509-DA24-4ED3-8435-1E44EEA11C48}" type="pres">
      <dgm:prSet presAssocID="{E2FD233E-02A0-4355-A704-CF7F1D8891BE}" presName="parTx" presStyleLbl="alignNode1" presStyleIdx="2" presStyleCnt="3">
        <dgm:presLayoutVars>
          <dgm:chMax val="0"/>
          <dgm:chPref val="0"/>
          <dgm:bulletEnabled val="1"/>
        </dgm:presLayoutVars>
      </dgm:prSet>
      <dgm:spPr/>
    </dgm:pt>
    <dgm:pt modelId="{E546D3E8-34FF-4DFA-B7EC-67DE5BCA1D02}" type="pres">
      <dgm:prSet presAssocID="{E2FD233E-02A0-4355-A704-CF7F1D8891BE}" presName="desTx" presStyleLbl="alignAccFollowNode1" presStyleIdx="2" presStyleCnt="3">
        <dgm:presLayoutVars>
          <dgm:bulletEnabled val="1"/>
        </dgm:presLayoutVars>
      </dgm:prSet>
      <dgm:spPr/>
    </dgm:pt>
  </dgm:ptLst>
  <dgm:cxnLst>
    <dgm:cxn modelId="{542AB013-B277-45AB-946B-FCE198EABD38}" srcId="{E2FD233E-02A0-4355-A704-CF7F1D8891BE}" destId="{3AA88FD3-4FB0-4E36-BA08-5E288E2B32FD}" srcOrd="1" destOrd="0" parTransId="{E626890A-889B-4A16-9181-83A3386AB173}" sibTransId="{A7F1073C-D028-47D0-A954-70DE99A3971E}"/>
    <dgm:cxn modelId="{BB9F5117-20F7-4500-B795-8BC3E99969AE}" srcId="{139F7845-A56E-4009-9E4E-2E1718C10C3F}" destId="{40CCDD49-BBA4-4C79-9AC2-DD0959DDBDA6}" srcOrd="2" destOrd="0" parTransId="{35D21952-28FF-4C28-8D6E-AACE050360AC}" sibTransId="{526CD57E-4458-47A3-BDDD-EA23CB414F0E}"/>
    <dgm:cxn modelId="{B4E69618-0F5C-4EAD-BB23-AE2820CD52F8}" type="presOf" srcId="{83A5938C-E739-499E-BD03-D8A9E843273E}" destId="{5E19C2EE-F298-4806-8310-FD1554872DD2}" srcOrd="0" destOrd="2" presId="urn:microsoft.com/office/officeart/2005/8/layout/hList1"/>
    <dgm:cxn modelId="{B5DA921A-0041-4D73-B2A3-B09207398630}" srcId="{669BA4FC-704E-4F12-815F-30472CE8C87C}" destId="{E2FD233E-02A0-4355-A704-CF7F1D8891BE}" srcOrd="2" destOrd="0" parTransId="{1712049D-9781-4E77-992B-6045A84346F0}" sibTransId="{B491C451-34DF-4609-97EE-885018BE8B6A}"/>
    <dgm:cxn modelId="{896C2F1C-87D1-42A0-A7B1-2B1361A13CFB}" srcId="{E2FD233E-02A0-4355-A704-CF7F1D8891BE}" destId="{37A2CFD3-6373-4BFF-BB3D-A44B707883CC}" srcOrd="3" destOrd="0" parTransId="{7DF7517D-22AE-4C9F-9BC9-38FB211B991C}" sibTransId="{46F9E670-5B03-4CA7-B50C-83374B56FD2A}"/>
    <dgm:cxn modelId="{2EA37929-E582-48D9-9EE9-37F833C81B90}" type="presOf" srcId="{D19F5440-973C-4F86-8E46-3C44CD4A2DF0}" destId="{AEE95D87-6690-4C82-9EA1-3605EBC277C0}" srcOrd="0" destOrd="0" presId="urn:microsoft.com/office/officeart/2005/8/layout/hList1"/>
    <dgm:cxn modelId="{19D51D5B-50BB-4392-B241-715EBFCA90C8}" type="presOf" srcId="{B87035C1-C3D7-4E07-BB90-A26B9A70149C}" destId="{E546D3E8-34FF-4DFA-B7EC-67DE5BCA1D02}" srcOrd="0" destOrd="0" presId="urn:microsoft.com/office/officeart/2005/8/layout/hList1"/>
    <dgm:cxn modelId="{6A633641-AA5F-4675-B80B-6957DEEF7BB0}" type="presOf" srcId="{3AA88FD3-4FB0-4E36-BA08-5E288E2B32FD}" destId="{E546D3E8-34FF-4DFA-B7EC-67DE5BCA1D02}" srcOrd="0" destOrd="1" presId="urn:microsoft.com/office/officeart/2005/8/layout/hList1"/>
    <dgm:cxn modelId="{D47DCA43-B78B-4BC4-9353-A15BA88DE575}" type="presOf" srcId="{A84313C0-1B15-44C0-BD7B-C7E51960207A}" destId="{5E19C2EE-F298-4806-8310-FD1554872DD2}" srcOrd="0" destOrd="0" presId="urn:microsoft.com/office/officeart/2005/8/layout/hList1"/>
    <dgm:cxn modelId="{C7B79A48-D9F3-432D-ADFA-90A05A573564}" type="presOf" srcId="{18BC1945-0C12-42B8-ABD3-2363731059A4}" destId="{E9ED8019-3A17-4626-B26E-D60780A32239}" srcOrd="0" destOrd="0" presId="urn:microsoft.com/office/officeart/2005/8/layout/hList1"/>
    <dgm:cxn modelId="{E4FA436E-C4EC-45CA-8166-FDE680BD4B59}" srcId="{E2FD233E-02A0-4355-A704-CF7F1D8891BE}" destId="{B87035C1-C3D7-4E07-BB90-A26B9A70149C}" srcOrd="0" destOrd="0" parTransId="{067EA624-F878-4D3F-8AA8-083FE19C7BC7}" sibTransId="{C411359D-F705-4665-BB26-301CD6B9D053}"/>
    <dgm:cxn modelId="{1DF8B777-0987-4B17-A9A0-C975D6CB8A36}" srcId="{E2FD233E-02A0-4355-A704-CF7F1D8891BE}" destId="{BACE893E-3A90-4EF5-BBE1-2AB971842877}" srcOrd="5" destOrd="0" parTransId="{D3A47ECF-4BEB-4766-8448-BDEEEB233ED6}" sibTransId="{8A544E9F-9083-4A2F-871F-9F4723D88C7B}"/>
    <dgm:cxn modelId="{FBC8C977-DFA8-4710-95AE-D06728D514B0}" srcId="{18BC1945-0C12-42B8-ABD3-2363731059A4}" destId="{83A5938C-E739-499E-BD03-D8A9E843273E}" srcOrd="2" destOrd="0" parTransId="{53826B7F-9462-4B91-A5E7-715A99F0FFFC}" sibTransId="{D4EF0A8E-722F-41E8-B538-015CD1DA27D1}"/>
    <dgm:cxn modelId="{90F30D7B-95FD-4AFE-83A8-F704CE298703}" type="presOf" srcId="{37A2CFD3-6373-4BFF-BB3D-A44B707883CC}" destId="{E546D3E8-34FF-4DFA-B7EC-67DE5BCA1D02}" srcOrd="0" destOrd="3" presId="urn:microsoft.com/office/officeart/2005/8/layout/hList1"/>
    <dgm:cxn modelId="{ADEE6C7B-0753-40EA-B0AD-D85D8FB08801}" srcId="{139F7845-A56E-4009-9E4E-2E1718C10C3F}" destId="{2A657555-FF64-48C4-932F-7EC76F2A7E89}" srcOrd="3" destOrd="0" parTransId="{D48B6532-E9F7-4A1B-8D71-F9B50540B0F4}" sibTransId="{0D5B7042-00A8-4D61-ACF6-3C010831B825}"/>
    <dgm:cxn modelId="{79D3B681-2E1F-4DE6-9B3F-FE2605A13A54}" type="presOf" srcId="{E2FD233E-02A0-4355-A704-CF7F1D8891BE}" destId="{79013509-DA24-4ED3-8435-1E44EEA11C48}" srcOrd="0" destOrd="0" presId="urn:microsoft.com/office/officeart/2005/8/layout/hList1"/>
    <dgm:cxn modelId="{A6C60C84-CD91-48A0-BB48-0B32F942CDBD}" srcId="{139F7845-A56E-4009-9E4E-2E1718C10C3F}" destId="{AF92D9B7-544E-40EE-8533-177EB694097D}" srcOrd="1" destOrd="0" parTransId="{8B31BE31-3BE3-4756-B86D-B7C242AE23DB}" sibTransId="{635882F1-9732-4EF5-8A7D-BBBEC901B101}"/>
    <dgm:cxn modelId="{4FB2A988-571F-4992-9EEA-5638DE2C71CE}" type="presOf" srcId="{669BA4FC-704E-4F12-815F-30472CE8C87C}" destId="{6196BD33-2B58-4F6F-8BE2-0169D6226C4B}" srcOrd="0" destOrd="0" presId="urn:microsoft.com/office/officeart/2005/8/layout/hList1"/>
    <dgm:cxn modelId="{263A7D89-11FA-4678-8467-4EF197946EA0}" srcId="{18BC1945-0C12-42B8-ABD3-2363731059A4}" destId="{DCDDE4BC-A8D9-4279-A541-BD12934B9B28}" srcOrd="3" destOrd="0" parTransId="{23E82C12-F741-420C-B438-C58523C2F6CE}" sibTransId="{53E4BF01-0BF0-41AD-8AF9-7CB3A49C9B24}"/>
    <dgm:cxn modelId="{79BEE38A-120F-4620-9426-4FCF234015B6}" srcId="{18BC1945-0C12-42B8-ABD3-2363731059A4}" destId="{C06B572A-1880-4144-AB84-3D9CD98EC600}" srcOrd="1" destOrd="0" parTransId="{82098AD3-A4E1-4C44-82C2-9207522A5805}" sibTransId="{C3F18C09-9A63-442E-AA42-F65B022E4D9A}"/>
    <dgm:cxn modelId="{54F00298-FAAD-44C9-852E-91D5193F3B1C}" type="presOf" srcId="{2A657555-FF64-48C4-932F-7EC76F2A7E89}" destId="{AEE95D87-6690-4C82-9EA1-3605EBC277C0}" srcOrd="0" destOrd="3" presId="urn:microsoft.com/office/officeart/2005/8/layout/hList1"/>
    <dgm:cxn modelId="{FE646A9D-69C3-40BC-9B9F-B6F1CB758D2E}" type="presOf" srcId="{55710A90-A0A0-4633-A0FD-2A4E816CC28A}" destId="{E546D3E8-34FF-4DFA-B7EC-67DE5BCA1D02}" srcOrd="0" destOrd="2" presId="urn:microsoft.com/office/officeart/2005/8/layout/hList1"/>
    <dgm:cxn modelId="{53BC06A5-7315-4266-AAE4-9880A07323E5}" type="presOf" srcId="{AF92D9B7-544E-40EE-8533-177EB694097D}" destId="{AEE95D87-6690-4C82-9EA1-3605EBC277C0}" srcOrd="0" destOrd="1" presId="urn:microsoft.com/office/officeart/2005/8/layout/hList1"/>
    <dgm:cxn modelId="{833A6CA9-B515-4E10-8AED-F3930FDD299B}" type="presOf" srcId="{DCDDE4BC-A8D9-4279-A541-BD12934B9B28}" destId="{5E19C2EE-F298-4806-8310-FD1554872DD2}" srcOrd="0" destOrd="3" presId="urn:microsoft.com/office/officeart/2005/8/layout/hList1"/>
    <dgm:cxn modelId="{32E8EEBE-64D5-4EF3-9A37-A9C12230CDC1}" srcId="{669BA4FC-704E-4F12-815F-30472CE8C87C}" destId="{18BC1945-0C12-42B8-ABD3-2363731059A4}" srcOrd="1" destOrd="0" parTransId="{F5EB19D8-108B-4648-8172-76A26C596A59}" sibTransId="{999755A2-37EE-4FA9-B8D4-85E113CC8D1A}"/>
    <dgm:cxn modelId="{30676AC1-E364-44D4-B09A-7283AA423CCA}" type="presOf" srcId="{40CCDD49-BBA4-4C79-9AC2-DD0959DDBDA6}" destId="{AEE95D87-6690-4C82-9EA1-3605EBC277C0}" srcOrd="0" destOrd="2" presId="urn:microsoft.com/office/officeart/2005/8/layout/hList1"/>
    <dgm:cxn modelId="{F34731C3-EF3F-4725-90D9-CE29BBCA7B12}" type="presOf" srcId="{BACE893E-3A90-4EF5-BBE1-2AB971842877}" destId="{E546D3E8-34FF-4DFA-B7EC-67DE5BCA1D02}" srcOrd="0" destOrd="5" presId="urn:microsoft.com/office/officeart/2005/8/layout/hList1"/>
    <dgm:cxn modelId="{65DF78C5-FFCF-498F-886C-21180059911A}" type="presOf" srcId="{D042D24E-D2DC-47FF-9F94-3A2DE575EB0D}" destId="{E546D3E8-34FF-4DFA-B7EC-67DE5BCA1D02}" srcOrd="0" destOrd="4" presId="urn:microsoft.com/office/officeart/2005/8/layout/hList1"/>
    <dgm:cxn modelId="{19855CC7-3E4A-4B6E-A3BA-C6E052AF53D2}" srcId="{139F7845-A56E-4009-9E4E-2E1718C10C3F}" destId="{D19F5440-973C-4F86-8E46-3C44CD4A2DF0}" srcOrd="0" destOrd="0" parTransId="{4DEB3418-55EF-4763-8AF3-AF291C54BA86}" sibTransId="{28B1AABB-FBF1-4F08-BE9D-FEE7E261AC1F}"/>
    <dgm:cxn modelId="{543D18E5-83B9-4FAD-85B1-BBA3A273B8EF}" srcId="{18BC1945-0C12-42B8-ABD3-2363731059A4}" destId="{A84313C0-1B15-44C0-BD7B-C7E51960207A}" srcOrd="0" destOrd="0" parTransId="{97369A9D-9F9C-49DA-B090-C76A8E31E869}" sibTransId="{239658E2-3D70-4066-8818-89B1726D59E6}"/>
    <dgm:cxn modelId="{29F48BE5-B4C8-420D-91F9-AE59C3807018}" srcId="{E2FD233E-02A0-4355-A704-CF7F1D8891BE}" destId="{D042D24E-D2DC-47FF-9F94-3A2DE575EB0D}" srcOrd="4" destOrd="0" parTransId="{A1722075-CA9B-405F-8787-280BA96153B5}" sibTransId="{D7CDC999-7A75-4730-A5CD-A1A9FB421A5C}"/>
    <dgm:cxn modelId="{7BAB72E6-90F2-4335-A561-9AFBFEE854C6}" type="presOf" srcId="{139F7845-A56E-4009-9E4E-2E1718C10C3F}" destId="{8967F90F-04E0-4A20-ADA4-4419E18A1E48}" srcOrd="0" destOrd="0" presId="urn:microsoft.com/office/officeart/2005/8/layout/hList1"/>
    <dgm:cxn modelId="{479CB3F0-239E-4655-B377-3BD974F62414}" srcId="{E2FD233E-02A0-4355-A704-CF7F1D8891BE}" destId="{55710A90-A0A0-4633-A0FD-2A4E816CC28A}" srcOrd="2" destOrd="0" parTransId="{48F89CCE-4D31-46A7-A69C-49FEBB932C46}" sibTransId="{02E761DF-AB2C-425D-8B4C-1748EBC13A9C}"/>
    <dgm:cxn modelId="{F3D40CF2-79E4-4B51-8FF9-72E2E09BFF93}" srcId="{669BA4FC-704E-4F12-815F-30472CE8C87C}" destId="{139F7845-A56E-4009-9E4E-2E1718C10C3F}" srcOrd="0" destOrd="0" parTransId="{DF029E57-56B0-4F1D-9F6F-94CB196B2DCB}" sibTransId="{89ED3E7A-B996-4D16-AC9A-CFD8F76AD94E}"/>
    <dgm:cxn modelId="{629D63FF-A46E-4AFE-B81C-682C694F0BE1}" type="presOf" srcId="{C06B572A-1880-4144-AB84-3D9CD98EC600}" destId="{5E19C2EE-F298-4806-8310-FD1554872DD2}" srcOrd="0" destOrd="1" presId="urn:microsoft.com/office/officeart/2005/8/layout/hList1"/>
    <dgm:cxn modelId="{F776E2C6-E10A-4CA4-983A-D947A442AF81}" type="presParOf" srcId="{6196BD33-2B58-4F6F-8BE2-0169D6226C4B}" destId="{C7CEEDDE-47DB-40FB-9828-2D6E502ACDD8}" srcOrd="0" destOrd="0" presId="urn:microsoft.com/office/officeart/2005/8/layout/hList1"/>
    <dgm:cxn modelId="{31BDF51B-8D74-4197-B160-CEC18F4B5D19}" type="presParOf" srcId="{C7CEEDDE-47DB-40FB-9828-2D6E502ACDD8}" destId="{8967F90F-04E0-4A20-ADA4-4419E18A1E48}" srcOrd="0" destOrd="0" presId="urn:microsoft.com/office/officeart/2005/8/layout/hList1"/>
    <dgm:cxn modelId="{6FE0D803-5652-42A7-8122-5FE8CBE172AC}" type="presParOf" srcId="{C7CEEDDE-47DB-40FB-9828-2D6E502ACDD8}" destId="{AEE95D87-6690-4C82-9EA1-3605EBC277C0}" srcOrd="1" destOrd="0" presId="urn:microsoft.com/office/officeart/2005/8/layout/hList1"/>
    <dgm:cxn modelId="{A55408BB-ABDA-4A96-A131-A13BDA711C92}" type="presParOf" srcId="{6196BD33-2B58-4F6F-8BE2-0169D6226C4B}" destId="{14560B2F-80E5-496B-9D59-8AD2CF203A36}" srcOrd="1" destOrd="0" presId="urn:microsoft.com/office/officeart/2005/8/layout/hList1"/>
    <dgm:cxn modelId="{7ED3F0E6-B6F4-4C72-A694-A5E4C9F75FD6}" type="presParOf" srcId="{6196BD33-2B58-4F6F-8BE2-0169D6226C4B}" destId="{37E94BB4-D2F9-4F74-842A-3FFC113B8047}" srcOrd="2" destOrd="0" presId="urn:microsoft.com/office/officeart/2005/8/layout/hList1"/>
    <dgm:cxn modelId="{B970779D-DAFC-4D88-98F1-B279026D8BC4}" type="presParOf" srcId="{37E94BB4-D2F9-4F74-842A-3FFC113B8047}" destId="{E9ED8019-3A17-4626-B26E-D60780A32239}" srcOrd="0" destOrd="0" presId="urn:microsoft.com/office/officeart/2005/8/layout/hList1"/>
    <dgm:cxn modelId="{AFF5EBF1-4CCF-4B98-B2D8-8B4CBC5D067C}" type="presParOf" srcId="{37E94BB4-D2F9-4F74-842A-3FFC113B8047}" destId="{5E19C2EE-F298-4806-8310-FD1554872DD2}" srcOrd="1" destOrd="0" presId="urn:microsoft.com/office/officeart/2005/8/layout/hList1"/>
    <dgm:cxn modelId="{D435DDD0-33D8-4385-944D-58F47716010A}" type="presParOf" srcId="{6196BD33-2B58-4F6F-8BE2-0169D6226C4B}" destId="{1D02FA64-D349-46C9-BA68-CFFA137F8493}" srcOrd="3" destOrd="0" presId="urn:microsoft.com/office/officeart/2005/8/layout/hList1"/>
    <dgm:cxn modelId="{72179775-00A1-49BE-9351-FC704C27F026}" type="presParOf" srcId="{6196BD33-2B58-4F6F-8BE2-0169D6226C4B}" destId="{5BFAEA11-14E5-4539-8B8E-5014D9EF7137}" srcOrd="4" destOrd="0" presId="urn:microsoft.com/office/officeart/2005/8/layout/hList1"/>
    <dgm:cxn modelId="{5D0E89DB-F337-4567-ADD7-6BE355183D1C}" type="presParOf" srcId="{5BFAEA11-14E5-4539-8B8E-5014D9EF7137}" destId="{79013509-DA24-4ED3-8435-1E44EEA11C48}" srcOrd="0" destOrd="0" presId="urn:microsoft.com/office/officeart/2005/8/layout/hList1"/>
    <dgm:cxn modelId="{4E879520-4C17-4152-A789-43EA825A5F39}" type="presParOf" srcId="{5BFAEA11-14E5-4539-8B8E-5014D9EF7137}" destId="{E546D3E8-34FF-4DFA-B7EC-67DE5BCA1D0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378447-1ADB-43F1-900E-25462758F39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CFEB0EF-2854-4E90-B53F-FE86E9285851}">
      <dgm:prSet/>
      <dgm:spPr>
        <a:solidFill>
          <a:schemeClr val="accent2"/>
        </a:solidFill>
      </dgm:spPr>
      <dgm:t>
        <a:bodyPr/>
        <a:lstStyle/>
        <a:p>
          <a:r>
            <a:rPr lang="en-GB" dirty="0"/>
            <a:t>A Payroll Giving Agency is an NFP organisation that is registered with HMRC which allows them to process employee’s donations before tax is calculated. </a:t>
          </a:r>
          <a:r>
            <a:rPr lang="en-GB" i="1" dirty="0"/>
            <a:t>Normally</a:t>
          </a:r>
          <a:r>
            <a:rPr lang="en-GB" dirty="0"/>
            <a:t> </a:t>
          </a:r>
          <a:r>
            <a:rPr lang="en-GB" i="1" dirty="0"/>
            <a:t>Charge admin fee of 3-4%</a:t>
          </a:r>
          <a:r>
            <a:rPr lang="en-GB" dirty="0"/>
            <a:t>.  Full list on </a:t>
          </a:r>
          <a:r>
            <a:rPr lang="en-GB"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www.gov.uk/payroll-giving</a:t>
          </a:r>
          <a:r>
            <a:rPr lang="en-GB" dirty="0">
              <a:solidFill>
                <a:schemeClr val="bg1"/>
              </a:solidFill>
            </a:rPr>
            <a:t> </a:t>
          </a:r>
          <a:endParaRPr lang="en-US" dirty="0">
            <a:solidFill>
              <a:schemeClr val="bg1"/>
            </a:solidFill>
          </a:endParaRPr>
        </a:p>
      </dgm:t>
    </dgm:pt>
    <dgm:pt modelId="{62AD65DD-1A74-416B-BFB6-B37547A56E10}" type="parTrans" cxnId="{FDB2B472-CB32-4450-833D-ADE1A30DDE8C}">
      <dgm:prSet/>
      <dgm:spPr/>
      <dgm:t>
        <a:bodyPr/>
        <a:lstStyle/>
        <a:p>
          <a:endParaRPr lang="en-US"/>
        </a:p>
      </dgm:t>
    </dgm:pt>
    <dgm:pt modelId="{CD6699DA-DCC1-44B4-B0F3-70E157CFB7B1}" type="sibTrans" cxnId="{FDB2B472-CB32-4450-833D-ADE1A30DDE8C}">
      <dgm:prSet/>
      <dgm:spPr/>
      <dgm:t>
        <a:bodyPr/>
        <a:lstStyle/>
        <a:p>
          <a:endParaRPr lang="en-US"/>
        </a:p>
      </dgm:t>
    </dgm:pt>
    <dgm:pt modelId="{7336CF78-31CC-44EE-9250-EAE6DF31E4C0}">
      <dgm:prSet/>
      <dgm:spPr/>
      <dgm:t>
        <a:bodyPr/>
        <a:lstStyle/>
        <a:p>
          <a:r>
            <a:rPr lang="en-GB"/>
            <a:t>Charities Aid Foundation (CAF)</a:t>
          </a:r>
          <a:endParaRPr lang="en-US"/>
        </a:p>
      </dgm:t>
    </dgm:pt>
    <dgm:pt modelId="{2C86ECC6-A42D-4801-9938-5B85735FAE69}" type="parTrans" cxnId="{A4A66E3F-1954-4916-B1B3-D30762BFF340}">
      <dgm:prSet/>
      <dgm:spPr/>
      <dgm:t>
        <a:bodyPr/>
        <a:lstStyle/>
        <a:p>
          <a:endParaRPr lang="en-US"/>
        </a:p>
      </dgm:t>
    </dgm:pt>
    <dgm:pt modelId="{2FCF1BBE-A51A-4972-954A-2EBC316E0641}" type="sibTrans" cxnId="{A4A66E3F-1954-4916-B1B3-D30762BFF340}">
      <dgm:prSet/>
      <dgm:spPr/>
      <dgm:t>
        <a:bodyPr/>
        <a:lstStyle/>
        <a:p>
          <a:endParaRPr lang="en-US"/>
        </a:p>
      </dgm:t>
    </dgm:pt>
    <dgm:pt modelId="{A7932AAE-0770-4DC1-BF19-0841337B5770}">
      <dgm:prSet/>
      <dgm:spPr/>
      <dgm:t>
        <a:bodyPr/>
        <a:lstStyle/>
        <a:p>
          <a:r>
            <a:rPr lang="en-GB"/>
            <a:t>Charitable Giving (CG)</a:t>
          </a:r>
          <a:endParaRPr lang="en-US"/>
        </a:p>
      </dgm:t>
    </dgm:pt>
    <dgm:pt modelId="{E0393A02-EDDD-41F1-B0CB-76581395D347}" type="parTrans" cxnId="{A79EC960-A969-452D-B512-1818F2FDDFF3}">
      <dgm:prSet/>
      <dgm:spPr/>
      <dgm:t>
        <a:bodyPr/>
        <a:lstStyle/>
        <a:p>
          <a:endParaRPr lang="en-US"/>
        </a:p>
      </dgm:t>
    </dgm:pt>
    <dgm:pt modelId="{E23FFFDA-BF58-4917-8887-EAA79DB3AC74}" type="sibTrans" cxnId="{A79EC960-A969-452D-B512-1818F2FDDFF3}">
      <dgm:prSet/>
      <dgm:spPr/>
      <dgm:t>
        <a:bodyPr/>
        <a:lstStyle/>
        <a:p>
          <a:endParaRPr lang="en-US"/>
        </a:p>
      </dgm:t>
    </dgm:pt>
    <dgm:pt modelId="{18A4A64C-C466-43DF-8C0A-7682421A522C}">
      <dgm:prSet/>
      <dgm:spPr/>
      <dgm:t>
        <a:bodyPr/>
        <a:lstStyle/>
        <a:p>
          <a:r>
            <a:rPr lang="en-GB"/>
            <a:t>Charities Trust (CT)</a:t>
          </a:r>
          <a:endParaRPr lang="en-US"/>
        </a:p>
      </dgm:t>
    </dgm:pt>
    <dgm:pt modelId="{734026B5-C098-457B-8154-9999A83DBE92}" type="parTrans" cxnId="{A0F74219-125E-4A16-BBA2-AD7A7BB7EEB1}">
      <dgm:prSet/>
      <dgm:spPr/>
      <dgm:t>
        <a:bodyPr/>
        <a:lstStyle/>
        <a:p>
          <a:endParaRPr lang="en-US"/>
        </a:p>
      </dgm:t>
    </dgm:pt>
    <dgm:pt modelId="{66CBD2BB-1AC6-4998-A9C5-28FBB9F97D92}" type="sibTrans" cxnId="{A0F74219-125E-4A16-BBA2-AD7A7BB7EEB1}">
      <dgm:prSet/>
      <dgm:spPr/>
      <dgm:t>
        <a:bodyPr/>
        <a:lstStyle/>
        <a:p>
          <a:endParaRPr lang="en-US"/>
        </a:p>
      </dgm:t>
    </dgm:pt>
    <dgm:pt modelId="{B0DE2661-605E-4C26-B8AC-E1ACAEF3AB89}">
      <dgm:prSet/>
      <dgm:spPr/>
      <dgm:t>
        <a:bodyPr/>
        <a:lstStyle/>
        <a:p>
          <a:r>
            <a:rPr lang="en-GB"/>
            <a:t>Professional Fundraising Organisations (PFOs) work with employers to recruit Payroll Giving donors in the workplace on behalf of charities. </a:t>
          </a:r>
          <a:r>
            <a:rPr lang="en-GB" i="1"/>
            <a:t>CRUK pay one-off fee for each donor recruited</a:t>
          </a:r>
          <a:r>
            <a:rPr lang="en-GB"/>
            <a:t>.</a:t>
          </a:r>
          <a:endParaRPr lang="en-US"/>
        </a:p>
      </dgm:t>
    </dgm:pt>
    <dgm:pt modelId="{51874C31-F060-46BE-8C4A-DF936EA2226D}" type="parTrans" cxnId="{D4600577-C34F-461D-B291-BFBF02F04F75}">
      <dgm:prSet/>
      <dgm:spPr/>
      <dgm:t>
        <a:bodyPr/>
        <a:lstStyle/>
        <a:p>
          <a:endParaRPr lang="en-US"/>
        </a:p>
      </dgm:t>
    </dgm:pt>
    <dgm:pt modelId="{B2019E7A-0504-44DA-9645-37E8510D97A6}" type="sibTrans" cxnId="{D4600577-C34F-461D-B291-BFBF02F04F75}">
      <dgm:prSet/>
      <dgm:spPr/>
      <dgm:t>
        <a:bodyPr/>
        <a:lstStyle/>
        <a:p>
          <a:endParaRPr lang="en-US"/>
        </a:p>
      </dgm:t>
    </dgm:pt>
    <dgm:pt modelId="{C2FA6FF4-C88E-4691-8585-BBA2F7F64160}">
      <dgm:prSet/>
      <dgm:spPr/>
      <dgm:t>
        <a:bodyPr/>
        <a:lstStyle/>
        <a:p>
          <a:r>
            <a:rPr lang="en-GB"/>
            <a:t>Hands on Payroll Giving </a:t>
          </a:r>
          <a:endParaRPr lang="en-US"/>
        </a:p>
      </dgm:t>
    </dgm:pt>
    <dgm:pt modelId="{AF5002AF-B5F1-46B1-A77A-3D3C31B9416E}" type="parTrans" cxnId="{4BA8CFD9-5D75-479C-BC86-77CECD1E150F}">
      <dgm:prSet/>
      <dgm:spPr/>
      <dgm:t>
        <a:bodyPr/>
        <a:lstStyle/>
        <a:p>
          <a:endParaRPr lang="en-US"/>
        </a:p>
      </dgm:t>
    </dgm:pt>
    <dgm:pt modelId="{BD040A8C-E249-4C29-A5D8-A113A4CD4FBA}" type="sibTrans" cxnId="{4BA8CFD9-5D75-479C-BC86-77CECD1E150F}">
      <dgm:prSet/>
      <dgm:spPr/>
      <dgm:t>
        <a:bodyPr/>
        <a:lstStyle/>
        <a:p>
          <a:endParaRPr lang="en-US"/>
        </a:p>
      </dgm:t>
    </dgm:pt>
    <dgm:pt modelId="{8369CDAC-E119-4CB4-8B01-93757FA0360C}">
      <dgm:prSet/>
      <dgm:spPr/>
      <dgm:t>
        <a:bodyPr/>
        <a:lstStyle/>
        <a:p>
          <a:r>
            <a:rPr lang="en-GB"/>
            <a:t>Payroll Giving in Action</a:t>
          </a:r>
          <a:endParaRPr lang="en-US"/>
        </a:p>
      </dgm:t>
    </dgm:pt>
    <dgm:pt modelId="{B2DCF9D7-738E-4EDA-B7EC-9FCD2C7D392F}" type="parTrans" cxnId="{78FDCF63-D356-4B70-AA13-4775AE14F9A3}">
      <dgm:prSet/>
      <dgm:spPr/>
      <dgm:t>
        <a:bodyPr/>
        <a:lstStyle/>
        <a:p>
          <a:endParaRPr lang="en-US"/>
        </a:p>
      </dgm:t>
    </dgm:pt>
    <dgm:pt modelId="{CAAA4E7C-68CA-4974-9049-C883D617865E}" type="sibTrans" cxnId="{78FDCF63-D356-4B70-AA13-4775AE14F9A3}">
      <dgm:prSet/>
      <dgm:spPr/>
      <dgm:t>
        <a:bodyPr/>
        <a:lstStyle/>
        <a:p>
          <a:endParaRPr lang="en-US"/>
        </a:p>
      </dgm:t>
    </dgm:pt>
    <dgm:pt modelId="{F58AD1F5-3E2A-4343-9F50-2959B19BB950}">
      <dgm:prSet/>
      <dgm:spPr/>
      <dgm:t>
        <a:bodyPr/>
        <a:lstStyle/>
        <a:p>
          <a:r>
            <a:rPr lang="en-GB"/>
            <a:t>StC Payroll Giving</a:t>
          </a:r>
          <a:endParaRPr lang="en-US"/>
        </a:p>
      </dgm:t>
    </dgm:pt>
    <dgm:pt modelId="{78F26D8E-A272-4DF7-9912-3592FF157B7D}" type="parTrans" cxnId="{F90AE7DA-9816-478D-A5C6-45F1F3707041}">
      <dgm:prSet/>
      <dgm:spPr/>
      <dgm:t>
        <a:bodyPr/>
        <a:lstStyle/>
        <a:p>
          <a:endParaRPr lang="en-US"/>
        </a:p>
      </dgm:t>
    </dgm:pt>
    <dgm:pt modelId="{2919A992-0F66-481F-BA03-6B04B16D55F2}" type="sibTrans" cxnId="{F90AE7DA-9816-478D-A5C6-45F1F3707041}">
      <dgm:prSet/>
      <dgm:spPr/>
      <dgm:t>
        <a:bodyPr/>
        <a:lstStyle/>
        <a:p>
          <a:endParaRPr lang="en-US"/>
        </a:p>
      </dgm:t>
    </dgm:pt>
    <dgm:pt modelId="{F82ACFEC-5BE9-4486-9279-67FE86CDBA46}">
      <dgm:prSet/>
      <dgm:spPr/>
      <dgm:t>
        <a:bodyPr/>
        <a:lstStyle/>
        <a:p>
          <a:r>
            <a:rPr lang="en-GB"/>
            <a:t>Good Giving</a:t>
          </a:r>
          <a:endParaRPr lang="en-US"/>
        </a:p>
      </dgm:t>
    </dgm:pt>
    <dgm:pt modelId="{D3A3E3A7-4AB0-45D0-AE0D-E44D3D332B36}" type="parTrans" cxnId="{80D4EE29-9AB8-4A05-9179-74E9ABC46C18}">
      <dgm:prSet/>
      <dgm:spPr/>
      <dgm:t>
        <a:bodyPr/>
        <a:lstStyle/>
        <a:p>
          <a:endParaRPr lang="en-US"/>
        </a:p>
      </dgm:t>
    </dgm:pt>
    <dgm:pt modelId="{AA9389E8-A663-47CC-9181-0F7523C31392}" type="sibTrans" cxnId="{80D4EE29-9AB8-4A05-9179-74E9ABC46C18}">
      <dgm:prSet/>
      <dgm:spPr/>
      <dgm:t>
        <a:bodyPr/>
        <a:lstStyle/>
        <a:p>
          <a:endParaRPr lang="en-US"/>
        </a:p>
      </dgm:t>
    </dgm:pt>
    <dgm:pt modelId="{F671BAE1-6752-4145-A957-88C48F4BD276}" type="pres">
      <dgm:prSet presAssocID="{37378447-1ADB-43F1-900E-25462758F393}" presName="Name0" presStyleCnt="0">
        <dgm:presLayoutVars>
          <dgm:dir/>
          <dgm:animLvl val="lvl"/>
          <dgm:resizeHandles val="exact"/>
        </dgm:presLayoutVars>
      </dgm:prSet>
      <dgm:spPr/>
    </dgm:pt>
    <dgm:pt modelId="{F87AA0FF-6B52-4D5F-8A2B-5734183BD07F}" type="pres">
      <dgm:prSet presAssocID="{2CFEB0EF-2854-4E90-B53F-FE86E9285851}" presName="composite" presStyleCnt="0"/>
      <dgm:spPr/>
    </dgm:pt>
    <dgm:pt modelId="{5725F3F7-1699-4144-A703-C3A622009288}" type="pres">
      <dgm:prSet presAssocID="{2CFEB0EF-2854-4E90-B53F-FE86E9285851}" presName="parTx" presStyleLbl="alignNode1" presStyleIdx="0" presStyleCnt="2">
        <dgm:presLayoutVars>
          <dgm:chMax val="0"/>
          <dgm:chPref val="0"/>
          <dgm:bulletEnabled val="1"/>
        </dgm:presLayoutVars>
      </dgm:prSet>
      <dgm:spPr/>
    </dgm:pt>
    <dgm:pt modelId="{8DDB66F0-04C4-4978-9C3B-D727530AAB31}" type="pres">
      <dgm:prSet presAssocID="{2CFEB0EF-2854-4E90-B53F-FE86E9285851}" presName="desTx" presStyleLbl="alignAccFollowNode1" presStyleIdx="0" presStyleCnt="2">
        <dgm:presLayoutVars>
          <dgm:bulletEnabled val="1"/>
        </dgm:presLayoutVars>
      </dgm:prSet>
      <dgm:spPr/>
    </dgm:pt>
    <dgm:pt modelId="{36354344-39DB-425C-AD5E-D1EE4F2D683D}" type="pres">
      <dgm:prSet presAssocID="{CD6699DA-DCC1-44B4-B0F3-70E157CFB7B1}" presName="space" presStyleCnt="0"/>
      <dgm:spPr/>
    </dgm:pt>
    <dgm:pt modelId="{D00D2B91-9C0B-4A90-AC2D-2269E65FC71F}" type="pres">
      <dgm:prSet presAssocID="{B0DE2661-605E-4C26-B8AC-E1ACAEF3AB89}" presName="composite" presStyleCnt="0"/>
      <dgm:spPr/>
    </dgm:pt>
    <dgm:pt modelId="{4398050B-429B-485B-B21E-DADE30466DC7}" type="pres">
      <dgm:prSet presAssocID="{B0DE2661-605E-4C26-B8AC-E1ACAEF3AB89}" presName="parTx" presStyleLbl="alignNode1" presStyleIdx="1" presStyleCnt="2">
        <dgm:presLayoutVars>
          <dgm:chMax val="0"/>
          <dgm:chPref val="0"/>
          <dgm:bulletEnabled val="1"/>
        </dgm:presLayoutVars>
      </dgm:prSet>
      <dgm:spPr/>
    </dgm:pt>
    <dgm:pt modelId="{74467E2E-FB64-44B3-9B44-D9BDA5D8946C}" type="pres">
      <dgm:prSet presAssocID="{B0DE2661-605E-4C26-B8AC-E1ACAEF3AB89}" presName="desTx" presStyleLbl="alignAccFollowNode1" presStyleIdx="1" presStyleCnt="2">
        <dgm:presLayoutVars>
          <dgm:bulletEnabled val="1"/>
        </dgm:presLayoutVars>
      </dgm:prSet>
      <dgm:spPr/>
    </dgm:pt>
  </dgm:ptLst>
  <dgm:cxnLst>
    <dgm:cxn modelId="{1319C306-3F24-44F6-82E9-B9F487B0A902}" type="presOf" srcId="{7336CF78-31CC-44EE-9250-EAE6DF31E4C0}" destId="{8DDB66F0-04C4-4978-9C3B-D727530AAB31}" srcOrd="0" destOrd="0" presId="urn:microsoft.com/office/officeart/2005/8/layout/hList1"/>
    <dgm:cxn modelId="{457DF00A-C2A5-42D0-A197-5744584557DC}" type="presOf" srcId="{37378447-1ADB-43F1-900E-25462758F393}" destId="{F671BAE1-6752-4145-A957-88C48F4BD276}" srcOrd="0" destOrd="0" presId="urn:microsoft.com/office/officeart/2005/8/layout/hList1"/>
    <dgm:cxn modelId="{A0F74219-125E-4A16-BBA2-AD7A7BB7EEB1}" srcId="{2CFEB0EF-2854-4E90-B53F-FE86E9285851}" destId="{18A4A64C-C466-43DF-8C0A-7682421A522C}" srcOrd="2" destOrd="0" parTransId="{734026B5-C098-457B-8154-9999A83DBE92}" sibTransId="{66CBD2BB-1AC6-4998-A9C5-28FBB9F97D92}"/>
    <dgm:cxn modelId="{200CEC1A-7525-4764-8F95-EAA4131CA843}" type="presOf" srcId="{F58AD1F5-3E2A-4343-9F50-2959B19BB950}" destId="{74467E2E-FB64-44B3-9B44-D9BDA5D8946C}" srcOrd="0" destOrd="2" presId="urn:microsoft.com/office/officeart/2005/8/layout/hList1"/>
    <dgm:cxn modelId="{80D4EE29-9AB8-4A05-9179-74E9ABC46C18}" srcId="{B0DE2661-605E-4C26-B8AC-E1ACAEF3AB89}" destId="{F82ACFEC-5BE9-4486-9279-67FE86CDBA46}" srcOrd="3" destOrd="0" parTransId="{D3A3E3A7-4AB0-45D0-AE0D-E44D3D332B36}" sibTransId="{AA9389E8-A663-47CC-9181-0F7523C31392}"/>
    <dgm:cxn modelId="{D80D443A-FC6B-4FCF-BC18-46966CE855A9}" type="presOf" srcId="{F82ACFEC-5BE9-4486-9279-67FE86CDBA46}" destId="{74467E2E-FB64-44B3-9B44-D9BDA5D8946C}" srcOrd="0" destOrd="3" presId="urn:microsoft.com/office/officeart/2005/8/layout/hList1"/>
    <dgm:cxn modelId="{A4A66E3F-1954-4916-B1B3-D30762BFF340}" srcId="{2CFEB0EF-2854-4E90-B53F-FE86E9285851}" destId="{7336CF78-31CC-44EE-9250-EAE6DF31E4C0}" srcOrd="0" destOrd="0" parTransId="{2C86ECC6-A42D-4801-9938-5B85735FAE69}" sibTransId="{2FCF1BBE-A51A-4972-954A-2EBC316E0641}"/>
    <dgm:cxn modelId="{E5174D60-B268-47ED-B09F-121F8C83DA00}" type="presOf" srcId="{A7932AAE-0770-4DC1-BF19-0841337B5770}" destId="{8DDB66F0-04C4-4978-9C3B-D727530AAB31}" srcOrd="0" destOrd="1" presId="urn:microsoft.com/office/officeart/2005/8/layout/hList1"/>
    <dgm:cxn modelId="{A79EC960-A969-452D-B512-1818F2FDDFF3}" srcId="{2CFEB0EF-2854-4E90-B53F-FE86E9285851}" destId="{A7932AAE-0770-4DC1-BF19-0841337B5770}" srcOrd="1" destOrd="0" parTransId="{E0393A02-EDDD-41F1-B0CB-76581395D347}" sibTransId="{E23FFFDA-BF58-4917-8887-EAA79DB3AC74}"/>
    <dgm:cxn modelId="{E336E461-CA80-48C9-AA83-7F50D2F0534B}" type="presOf" srcId="{C2FA6FF4-C88E-4691-8585-BBA2F7F64160}" destId="{74467E2E-FB64-44B3-9B44-D9BDA5D8946C}" srcOrd="0" destOrd="0" presId="urn:microsoft.com/office/officeart/2005/8/layout/hList1"/>
    <dgm:cxn modelId="{78FDCF63-D356-4B70-AA13-4775AE14F9A3}" srcId="{B0DE2661-605E-4C26-B8AC-E1ACAEF3AB89}" destId="{8369CDAC-E119-4CB4-8B01-93757FA0360C}" srcOrd="1" destOrd="0" parTransId="{B2DCF9D7-738E-4EDA-B7EC-9FCD2C7D392F}" sibTransId="{CAAA4E7C-68CA-4974-9049-C883D617865E}"/>
    <dgm:cxn modelId="{D29A6647-8E47-4D59-B407-68AFD000E451}" type="presOf" srcId="{18A4A64C-C466-43DF-8C0A-7682421A522C}" destId="{8DDB66F0-04C4-4978-9C3B-D727530AAB31}" srcOrd="0" destOrd="2" presId="urn:microsoft.com/office/officeart/2005/8/layout/hList1"/>
    <dgm:cxn modelId="{1B4DAB6F-EA80-49CB-8A13-79869DFA92C6}" type="presOf" srcId="{8369CDAC-E119-4CB4-8B01-93757FA0360C}" destId="{74467E2E-FB64-44B3-9B44-D9BDA5D8946C}" srcOrd="0" destOrd="1" presId="urn:microsoft.com/office/officeart/2005/8/layout/hList1"/>
    <dgm:cxn modelId="{FDB2B472-CB32-4450-833D-ADE1A30DDE8C}" srcId="{37378447-1ADB-43F1-900E-25462758F393}" destId="{2CFEB0EF-2854-4E90-B53F-FE86E9285851}" srcOrd="0" destOrd="0" parTransId="{62AD65DD-1A74-416B-BFB6-B37547A56E10}" sibTransId="{CD6699DA-DCC1-44B4-B0F3-70E157CFB7B1}"/>
    <dgm:cxn modelId="{D4600577-C34F-461D-B291-BFBF02F04F75}" srcId="{37378447-1ADB-43F1-900E-25462758F393}" destId="{B0DE2661-605E-4C26-B8AC-E1ACAEF3AB89}" srcOrd="1" destOrd="0" parTransId="{51874C31-F060-46BE-8C4A-DF936EA2226D}" sibTransId="{B2019E7A-0504-44DA-9645-37E8510D97A6}"/>
    <dgm:cxn modelId="{C28596BA-8024-4A1D-9B26-125D1BF3BE88}" type="presOf" srcId="{2CFEB0EF-2854-4E90-B53F-FE86E9285851}" destId="{5725F3F7-1699-4144-A703-C3A622009288}" srcOrd="0" destOrd="0" presId="urn:microsoft.com/office/officeart/2005/8/layout/hList1"/>
    <dgm:cxn modelId="{6E80BAD9-1333-4655-B7D5-3F3F858646D6}" type="presOf" srcId="{B0DE2661-605E-4C26-B8AC-E1ACAEF3AB89}" destId="{4398050B-429B-485B-B21E-DADE30466DC7}" srcOrd="0" destOrd="0" presId="urn:microsoft.com/office/officeart/2005/8/layout/hList1"/>
    <dgm:cxn modelId="{4BA8CFD9-5D75-479C-BC86-77CECD1E150F}" srcId="{B0DE2661-605E-4C26-B8AC-E1ACAEF3AB89}" destId="{C2FA6FF4-C88E-4691-8585-BBA2F7F64160}" srcOrd="0" destOrd="0" parTransId="{AF5002AF-B5F1-46B1-A77A-3D3C31B9416E}" sibTransId="{BD040A8C-E249-4C29-A5D8-A113A4CD4FBA}"/>
    <dgm:cxn modelId="{F90AE7DA-9816-478D-A5C6-45F1F3707041}" srcId="{B0DE2661-605E-4C26-B8AC-E1ACAEF3AB89}" destId="{F58AD1F5-3E2A-4343-9F50-2959B19BB950}" srcOrd="2" destOrd="0" parTransId="{78F26D8E-A272-4DF7-9912-3592FF157B7D}" sibTransId="{2919A992-0F66-481F-BA03-6B04B16D55F2}"/>
    <dgm:cxn modelId="{23E3CCDE-A949-4270-9E42-04D110BB26B0}" type="presParOf" srcId="{F671BAE1-6752-4145-A957-88C48F4BD276}" destId="{F87AA0FF-6B52-4D5F-8A2B-5734183BD07F}" srcOrd="0" destOrd="0" presId="urn:microsoft.com/office/officeart/2005/8/layout/hList1"/>
    <dgm:cxn modelId="{8871A8DC-691E-49C0-9CE6-6018575A4185}" type="presParOf" srcId="{F87AA0FF-6B52-4D5F-8A2B-5734183BD07F}" destId="{5725F3F7-1699-4144-A703-C3A622009288}" srcOrd="0" destOrd="0" presId="urn:microsoft.com/office/officeart/2005/8/layout/hList1"/>
    <dgm:cxn modelId="{BDE74299-1B95-4778-91E5-82D4DA3C622F}" type="presParOf" srcId="{F87AA0FF-6B52-4D5F-8A2B-5734183BD07F}" destId="{8DDB66F0-04C4-4978-9C3B-D727530AAB31}" srcOrd="1" destOrd="0" presId="urn:microsoft.com/office/officeart/2005/8/layout/hList1"/>
    <dgm:cxn modelId="{F73EE401-E2F1-4F47-98B2-B95DFE0106DD}" type="presParOf" srcId="{F671BAE1-6752-4145-A957-88C48F4BD276}" destId="{36354344-39DB-425C-AD5E-D1EE4F2D683D}" srcOrd="1" destOrd="0" presId="urn:microsoft.com/office/officeart/2005/8/layout/hList1"/>
    <dgm:cxn modelId="{4DF44AB0-A555-41FA-9D4A-D244E69E2B7A}" type="presParOf" srcId="{F671BAE1-6752-4145-A957-88C48F4BD276}" destId="{D00D2B91-9C0B-4A90-AC2D-2269E65FC71F}" srcOrd="2" destOrd="0" presId="urn:microsoft.com/office/officeart/2005/8/layout/hList1"/>
    <dgm:cxn modelId="{9BBBE4E2-11AC-4569-846C-E7702A0346E9}" type="presParOf" srcId="{D00D2B91-9C0B-4A90-AC2D-2269E65FC71F}" destId="{4398050B-429B-485B-B21E-DADE30466DC7}" srcOrd="0" destOrd="0" presId="urn:microsoft.com/office/officeart/2005/8/layout/hList1"/>
    <dgm:cxn modelId="{D62EB821-71AE-48E4-87BA-3F1E276D2C7C}" type="presParOf" srcId="{D00D2B91-9C0B-4A90-AC2D-2269E65FC71F}" destId="{74467E2E-FB64-44B3-9B44-D9BDA5D8946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D80D4F-5D5F-4B1B-AB9A-2C2FA05F5039}"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E808D284-1E38-4901-9061-F2A9CF8A83BA}">
      <dgm:prSet/>
      <dgm:spPr/>
      <dgm:t>
        <a:bodyPr/>
        <a:lstStyle/>
        <a:p>
          <a:r>
            <a:rPr lang="en-GB" dirty="0"/>
            <a:t>An employer needs to set up a contract with a Payroll Giving Agent (PGA)</a:t>
          </a:r>
          <a:endParaRPr lang="en-US" dirty="0"/>
        </a:p>
      </dgm:t>
    </dgm:pt>
    <dgm:pt modelId="{571B4CFE-660E-45F8-873C-BAD9C0559B1C}" type="parTrans" cxnId="{620E587E-3E7F-46D5-915F-623ECDAC10C2}">
      <dgm:prSet/>
      <dgm:spPr/>
      <dgm:t>
        <a:bodyPr/>
        <a:lstStyle/>
        <a:p>
          <a:endParaRPr lang="en-US"/>
        </a:p>
      </dgm:t>
    </dgm:pt>
    <dgm:pt modelId="{BF473964-C8DB-43B5-8F37-88CC9D40F3AB}" type="sibTrans" cxnId="{620E587E-3E7F-46D5-915F-623ECDAC10C2}">
      <dgm:prSet/>
      <dgm:spPr/>
      <dgm:t>
        <a:bodyPr/>
        <a:lstStyle/>
        <a:p>
          <a:endParaRPr lang="en-US"/>
        </a:p>
      </dgm:t>
    </dgm:pt>
    <dgm:pt modelId="{55DDA1AB-1518-44AD-85BA-E3AFBDE02A24}">
      <dgm:prSet/>
      <dgm:spPr>
        <a:solidFill>
          <a:schemeClr val="accent2">
            <a:lumMod val="75000"/>
          </a:schemeClr>
        </a:solidFill>
      </dgm:spPr>
      <dgm:t>
        <a:bodyPr/>
        <a:lstStyle/>
        <a:p>
          <a:r>
            <a:rPr lang="en-GB" dirty="0"/>
            <a:t>The employer then needs to promote the scheme to build staff awareness</a:t>
          </a:r>
          <a:endParaRPr lang="en-US" dirty="0"/>
        </a:p>
      </dgm:t>
    </dgm:pt>
    <dgm:pt modelId="{D1351729-8C73-4A4E-B6A0-90C5F4890C87}" type="parTrans" cxnId="{D989290D-253A-4362-8D8B-5ECC7259C323}">
      <dgm:prSet/>
      <dgm:spPr/>
      <dgm:t>
        <a:bodyPr/>
        <a:lstStyle/>
        <a:p>
          <a:endParaRPr lang="en-US"/>
        </a:p>
      </dgm:t>
    </dgm:pt>
    <dgm:pt modelId="{92921581-AB05-4238-897B-3D2F17EA06C1}" type="sibTrans" cxnId="{D989290D-253A-4362-8D8B-5ECC7259C323}">
      <dgm:prSet/>
      <dgm:spPr/>
      <dgm:t>
        <a:bodyPr/>
        <a:lstStyle/>
        <a:p>
          <a:endParaRPr lang="en-US"/>
        </a:p>
      </dgm:t>
    </dgm:pt>
    <dgm:pt modelId="{D7154B5C-352E-4B9B-ABAB-8DF37FCBF5F7}">
      <dgm:prSet/>
      <dgm:spPr>
        <a:solidFill>
          <a:schemeClr val="accent2">
            <a:lumMod val="75000"/>
          </a:schemeClr>
        </a:solidFill>
      </dgm:spPr>
      <dgm:t>
        <a:bodyPr/>
        <a:lstStyle/>
        <a:p>
          <a:r>
            <a:rPr lang="en-GB" dirty="0"/>
            <a:t>Professional Fundraising Organisations (PFOs) are helpful</a:t>
          </a:r>
          <a:endParaRPr lang="en-US" dirty="0"/>
        </a:p>
      </dgm:t>
    </dgm:pt>
    <dgm:pt modelId="{1673BDA1-B3EB-4A3B-A844-3EDC5F63DAD8}" type="parTrans" cxnId="{053196AE-AA40-42F9-8FE5-AFFAEBBAA766}">
      <dgm:prSet/>
      <dgm:spPr/>
      <dgm:t>
        <a:bodyPr/>
        <a:lstStyle/>
        <a:p>
          <a:endParaRPr lang="en-US"/>
        </a:p>
      </dgm:t>
    </dgm:pt>
    <dgm:pt modelId="{972457F2-357A-4D3D-8E13-A9A57EB939BF}" type="sibTrans" cxnId="{053196AE-AA40-42F9-8FE5-AFFAEBBAA766}">
      <dgm:prSet/>
      <dgm:spPr/>
      <dgm:t>
        <a:bodyPr/>
        <a:lstStyle/>
        <a:p>
          <a:endParaRPr lang="en-US"/>
        </a:p>
      </dgm:t>
    </dgm:pt>
    <dgm:pt modelId="{235468A9-4490-4B7E-83A8-5FA475CC8CFF}">
      <dgm:prSet/>
      <dgm:spPr/>
      <dgm:t>
        <a:bodyPr/>
        <a:lstStyle/>
        <a:p>
          <a:r>
            <a:rPr lang="en-GB"/>
            <a:t>The payroll department needs to process the deductions (After NI, before tax)</a:t>
          </a:r>
          <a:endParaRPr lang="en-US"/>
        </a:p>
      </dgm:t>
    </dgm:pt>
    <dgm:pt modelId="{0C33D27E-8EAC-4871-AFEB-136B4C0D0A8A}" type="parTrans" cxnId="{9D23505D-0CD3-49EC-9AC3-41D9C2E17065}">
      <dgm:prSet/>
      <dgm:spPr/>
      <dgm:t>
        <a:bodyPr/>
        <a:lstStyle/>
        <a:p>
          <a:endParaRPr lang="en-US"/>
        </a:p>
      </dgm:t>
    </dgm:pt>
    <dgm:pt modelId="{688F62A6-1E00-430C-9EB0-3CEF18D9BF0B}" type="sibTrans" cxnId="{9D23505D-0CD3-49EC-9AC3-41D9C2E17065}">
      <dgm:prSet/>
      <dgm:spPr/>
      <dgm:t>
        <a:bodyPr/>
        <a:lstStyle/>
        <a:p>
          <a:endParaRPr lang="en-US"/>
        </a:p>
      </dgm:t>
    </dgm:pt>
    <dgm:pt modelId="{251EC8A0-74C8-4176-99D0-EEE26274BB54}">
      <dgm:prSet/>
      <dgm:spPr/>
      <dgm:t>
        <a:bodyPr/>
        <a:lstStyle/>
        <a:p>
          <a:r>
            <a:rPr lang="en-GB"/>
            <a:t>Most modern payroll software is equipped to process this</a:t>
          </a:r>
          <a:endParaRPr lang="en-US"/>
        </a:p>
      </dgm:t>
    </dgm:pt>
    <dgm:pt modelId="{7EA8495E-FCFF-4EFB-B397-F0DB07A6AFF5}" type="parTrans" cxnId="{D7E6908E-6513-4F33-A7B4-0AF0261A5B31}">
      <dgm:prSet/>
      <dgm:spPr/>
      <dgm:t>
        <a:bodyPr/>
        <a:lstStyle/>
        <a:p>
          <a:endParaRPr lang="en-US"/>
        </a:p>
      </dgm:t>
    </dgm:pt>
    <dgm:pt modelId="{EFC3E7CC-B94D-4233-92D1-2F481E99151B}" type="sibTrans" cxnId="{D7E6908E-6513-4F33-A7B4-0AF0261A5B31}">
      <dgm:prSet/>
      <dgm:spPr/>
      <dgm:t>
        <a:bodyPr/>
        <a:lstStyle/>
        <a:p>
          <a:endParaRPr lang="en-US"/>
        </a:p>
      </dgm:t>
    </dgm:pt>
    <dgm:pt modelId="{712BBA62-234A-400E-B04E-5A8EFFD22FF5}">
      <dgm:prSet/>
      <dgm:spPr/>
      <dgm:t>
        <a:bodyPr/>
        <a:lstStyle/>
        <a:p>
          <a:r>
            <a:rPr lang="en-GB"/>
            <a:t>The deductions then need to be transferred to the Payroll Giving Agent (PGA) together with a list of employees taking part</a:t>
          </a:r>
          <a:endParaRPr lang="en-US"/>
        </a:p>
      </dgm:t>
    </dgm:pt>
    <dgm:pt modelId="{2A6C7813-D3CD-4CA2-BC8B-C64F66A6587B}" type="parTrans" cxnId="{3BF72380-F510-4326-BC5C-D0CA762FDC4D}">
      <dgm:prSet/>
      <dgm:spPr/>
      <dgm:t>
        <a:bodyPr/>
        <a:lstStyle/>
        <a:p>
          <a:endParaRPr lang="en-US"/>
        </a:p>
      </dgm:t>
    </dgm:pt>
    <dgm:pt modelId="{6D96B0E3-E770-4346-9CFA-F3168090A2D4}" type="sibTrans" cxnId="{3BF72380-F510-4326-BC5C-D0CA762FDC4D}">
      <dgm:prSet/>
      <dgm:spPr/>
      <dgm:t>
        <a:bodyPr/>
        <a:lstStyle/>
        <a:p>
          <a:endParaRPr lang="en-US"/>
        </a:p>
      </dgm:t>
    </dgm:pt>
    <dgm:pt modelId="{4B04E413-7DBF-4BEF-86B3-197BBDD70464}">
      <dgm:prSet/>
      <dgm:spPr/>
      <dgm:t>
        <a:bodyPr/>
        <a:lstStyle/>
        <a:p>
          <a:r>
            <a:rPr lang="en-GB"/>
            <a:t>The PGA disburses the funds to the relevant charities</a:t>
          </a:r>
          <a:endParaRPr lang="en-US"/>
        </a:p>
      </dgm:t>
    </dgm:pt>
    <dgm:pt modelId="{DEA23D09-32DA-4109-8A41-5C1C90EE478A}" type="parTrans" cxnId="{90EE65CE-D0C0-4E6C-ABB9-C87A92255B00}">
      <dgm:prSet/>
      <dgm:spPr/>
      <dgm:t>
        <a:bodyPr/>
        <a:lstStyle/>
        <a:p>
          <a:endParaRPr lang="en-US"/>
        </a:p>
      </dgm:t>
    </dgm:pt>
    <dgm:pt modelId="{5ECCF633-16D9-43B9-A268-922A680A39CB}" type="sibTrans" cxnId="{90EE65CE-D0C0-4E6C-ABB9-C87A92255B00}">
      <dgm:prSet/>
      <dgm:spPr/>
      <dgm:t>
        <a:bodyPr/>
        <a:lstStyle/>
        <a:p>
          <a:endParaRPr lang="en-US"/>
        </a:p>
      </dgm:t>
    </dgm:pt>
    <dgm:pt modelId="{99E00F83-11AB-4A16-8CC6-58DB5129D215}" type="pres">
      <dgm:prSet presAssocID="{7DD80D4F-5D5F-4B1B-AB9A-2C2FA05F5039}" presName="Name0" presStyleCnt="0">
        <dgm:presLayoutVars>
          <dgm:dir/>
          <dgm:resizeHandles val="exact"/>
        </dgm:presLayoutVars>
      </dgm:prSet>
      <dgm:spPr/>
    </dgm:pt>
    <dgm:pt modelId="{4988A285-7FE8-47FB-B61F-A23CA4FF906D}" type="pres">
      <dgm:prSet presAssocID="{E808D284-1E38-4901-9061-F2A9CF8A83BA}" presName="node" presStyleLbl="node1" presStyleIdx="0" presStyleCnt="5">
        <dgm:presLayoutVars>
          <dgm:bulletEnabled val="1"/>
        </dgm:presLayoutVars>
      </dgm:prSet>
      <dgm:spPr/>
    </dgm:pt>
    <dgm:pt modelId="{BF73AFF8-A172-4454-8341-CE242BC3D076}" type="pres">
      <dgm:prSet presAssocID="{BF473964-C8DB-43B5-8F37-88CC9D40F3AB}" presName="sibTrans" presStyleLbl="sibTrans1D1" presStyleIdx="0" presStyleCnt="4"/>
      <dgm:spPr/>
    </dgm:pt>
    <dgm:pt modelId="{B02390E6-173C-46B1-BFE7-FEC0465AF0A1}" type="pres">
      <dgm:prSet presAssocID="{BF473964-C8DB-43B5-8F37-88CC9D40F3AB}" presName="connectorText" presStyleLbl="sibTrans1D1" presStyleIdx="0" presStyleCnt="4"/>
      <dgm:spPr/>
    </dgm:pt>
    <dgm:pt modelId="{94200847-A81C-40BB-906E-D7E682323A1D}" type="pres">
      <dgm:prSet presAssocID="{55DDA1AB-1518-44AD-85BA-E3AFBDE02A24}" presName="node" presStyleLbl="node1" presStyleIdx="1" presStyleCnt="5">
        <dgm:presLayoutVars>
          <dgm:bulletEnabled val="1"/>
        </dgm:presLayoutVars>
      </dgm:prSet>
      <dgm:spPr/>
    </dgm:pt>
    <dgm:pt modelId="{8E818BED-8EC0-47F3-9B99-9ACF99B6DEAB}" type="pres">
      <dgm:prSet presAssocID="{92921581-AB05-4238-897B-3D2F17EA06C1}" presName="sibTrans" presStyleLbl="sibTrans1D1" presStyleIdx="1" presStyleCnt="4"/>
      <dgm:spPr/>
    </dgm:pt>
    <dgm:pt modelId="{243B1E29-5406-4D6B-9EAF-E8F9020EA2CF}" type="pres">
      <dgm:prSet presAssocID="{92921581-AB05-4238-897B-3D2F17EA06C1}" presName="connectorText" presStyleLbl="sibTrans1D1" presStyleIdx="1" presStyleCnt="4"/>
      <dgm:spPr/>
    </dgm:pt>
    <dgm:pt modelId="{EE0DBDA3-A91D-4BF2-B041-99D131CDD7D5}" type="pres">
      <dgm:prSet presAssocID="{235468A9-4490-4B7E-83A8-5FA475CC8CFF}" presName="node" presStyleLbl="node1" presStyleIdx="2" presStyleCnt="5">
        <dgm:presLayoutVars>
          <dgm:bulletEnabled val="1"/>
        </dgm:presLayoutVars>
      </dgm:prSet>
      <dgm:spPr/>
    </dgm:pt>
    <dgm:pt modelId="{A952EB19-7A80-4DD0-90E2-324FFD51AB1C}" type="pres">
      <dgm:prSet presAssocID="{688F62A6-1E00-430C-9EB0-3CEF18D9BF0B}" presName="sibTrans" presStyleLbl="sibTrans1D1" presStyleIdx="2" presStyleCnt="4"/>
      <dgm:spPr/>
    </dgm:pt>
    <dgm:pt modelId="{68DF0971-3E22-4225-9777-EF2EE97F73C6}" type="pres">
      <dgm:prSet presAssocID="{688F62A6-1E00-430C-9EB0-3CEF18D9BF0B}" presName="connectorText" presStyleLbl="sibTrans1D1" presStyleIdx="2" presStyleCnt="4"/>
      <dgm:spPr/>
    </dgm:pt>
    <dgm:pt modelId="{D8E60321-A822-4287-AE83-D9B54BC6B227}" type="pres">
      <dgm:prSet presAssocID="{712BBA62-234A-400E-B04E-5A8EFFD22FF5}" presName="node" presStyleLbl="node1" presStyleIdx="3" presStyleCnt="5">
        <dgm:presLayoutVars>
          <dgm:bulletEnabled val="1"/>
        </dgm:presLayoutVars>
      </dgm:prSet>
      <dgm:spPr/>
    </dgm:pt>
    <dgm:pt modelId="{F0B6AE9E-02E9-4E88-88A8-48CFE54CE82B}" type="pres">
      <dgm:prSet presAssocID="{6D96B0E3-E770-4346-9CFA-F3168090A2D4}" presName="sibTrans" presStyleLbl="sibTrans1D1" presStyleIdx="3" presStyleCnt="4"/>
      <dgm:spPr/>
    </dgm:pt>
    <dgm:pt modelId="{9171730F-DCFF-4635-9DF0-D58F8263F610}" type="pres">
      <dgm:prSet presAssocID="{6D96B0E3-E770-4346-9CFA-F3168090A2D4}" presName="connectorText" presStyleLbl="sibTrans1D1" presStyleIdx="3" presStyleCnt="4"/>
      <dgm:spPr/>
    </dgm:pt>
    <dgm:pt modelId="{B1ACBBC4-AA11-446E-A496-9DE818879D3A}" type="pres">
      <dgm:prSet presAssocID="{4B04E413-7DBF-4BEF-86B3-197BBDD70464}" presName="node" presStyleLbl="node1" presStyleIdx="4" presStyleCnt="5">
        <dgm:presLayoutVars>
          <dgm:bulletEnabled val="1"/>
        </dgm:presLayoutVars>
      </dgm:prSet>
      <dgm:spPr/>
    </dgm:pt>
  </dgm:ptLst>
  <dgm:cxnLst>
    <dgm:cxn modelId="{D989290D-253A-4362-8D8B-5ECC7259C323}" srcId="{7DD80D4F-5D5F-4B1B-AB9A-2C2FA05F5039}" destId="{55DDA1AB-1518-44AD-85BA-E3AFBDE02A24}" srcOrd="1" destOrd="0" parTransId="{D1351729-8C73-4A4E-B6A0-90C5F4890C87}" sibTransId="{92921581-AB05-4238-897B-3D2F17EA06C1}"/>
    <dgm:cxn modelId="{C2F6820D-98BE-47AC-9F98-2387713B67A1}" type="presOf" srcId="{688F62A6-1E00-430C-9EB0-3CEF18D9BF0B}" destId="{68DF0971-3E22-4225-9777-EF2EE97F73C6}" srcOrd="1" destOrd="0" presId="urn:microsoft.com/office/officeart/2016/7/layout/RepeatingBendingProcessNew"/>
    <dgm:cxn modelId="{EF875C24-D977-4B7A-9A3F-9CF866D5F6F9}" type="presOf" srcId="{251EC8A0-74C8-4176-99D0-EEE26274BB54}" destId="{EE0DBDA3-A91D-4BF2-B041-99D131CDD7D5}" srcOrd="0" destOrd="1" presId="urn:microsoft.com/office/officeart/2016/7/layout/RepeatingBendingProcessNew"/>
    <dgm:cxn modelId="{7B750331-D9D4-4FF8-9F4B-AEDC11BA76DC}" type="presOf" srcId="{55DDA1AB-1518-44AD-85BA-E3AFBDE02A24}" destId="{94200847-A81C-40BB-906E-D7E682323A1D}" srcOrd="0" destOrd="0" presId="urn:microsoft.com/office/officeart/2016/7/layout/RepeatingBendingProcessNew"/>
    <dgm:cxn modelId="{9D23505D-0CD3-49EC-9AC3-41D9C2E17065}" srcId="{7DD80D4F-5D5F-4B1B-AB9A-2C2FA05F5039}" destId="{235468A9-4490-4B7E-83A8-5FA475CC8CFF}" srcOrd="2" destOrd="0" parTransId="{0C33D27E-8EAC-4871-AFEB-136B4C0D0A8A}" sibTransId="{688F62A6-1E00-430C-9EB0-3CEF18D9BF0B}"/>
    <dgm:cxn modelId="{D081E948-5979-49EC-91FC-35A51C99CCD5}" type="presOf" srcId="{BF473964-C8DB-43B5-8F37-88CC9D40F3AB}" destId="{B02390E6-173C-46B1-BFE7-FEC0465AF0A1}" srcOrd="1" destOrd="0" presId="urn:microsoft.com/office/officeart/2016/7/layout/RepeatingBendingProcessNew"/>
    <dgm:cxn modelId="{BE2B0C49-7960-4A26-80D7-5B61215FEF01}" type="presOf" srcId="{E808D284-1E38-4901-9061-F2A9CF8A83BA}" destId="{4988A285-7FE8-47FB-B61F-A23CA4FF906D}" srcOrd="0" destOrd="0" presId="urn:microsoft.com/office/officeart/2016/7/layout/RepeatingBendingProcessNew"/>
    <dgm:cxn modelId="{1DB1A26F-96FD-4A54-9E24-572166521CD1}" type="presOf" srcId="{235468A9-4490-4B7E-83A8-5FA475CC8CFF}" destId="{EE0DBDA3-A91D-4BF2-B041-99D131CDD7D5}" srcOrd="0" destOrd="0" presId="urn:microsoft.com/office/officeart/2016/7/layout/RepeatingBendingProcessNew"/>
    <dgm:cxn modelId="{620E587E-3E7F-46D5-915F-623ECDAC10C2}" srcId="{7DD80D4F-5D5F-4B1B-AB9A-2C2FA05F5039}" destId="{E808D284-1E38-4901-9061-F2A9CF8A83BA}" srcOrd="0" destOrd="0" parTransId="{571B4CFE-660E-45F8-873C-BAD9C0559B1C}" sibTransId="{BF473964-C8DB-43B5-8F37-88CC9D40F3AB}"/>
    <dgm:cxn modelId="{3BF72380-F510-4326-BC5C-D0CA762FDC4D}" srcId="{7DD80D4F-5D5F-4B1B-AB9A-2C2FA05F5039}" destId="{712BBA62-234A-400E-B04E-5A8EFFD22FF5}" srcOrd="3" destOrd="0" parTransId="{2A6C7813-D3CD-4CA2-BC8B-C64F66A6587B}" sibTransId="{6D96B0E3-E770-4346-9CFA-F3168090A2D4}"/>
    <dgm:cxn modelId="{D7E6908E-6513-4F33-A7B4-0AF0261A5B31}" srcId="{235468A9-4490-4B7E-83A8-5FA475CC8CFF}" destId="{251EC8A0-74C8-4176-99D0-EEE26274BB54}" srcOrd="0" destOrd="0" parTransId="{7EA8495E-FCFF-4EFB-B397-F0DB07A6AFF5}" sibTransId="{EFC3E7CC-B94D-4233-92D1-2F481E99151B}"/>
    <dgm:cxn modelId="{87BC6492-B39B-47F4-9EFB-5D01AA72A0D5}" type="presOf" srcId="{712BBA62-234A-400E-B04E-5A8EFFD22FF5}" destId="{D8E60321-A822-4287-AE83-D9B54BC6B227}" srcOrd="0" destOrd="0" presId="urn:microsoft.com/office/officeart/2016/7/layout/RepeatingBendingProcessNew"/>
    <dgm:cxn modelId="{1CB98C92-295C-4EA1-8F02-F98D4D5E82F5}" type="presOf" srcId="{92921581-AB05-4238-897B-3D2F17EA06C1}" destId="{8E818BED-8EC0-47F3-9B99-9ACF99B6DEAB}" srcOrd="0" destOrd="0" presId="urn:microsoft.com/office/officeart/2016/7/layout/RepeatingBendingProcessNew"/>
    <dgm:cxn modelId="{5FD8FC98-6860-4ABC-B81F-1C0E1FDEF2E3}" type="presOf" srcId="{7DD80D4F-5D5F-4B1B-AB9A-2C2FA05F5039}" destId="{99E00F83-11AB-4A16-8CC6-58DB5129D215}" srcOrd="0" destOrd="0" presId="urn:microsoft.com/office/officeart/2016/7/layout/RepeatingBendingProcessNew"/>
    <dgm:cxn modelId="{0D96369E-40DE-4B5E-BDB3-8005A446D24F}" type="presOf" srcId="{6D96B0E3-E770-4346-9CFA-F3168090A2D4}" destId="{F0B6AE9E-02E9-4E88-88A8-48CFE54CE82B}" srcOrd="0" destOrd="0" presId="urn:microsoft.com/office/officeart/2016/7/layout/RepeatingBendingProcessNew"/>
    <dgm:cxn modelId="{40821FA3-CAC3-4FFF-93A3-62A903A3BEA9}" type="presOf" srcId="{92921581-AB05-4238-897B-3D2F17EA06C1}" destId="{243B1E29-5406-4D6B-9EAF-E8F9020EA2CF}" srcOrd="1" destOrd="0" presId="urn:microsoft.com/office/officeart/2016/7/layout/RepeatingBendingProcessNew"/>
    <dgm:cxn modelId="{6E97CCAD-CC28-42AA-8316-B3DF8A911B26}" type="presOf" srcId="{4B04E413-7DBF-4BEF-86B3-197BBDD70464}" destId="{B1ACBBC4-AA11-446E-A496-9DE818879D3A}" srcOrd="0" destOrd="0" presId="urn:microsoft.com/office/officeart/2016/7/layout/RepeatingBendingProcessNew"/>
    <dgm:cxn modelId="{053196AE-AA40-42F9-8FE5-AFFAEBBAA766}" srcId="{55DDA1AB-1518-44AD-85BA-E3AFBDE02A24}" destId="{D7154B5C-352E-4B9B-ABAB-8DF37FCBF5F7}" srcOrd="0" destOrd="0" parTransId="{1673BDA1-B3EB-4A3B-A844-3EDC5F63DAD8}" sibTransId="{972457F2-357A-4D3D-8E13-A9A57EB939BF}"/>
    <dgm:cxn modelId="{16D1F5B1-7F7A-4821-AA2C-CEAEB7BAB61F}" type="presOf" srcId="{6D96B0E3-E770-4346-9CFA-F3168090A2D4}" destId="{9171730F-DCFF-4635-9DF0-D58F8263F610}" srcOrd="1" destOrd="0" presId="urn:microsoft.com/office/officeart/2016/7/layout/RepeatingBendingProcessNew"/>
    <dgm:cxn modelId="{90EE65CE-D0C0-4E6C-ABB9-C87A92255B00}" srcId="{7DD80D4F-5D5F-4B1B-AB9A-2C2FA05F5039}" destId="{4B04E413-7DBF-4BEF-86B3-197BBDD70464}" srcOrd="4" destOrd="0" parTransId="{DEA23D09-32DA-4109-8A41-5C1C90EE478A}" sibTransId="{5ECCF633-16D9-43B9-A268-922A680A39CB}"/>
    <dgm:cxn modelId="{63D9E3D1-4F7A-495A-B9E3-6A131C9D89BB}" type="presOf" srcId="{BF473964-C8DB-43B5-8F37-88CC9D40F3AB}" destId="{BF73AFF8-A172-4454-8341-CE242BC3D076}" srcOrd="0" destOrd="0" presId="urn:microsoft.com/office/officeart/2016/7/layout/RepeatingBendingProcessNew"/>
    <dgm:cxn modelId="{C23603E0-AF1F-4C1A-8039-A8D36EEFBBDF}" type="presOf" srcId="{688F62A6-1E00-430C-9EB0-3CEF18D9BF0B}" destId="{A952EB19-7A80-4DD0-90E2-324FFD51AB1C}" srcOrd="0" destOrd="0" presId="urn:microsoft.com/office/officeart/2016/7/layout/RepeatingBendingProcessNew"/>
    <dgm:cxn modelId="{A1AB8EF4-BA1B-4838-8592-DA073216E957}" type="presOf" srcId="{D7154B5C-352E-4B9B-ABAB-8DF37FCBF5F7}" destId="{94200847-A81C-40BB-906E-D7E682323A1D}" srcOrd="0" destOrd="1" presId="urn:microsoft.com/office/officeart/2016/7/layout/RepeatingBendingProcessNew"/>
    <dgm:cxn modelId="{1EE1C196-0710-4540-8F37-2C21FF092105}" type="presParOf" srcId="{99E00F83-11AB-4A16-8CC6-58DB5129D215}" destId="{4988A285-7FE8-47FB-B61F-A23CA4FF906D}" srcOrd="0" destOrd="0" presId="urn:microsoft.com/office/officeart/2016/7/layout/RepeatingBendingProcessNew"/>
    <dgm:cxn modelId="{EE180416-D6E6-457D-819F-048BA242004E}" type="presParOf" srcId="{99E00F83-11AB-4A16-8CC6-58DB5129D215}" destId="{BF73AFF8-A172-4454-8341-CE242BC3D076}" srcOrd="1" destOrd="0" presId="urn:microsoft.com/office/officeart/2016/7/layout/RepeatingBendingProcessNew"/>
    <dgm:cxn modelId="{18F59C7B-BEDE-4DF8-8CAA-8489521C7DED}" type="presParOf" srcId="{BF73AFF8-A172-4454-8341-CE242BC3D076}" destId="{B02390E6-173C-46B1-BFE7-FEC0465AF0A1}" srcOrd="0" destOrd="0" presId="urn:microsoft.com/office/officeart/2016/7/layout/RepeatingBendingProcessNew"/>
    <dgm:cxn modelId="{8F8690A3-09C8-486E-8C0D-1875A404D4E9}" type="presParOf" srcId="{99E00F83-11AB-4A16-8CC6-58DB5129D215}" destId="{94200847-A81C-40BB-906E-D7E682323A1D}" srcOrd="2" destOrd="0" presId="urn:microsoft.com/office/officeart/2016/7/layout/RepeatingBendingProcessNew"/>
    <dgm:cxn modelId="{7E45B784-E4B1-427B-BA94-0B3C5F6F5C52}" type="presParOf" srcId="{99E00F83-11AB-4A16-8CC6-58DB5129D215}" destId="{8E818BED-8EC0-47F3-9B99-9ACF99B6DEAB}" srcOrd="3" destOrd="0" presId="urn:microsoft.com/office/officeart/2016/7/layout/RepeatingBendingProcessNew"/>
    <dgm:cxn modelId="{7D68AD2C-DC06-4120-BB5C-B73BA4E5BBD8}" type="presParOf" srcId="{8E818BED-8EC0-47F3-9B99-9ACF99B6DEAB}" destId="{243B1E29-5406-4D6B-9EAF-E8F9020EA2CF}" srcOrd="0" destOrd="0" presId="urn:microsoft.com/office/officeart/2016/7/layout/RepeatingBendingProcessNew"/>
    <dgm:cxn modelId="{2EF1FA14-C53C-4970-B3DC-ADD64B01F4D9}" type="presParOf" srcId="{99E00F83-11AB-4A16-8CC6-58DB5129D215}" destId="{EE0DBDA3-A91D-4BF2-B041-99D131CDD7D5}" srcOrd="4" destOrd="0" presId="urn:microsoft.com/office/officeart/2016/7/layout/RepeatingBendingProcessNew"/>
    <dgm:cxn modelId="{95CBCE34-3B4B-4D06-B20A-2B1B2CB27146}" type="presParOf" srcId="{99E00F83-11AB-4A16-8CC6-58DB5129D215}" destId="{A952EB19-7A80-4DD0-90E2-324FFD51AB1C}" srcOrd="5" destOrd="0" presId="urn:microsoft.com/office/officeart/2016/7/layout/RepeatingBendingProcessNew"/>
    <dgm:cxn modelId="{339CDA04-3BC0-4580-A506-A53DEC7952DA}" type="presParOf" srcId="{A952EB19-7A80-4DD0-90E2-324FFD51AB1C}" destId="{68DF0971-3E22-4225-9777-EF2EE97F73C6}" srcOrd="0" destOrd="0" presId="urn:microsoft.com/office/officeart/2016/7/layout/RepeatingBendingProcessNew"/>
    <dgm:cxn modelId="{C42DA28F-9924-42D3-AC6E-54753B0426C9}" type="presParOf" srcId="{99E00F83-11AB-4A16-8CC6-58DB5129D215}" destId="{D8E60321-A822-4287-AE83-D9B54BC6B227}" srcOrd="6" destOrd="0" presId="urn:microsoft.com/office/officeart/2016/7/layout/RepeatingBendingProcessNew"/>
    <dgm:cxn modelId="{2E9D3C90-37FB-4E0C-9909-C3C1D366D8AA}" type="presParOf" srcId="{99E00F83-11AB-4A16-8CC6-58DB5129D215}" destId="{F0B6AE9E-02E9-4E88-88A8-48CFE54CE82B}" srcOrd="7" destOrd="0" presId="urn:microsoft.com/office/officeart/2016/7/layout/RepeatingBendingProcessNew"/>
    <dgm:cxn modelId="{8C995FE9-588A-43B0-BBAC-037CC08F0F8E}" type="presParOf" srcId="{F0B6AE9E-02E9-4E88-88A8-48CFE54CE82B}" destId="{9171730F-DCFF-4635-9DF0-D58F8263F610}" srcOrd="0" destOrd="0" presId="urn:microsoft.com/office/officeart/2016/7/layout/RepeatingBendingProcessNew"/>
    <dgm:cxn modelId="{FC7EBEED-688F-485E-982F-787492A72417}" type="presParOf" srcId="{99E00F83-11AB-4A16-8CC6-58DB5129D215}" destId="{B1ACBBC4-AA11-446E-A496-9DE818879D3A}"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A7B0C-4E8E-415E-8F0E-597AF26757C4}">
      <dsp:nvSpPr>
        <dsp:cNvPr id="0" name=""/>
        <dsp:cNvSpPr/>
      </dsp:nvSpPr>
      <dsp:spPr>
        <a:xfrm rot="16200000">
          <a:off x="691476" y="1651458"/>
          <a:ext cx="439398" cy="1091064"/>
        </a:xfrm>
        <a:prstGeom prst="round2Same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t>1987</a:t>
          </a:r>
        </a:p>
      </dsp:txBody>
      <dsp:txXfrm rot="5400000">
        <a:off x="387093" y="1998741"/>
        <a:ext cx="1069614" cy="396498"/>
      </dsp:txXfrm>
    </dsp:sp>
    <dsp:sp modelId="{D6FFB5A7-20AF-4AB7-ADF5-6D079F6C4D12}">
      <dsp:nvSpPr>
        <dsp:cNvPr id="0" name=""/>
        <dsp:cNvSpPr/>
      </dsp:nvSpPr>
      <dsp:spPr>
        <a:xfrm>
          <a:off x="1955" y="0"/>
          <a:ext cx="1818440" cy="1537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en-US" sz="1300" kern="1200"/>
            <a:t>Introduction of Payroll Giving </a:t>
          </a:r>
        </a:p>
      </dsp:txBody>
      <dsp:txXfrm>
        <a:off x="1955" y="0"/>
        <a:ext cx="1818440" cy="1537893"/>
      </dsp:txXfrm>
    </dsp:sp>
    <dsp:sp modelId="{6A568D4B-8541-4BEC-8BF9-C2D8D2E6CB5B}">
      <dsp:nvSpPr>
        <dsp:cNvPr id="0" name=""/>
        <dsp:cNvSpPr/>
      </dsp:nvSpPr>
      <dsp:spPr>
        <a:xfrm>
          <a:off x="911175" y="1625773"/>
          <a:ext cx="0" cy="35151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400A1AF-3846-4782-BFB0-33C8CC538E64}">
      <dsp:nvSpPr>
        <dsp:cNvPr id="0" name=""/>
        <dsp:cNvSpPr/>
      </dsp:nvSpPr>
      <dsp:spPr>
        <a:xfrm>
          <a:off x="867235" y="1537893"/>
          <a:ext cx="87879" cy="87879"/>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C34B042-D35B-4DBA-A3EC-A14419055440}">
      <dsp:nvSpPr>
        <dsp:cNvPr id="0" name=""/>
        <dsp:cNvSpPr/>
      </dsp:nvSpPr>
      <dsp:spPr>
        <a:xfrm>
          <a:off x="1456707" y="1977291"/>
          <a:ext cx="1091064" cy="439398"/>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t>2020</a:t>
          </a:r>
        </a:p>
      </dsp:txBody>
      <dsp:txXfrm>
        <a:off x="1456707" y="1977291"/>
        <a:ext cx="1091064" cy="439398"/>
      </dsp:txXfrm>
    </dsp:sp>
    <dsp:sp modelId="{168727A7-DDC6-4FC2-A845-D340F760C957}">
      <dsp:nvSpPr>
        <dsp:cNvPr id="0" name=""/>
        <dsp:cNvSpPr/>
      </dsp:nvSpPr>
      <dsp:spPr>
        <a:xfrm>
          <a:off x="1093019" y="2856088"/>
          <a:ext cx="1818440" cy="1537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anchor="t" anchorCtr="1">
          <a:noAutofit/>
        </a:bodyPr>
        <a:lstStyle/>
        <a:p>
          <a:pPr marL="0" lvl="0" indent="0" algn="ctr" defTabSz="577850">
            <a:lnSpc>
              <a:spcPct val="90000"/>
            </a:lnSpc>
            <a:spcBef>
              <a:spcPct val="0"/>
            </a:spcBef>
            <a:spcAft>
              <a:spcPct val="35000"/>
            </a:spcAft>
            <a:buNone/>
          </a:pPr>
          <a:r>
            <a:rPr lang="en-US" sz="1300" kern="1200"/>
            <a:t>During the first ‘lockdown’ quarter of 2020 Payroll Giving donations rose by 9.8% </a:t>
          </a:r>
        </a:p>
      </dsp:txBody>
      <dsp:txXfrm>
        <a:off x="1093019" y="2856088"/>
        <a:ext cx="1818440" cy="1537893"/>
      </dsp:txXfrm>
    </dsp:sp>
    <dsp:sp modelId="{B6C66757-E8E2-42BF-8542-5662A043D3D6}">
      <dsp:nvSpPr>
        <dsp:cNvPr id="0" name=""/>
        <dsp:cNvSpPr/>
      </dsp:nvSpPr>
      <dsp:spPr>
        <a:xfrm>
          <a:off x="2002239" y="2416690"/>
          <a:ext cx="0" cy="35151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B19E6E3-F9C2-4E18-8514-312D65FE9F77}">
      <dsp:nvSpPr>
        <dsp:cNvPr id="0" name=""/>
        <dsp:cNvSpPr/>
      </dsp:nvSpPr>
      <dsp:spPr>
        <a:xfrm>
          <a:off x="1958299" y="2768208"/>
          <a:ext cx="87879" cy="87879"/>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D19DBE1-2D6A-426B-AFD3-5FEFB3A8FA2C}">
      <dsp:nvSpPr>
        <dsp:cNvPr id="0" name=""/>
        <dsp:cNvSpPr/>
      </dsp:nvSpPr>
      <dsp:spPr>
        <a:xfrm rot="5400000">
          <a:off x="2873604" y="1651458"/>
          <a:ext cx="439398" cy="1091064"/>
        </a:xfrm>
        <a:prstGeom prst="round2Same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1">
          <a:noAutofit/>
        </a:bodyPr>
        <a:lstStyle/>
        <a:p>
          <a:pPr marL="0" lvl="0" indent="0" algn="ctr" defTabSz="577850">
            <a:lnSpc>
              <a:spcPct val="90000"/>
            </a:lnSpc>
            <a:spcBef>
              <a:spcPct val="0"/>
            </a:spcBef>
            <a:spcAft>
              <a:spcPct val="35000"/>
            </a:spcAft>
            <a:buNone/>
          </a:pPr>
          <a:r>
            <a:rPr lang="en-US" sz="1300" kern="1200"/>
            <a:t>2020–2021</a:t>
          </a:r>
        </a:p>
      </dsp:txBody>
      <dsp:txXfrm rot="-5400000">
        <a:off x="2547771" y="1998741"/>
        <a:ext cx="1069614" cy="396498"/>
      </dsp:txXfrm>
    </dsp:sp>
    <dsp:sp modelId="{7D0D16C6-2CF2-4101-9770-47CEC7BBC727}">
      <dsp:nvSpPr>
        <dsp:cNvPr id="0" name=""/>
        <dsp:cNvSpPr/>
      </dsp:nvSpPr>
      <dsp:spPr>
        <a:xfrm>
          <a:off x="2184083" y="0"/>
          <a:ext cx="1818440" cy="1537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anchor="b" anchorCtr="1">
          <a:noAutofit/>
        </a:bodyPr>
        <a:lstStyle/>
        <a:p>
          <a:pPr marL="0" lvl="0" indent="0" algn="ctr" defTabSz="577850">
            <a:lnSpc>
              <a:spcPct val="90000"/>
            </a:lnSpc>
            <a:spcBef>
              <a:spcPct val="0"/>
            </a:spcBef>
            <a:spcAft>
              <a:spcPct val="35000"/>
            </a:spcAft>
            <a:buNone/>
          </a:pPr>
          <a:r>
            <a:rPr lang="en-US" sz="1300" kern="1200"/>
            <a:t>A total of £143.9 million was donated to causes in 2020/21</a:t>
          </a:r>
        </a:p>
      </dsp:txBody>
      <dsp:txXfrm>
        <a:off x="2184083" y="0"/>
        <a:ext cx="1818440" cy="1537893"/>
      </dsp:txXfrm>
    </dsp:sp>
    <dsp:sp modelId="{295EB432-3777-4CC9-A1CC-7FAB733B3DD4}">
      <dsp:nvSpPr>
        <dsp:cNvPr id="0" name=""/>
        <dsp:cNvSpPr/>
      </dsp:nvSpPr>
      <dsp:spPr>
        <a:xfrm>
          <a:off x="3093303" y="1625773"/>
          <a:ext cx="0" cy="35151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ED96813-6FBB-4BF2-B631-FA966242B2A7}">
      <dsp:nvSpPr>
        <dsp:cNvPr id="0" name=""/>
        <dsp:cNvSpPr/>
      </dsp:nvSpPr>
      <dsp:spPr>
        <a:xfrm>
          <a:off x="3049363" y="1537893"/>
          <a:ext cx="87879" cy="87879"/>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DA5CB-C8AB-4B58-8CB1-F0F2D26F5E51}">
      <dsp:nvSpPr>
        <dsp:cNvPr id="0" name=""/>
        <dsp:cNvSpPr/>
      </dsp:nvSpPr>
      <dsp:spPr>
        <a:xfrm>
          <a:off x="0" y="159308"/>
          <a:ext cx="5393361"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Charity</a:t>
          </a:r>
        </a:p>
      </dsp:txBody>
      <dsp:txXfrm>
        <a:off x="28100" y="187408"/>
        <a:ext cx="5337161" cy="519439"/>
      </dsp:txXfrm>
    </dsp:sp>
    <dsp:sp modelId="{40760215-0CC0-450D-94EE-F6995D628985}">
      <dsp:nvSpPr>
        <dsp:cNvPr id="0" name=""/>
        <dsp:cNvSpPr/>
      </dsp:nvSpPr>
      <dsp:spPr>
        <a:xfrm>
          <a:off x="0" y="734948"/>
          <a:ext cx="5393361" cy="188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239"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A way to get full tax benefit immediately</a:t>
          </a:r>
        </a:p>
        <a:p>
          <a:pPr marL="171450" lvl="1" indent="-171450" algn="l" defTabSz="844550">
            <a:lnSpc>
              <a:spcPct val="90000"/>
            </a:lnSpc>
            <a:spcBef>
              <a:spcPct val="0"/>
            </a:spcBef>
            <a:spcAft>
              <a:spcPct val="20000"/>
            </a:spcAft>
            <a:buChar char="•"/>
          </a:pPr>
          <a:r>
            <a:rPr lang="en-GB" sz="1900" b="0" i="0" kern="1200" dirty="0"/>
            <a:t>Higher-rate tax-payers are a crucial donor group</a:t>
          </a:r>
          <a:endParaRPr lang="en-US" sz="1900" kern="1200" dirty="0"/>
        </a:p>
        <a:p>
          <a:pPr marL="171450" lvl="1" indent="-171450" algn="l" defTabSz="844550">
            <a:lnSpc>
              <a:spcPct val="90000"/>
            </a:lnSpc>
            <a:spcBef>
              <a:spcPct val="0"/>
            </a:spcBef>
            <a:spcAft>
              <a:spcPct val="20000"/>
            </a:spcAft>
            <a:buChar char="•"/>
          </a:pPr>
          <a:r>
            <a:rPr lang="en-US" sz="1900" kern="1200" dirty="0"/>
            <a:t>Higher rate donors – receive up to 45% tax on donation</a:t>
          </a:r>
        </a:p>
        <a:p>
          <a:pPr marL="171450" lvl="1" indent="-171450" algn="l" defTabSz="844550">
            <a:lnSpc>
              <a:spcPct val="90000"/>
            </a:lnSpc>
            <a:spcBef>
              <a:spcPct val="0"/>
            </a:spcBef>
            <a:spcAft>
              <a:spcPct val="20000"/>
            </a:spcAft>
            <a:buChar char="•"/>
          </a:pPr>
          <a:r>
            <a:rPr lang="en-US" sz="1900" kern="1200" dirty="0"/>
            <a:t>No gift aid to claim</a:t>
          </a:r>
        </a:p>
        <a:p>
          <a:pPr marL="171450" lvl="1" indent="-171450" algn="l" defTabSz="844550">
            <a:lnSpc>
              <a:spcPct val="90000"/>
            </a:lnSpc>
            <a:spcBef>
              <a:spcPct val="0"/>
            </a:spcBef>
            <a:spcAft>
              <a:spcPct val="20000"/>
            </a:spcAft>
            <a:buChar char="•"/>
          </a:pPr>
          <a:endParaRPr lang="en-US" sz="1900" kern="1200" dirty="0"/>
        </a:p>
      </dsp:txBody>
      <dsp:txXfrm>
        <a:off x="0" y="734948"/>
        <a:ext cx="5393361" cy="1887840"/>
      </dsp:txXfrm>
    </dsp:sp>
    <dsp:sp modelId="{B7B4960F-D9F8-46EC-87F3-FE6DA4567751}">
      <dsp:nvSpPr>
        <dsp:cNvPr id="0" name=""/>
        <dsp:cNvSpPr/>
      </dsp:nvSpPr>
      <dsp:spPr>
        <a:xfrm>
          <a:off x="0" y="2622789"/>
          <a:ext cx="5393361"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Donor</a:t>
          </a:r>
        </a:p>
      </dsp:txBody>
      <dsp:txXfrm>
        <a:off x="28100" y="2650889"/>
        <a:ext cx="5337161" cy="519439"/>
      </dsp:txXfrm>
    </dsp:sp>
    <dsp:sp modelId="{5F2D08FA-31EA-4A77-A14D-36DC08FAF990}">
      <dsp:nvSpPr>
        <dsp:cNvPr id="0" name=""/>
        <dsp:cNvSpPr/>
      </dsp:nvSpPr>
      <dsp:spPr>
        <a:xfrm>
          <a:off x="0" y="3198428"/>
          <a:ext cx="5393361"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239"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Tax-free</a:t>
          </a:r>
        </a:p>
        <a:p>
          <a:pPr marL="171450" lvl="1" indent="-171450" algn="l" defTabSz="844550">
            <a:lnSpc>
              <a:spcPct val="90000"/>
            </a:lnSpc>
            <a:spcBef>
              <a:spcPct val="0"/>
            </a:spcBef>
            <a:spcAft>
              <a:spcPct val="20000"/>
            </a:spcAft>
            <a:buChar char="•"/>
          </a:pPr>
          <a:r>
            <a:rPr lang="en-GB" sz="1900" kern="1200" dirty="0"/>
            <a:t>Higher tax-rate benefit</a:t>
          </a:r>
          <a:endParaRPr lang="en-US" sz="1900" kern="1200" dirty="0"/>
        </a:p>
        <a:p>
          <a:pPr marL="171450" lvl="1" indent="-171450" algn="l" defTabSz="844550">
            <a:lnSpc>
              <a:spcPct val="90000"/>
            </a:lnSpc>
            <a:spcBef>
              <a:spcPct val="0"/>
            </a:spcBef>
            <a:spcAft>
              <a:spcPct val="20000"/>
            </a:spcAft>
            <a:buChar char="•"/>
          </a:pPr>
          <a:endParaRPr lang="en-US" sz="1900" kern="1200" dirty="0"/>
        </a:p>
      </dsp:txBody>
      <dsp:txXfrm>
        <a:off x="0" y="3198428"/>
        <a:ext cx="5393361" cy="993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7F90F-04E0-4A20-ADA4-4419E18A1E48}">
      <dsp:nvSpPr>
        <dsp:cNvPr id="0" name=""/>
        <dsp:cNvSpPr/>
      </dsp:nvSpPr>
      <dsp:spPr>
        <a:xfrm>
          <a:off x="1643" y="475968"/>
          <a:ext cx="1601985" cy="5184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Charity</a:t>
          </a:r>
        </a:p>
      </dsp:txBody>
      <dsp:txXfrm>
        <a:off x="1643" y="475968"/>
        <a:ext cx="1601985" cy="518400"/>
      </dsp:txXfrm>
    </dsp:sp>
    <dsp:sp modelId="{AEE95D87-6690-4C82-9EA1-3605EBC277C0}">
      <dsp:nvSpPr>
        <dsp:cNvPr id="0" name=""/>
        <dsp:cNvSpPr/>
      </dsp:nvSpPr>
      <dsp:spPr>
        <a:xfrm>
          <a:off x="1643" y="994368"/>
          <a:ext cx="1601985" cy="2722182"/>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t>Younger audience</a:t>
          </a:r>
          <a:endParaRPr lang="en-US" sz="1800" kern="1200" dirty="0"/>
        </a:p>
        <a:p>
          <a:pPr marL="171450" lvl="1" indent="-171450" algn="l" defTabSz="800100">
            <a:lnSpc>
              <a:spcPct val="90000"/>
            </a:lnSpc>
            <a:spcBef>
              <a:spcPct val="0"/>
            </a:spcBef>
            <a:spcAft>
              <a:spcPct val="15000"/>
            </a:spcAft>
            <a:buChar char="•"/>
          </a:pPr>
          <a:r>
            <a:rPr lang="en-US" sz="1800" kern="1200" dirty="0"/>
            <a:t>Unrestricted income</a:t>
          </a:r>
        </a:p>
        <a:p>
          <a:pPr marL="171450" lvl="1" indent="-171450" algn="l" defTabSz="800100">
            <a:lnSpc>
              <a:spcPct val="90000"/>
            </a:lnSpc>
            <a:spcBef>
              <a:spcPct val="0"/>
            </a:spcBef>
            <a:spcAft>
              <a:spcPct val="15000"/>
            </a:spcAft>
            <a:buChar char="•"/>
          </a:pPr>
          <a:r>
            <a:rPr lang="en-US" sz="1800" kern="1200" dirty="0"/>
            <a:t>Sustainable income</a:t>
          </a:r>
        </a:p>
        <a:p>
          <a:pPr marL="171450" lvl="1" indent="-171450" algn="l" defTabSz="800100">
            <a:lnSpc>
              <a:spcPct val="90000"/>
            </a:lnSpc>
            <a:spcBef>
              <a:spcPct val="0"/>
            </a:spcBef>
            <a:spcAft>
              <a:spcPct val="15000"/>
            </a:spcAft>
            <a:buChar char="•"/>
          </a:pPr>
          <a:endParaRPr lang="en-US" sz="1800" kern="1200" dirty="0"/>
        </a:p>
      </dsp:txBody>
      <dsp:txXfrm>
        <a:off x="1643" y="994368"/>
        <a:ext cx="1601985" cy="2722182"/>
      </dsp:txXfrm>
    </dsp:sp>
    <dsp:sp modelId="{E9ED8019-3A17-4626-B26E-D60780A32239}">
      <dsp:nvSpPr>
        <dsp:cNvPr id="0" name=""/>
        <dsp:cNvSpPr/>
      </dsp:nvSpPr>
      <dsp:spPr>
        <a:xfrm>
          <a:off x="1827907" y="475968"/>
          <a:ext cx="1601985" cy="5184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Donor</a:t>
          </a:r>
        </a:p>
      </dsp:txBody>
      <dsp:txXfrm>
        <a:off x="1827907" y="475968"/>
        <a:ext cx="1601985" cy="518400"/>
      </dsp:txXfrm>
    </dsp:sp>
    <dsp:sp modelId="{5E19C2EE-F298-4806-8310-FD1554872DD2}">
      <dsp:nvSpPr>
        <dsp:cNvPr id="0" name=""/>
        <dsp:cNvSpPr/>
      </dsp:nvSpPr>
      <dsp:spPr>
        <a:xfrm>
          <a:off x="1827907" y="994368"/>
          <a:ext cx="1601985" cy="2722182"/>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Simple</a:t>
          </a:r>
        </a:p>
        <a:p>
          <a:pPr marL="171450" lvl="1" indent="-171450" algn="l" defTabSz="800100">
            <a:lnSpc>
              <a:spcPct val="90000"/>
            </a:lnSpc>
            <a:spcBef>
              <a:spcPct val="0"/>
            </a:spcBef>
            <a:spcAft>
              <a:spcPct val="15000"/>
            </a:spcAft>
            <a:buChar char="•"/>
          </a:pPr>
          <a:r>
            <a:rPr lang="en-US" sz="1800" kern="1200" dirty="0"/>
            <a:t>Cost effective</a:t>
          </a:r>
        </a:p>
        <a:p>
          <a:pPr marL="171450" lvl="1" indent="-171450" algn="l" defTabSz="800100">
            <a:lnSpc>
              <a:spcPct val="90000"/>
            </a:lnSpc>
            <a:spcBef>
              <a:spcPct val="0"/>
            </a:spcBef>
            <a:spcAft>
              <a:spcPct val="15000"/>
            </a:spcAft>
            <a:buChar char="•"/>
          </a:pPr>
          <a:r>
            <a:rPr lang="en-US" sz="1800" kern="1200" dirty="0"/>
            <a:t>Support one or multiple charities</a:t>
          </a:r>
        </a:p>
        <a:p>
          <a:pPr marL="171450" lvl="1" indent="-171450" algn="l" defTabSz="800100">
            <a:lnSpc>
              <a:spcPct val="90000"/>
            </a:lnSpc>
            <a:spcBef>
              <a:spcPct val="0"/>
            </a:spcBef>
            <a:spcAft>
              <a:spcPct val="15000"/>
            </a:spcAft>
            <a:buChar char="•"/>
          </a:pPr>
          <a:endParaRPr lang="en-US" sz="1800" kern="1200" dirty="0"/>
        </a:p>
      </dsp:txBody>
      <dsp:txXfrm>
        <a:off x="1827907" y="994368"/>
        <a:ext cx="1601985" cy="2722182"/>
      </dsp:txXfrm>
    </dsp:sp>
    <dsp:sp modelId="{79013509-DA24-4ED3-8435-1E44EEA11C48}">
      <dsp:nvSpPr>
        <dsp:cNvPr id="0" name=""/>
        <dsp:cNvSpPr/>
      </dsp:nvSpPr>
      <dsp:spPr>
        <a:xfrm>
          <a:off x="3654171" y="475968"/>
          <a:ext cx="1601985" cy="51840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Corporate</a:t>
          </a:r>
        </a:p>
      </dsp:txBody>
      <dsp:txXfrm>
        <a:off x="3654171" y="475968"/>
        <a:ext cx="1601985" cy="518400"/>
      </dsp:txXfrm>
    </dsp:sp>
    <dsp:sp modelId="{E546D3E8-34FF-4DFA-B7EC-67DE5BCA1D02}">
      <dsp:nvSpPr>
        <dsp:cNvPr id="0" name=""/>
        <dsp:cNvSpPr/>
      </dsp:nvSpPr>
      <dsp:spPr>
        <a:xfrm>
          <a:off x="3654171" y="994368"/>
          <a:ext cx="1601985" cy="2722182"/>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CSR</a:t>
          </a:r>
        </a:p>
        <a:p>
          <a:pPr marL="171450" lvl="1" indent="-171450" algn="l" defTabSz="800100">
            <a:lnSpc>
              <a:spcPct val="90000"/>
            </a:lnSpc>
            <a:spcBef>
              <a:spcPct val="0"/>
            </a:spcBef>
            <a:spcAft>
              <a:spcPct val="15000"/>
            </a:spcAft>
            <a:buChar char="•"/>
          </a:pPr>
          <a:r>
            <a:rPr lang="en-US" sz="1800" kern="1200" dirty="0"/>
            <a:t>Employee engagement </a:t>
          </a:r>
        </a:p>
        <a:p>
          <a:pPr marL="171450" lvl="1" indent="-171450" algn="l" defTabSz="800100">
            <a:lnSpc>
              <a:spcPct val="90000"/>
            </a:lnSpc>
            <a:spcBef>
              <a:spcPct val="0"/>
            </a:spcBef>
            <a:spcAft>
              <a:spcPct val="15000"/>
            </a:spcAft>
            <a:buChar char="•"/>
          </a:pPr>
          <a:r>
            <a:rPr lang="en-US" sz="1800" kern="1200" dirty="0"/>
            <a:t>Awards for employers</a:t>
          </a:r>
        </a:p>
        <a:p>
          <a:pPr marL="171450" lvl="1" indent="-171450" algn="l" defTabSz="800100">
            <a:lnSpc>
              <a:spcPct val="90000"/>
            </a:lnSpc>
            <a:spcBef>
              <a:spcPct val="0"/>
            </a:spcBef>
            <a:spcAft>
              <a:spcPct val="15000"/>
            </a:spcAft>
            <a:buChar char="•"/>
          </a:pPr>
          <a:r>
            <a:rPr lang="en-US" sz="1800" kern="1200" dirty="0"/>
            <a:t>Matching</a:t>
          </a:r>
        </a:p>
        <a:p>
          <a:pPr marL="171450" lvl="1" indent="-171450" algn="l" defTabSz="800100">
            <a:lnSpc>
              <a:spcPct val="90000"/>
            </a:lnSpc>
            <a:spcBef>
              <a:spcPct val="0"/>
            </a:spcBef>
            <a:spcAft>
              <a:spcPct val="15000"/>
            </a:spcAft>
            <a:buChar char="•"/>
          </a:pPr>
          <a:r>
            <a:rPr lang="en-US" sz="1800" kern="1200" dirty="0"/>
            <a:t>Free to implement</a:t>
          </a:r>
        </a:p>
        <a:p>
          <a:pPr marL="171450" lvl="1" indent="-171450" algn="l" defTabSz="800100">
            <a:lnSpc>
              <a:spcPct val="90000"/>
            </a:lnSpc>
            <a:spcBef>
              <a:spcPct val="0"/>
            </a:spcBef>
            <a:spcAft>
              <a:spcPct val="15000"/>
            </a:spcAft>
            <a:buChar char="•"/>
          </a:pPr>
          <a:endParaRPr lang="en-US" sz="1800" kern="1200" dirty="0"/>
        </a:p>
      </dsp:txBody>
      <dsp:txXfrm>
        <a:off x="3654171" y="994368"/>
        <a:ext cx="1601985" cy="27221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5F3F7-1699-4144-A703-C3A622009288}">
      <dsp:nvSpPr>
        <dsp:cNvPr id="0" name=""/>
        <dsp:cNvSpPr/>
      </dsp:nvSpPr>
      <dsp:spPr>
        <a:xfrm>
          <a:off x="41" y="789118"/>
          <a:ext cx="3967793" cy="1587117"/>
        </a:xfrm>
        <a:prstGeom prst="rect">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kern="1200" dirty="0"/>
            <a:t>A Payroll Giving Agency is an NFP organisation that is registered with HMRC which allows them to process employee’s donations before tax is calculated. </a:t>
          </a:r>
          <a:r>
            <a:rPr lang="en-GB" sz="1700" i="1" kern="1200" dirty="0"/>
            <a:t>Normally</a:t>
          </a:r>
          <a:r>
            <a:rPr lang="en-GB" sz="1700" kern="1200" dirty="0"/>
            <a:t> </a:t>
          </a:r>
          <a:r>
            <a:rPr lang="en-GB" sz="1700" i="1" kern="1200" dirty="0"/>
            <a:t>Charge admin fee of 3-4%</a:t>
          </a:r>
          <a:r>
            <a:rPr lang="en-GB" sz="1700" kern="1200" dirty="0"/>
            <a:t>.  Full list on </a:t>
          </a:r>
          <a:r>
            <a:rPr lang="en-GB" sz="17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www.gov.uk/payroll-giving</a:t>
          </a:r>
          <a:r>
            <a:rPr lang="en-GB" sz="1700" kern="1200" dirty="0">
              <a:solidFill>
                <a:schemeClr val="bg1"/>
              </a:solidFill>
            </a:rPr>
            <a:t> </a:t>
          </a:r>
          <a:endParaRPr lang="en-US" sz="1700" kern="1200" dirty="0">
            <a:solidFill>
              <a:schemeClr val="bg1"/>
            </a:solidFill>
          </a:endParaRPr>
        </a:p>
      </dsp:txBody>
      <dsp:txXfrm>
        <a:off x="41" y="789118"/>
        <a:ext cx="3967793" cy="1587117"/>
      </dsp:txXfrm>
    </dsp:sp>
    <dsp:sp modelId="{8DDB66F0-04C4-4978-9C3B-D727530AAB31}">
      <dsp:nvSpPr>
        <dsp:cNvPr id="0" name=""/>
        <dsp:cNvSpPr/>
      </dsp:nvSpPr>
      <dsp:spPr>
        <a:xfrm>
          <a:off x="41" y="2376235"/>
          <a:ext cx="3967793" cy="131536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kern="1200"/>
            <a:t>Charities Aid Foundation (CAF)</a:t>
          </a:r>
          <a:endParaRPr lang="en-US" sz="1700" kern="1200"/>
        </a:p>
        <a:p>
          <a:pPr marL="171450" lvl="1" indent="-171450" algn="l" defTabSz="755650">
            <a:lnSpc>
              <a:spcPct val="90000"/>
            </a:lnSpc>
            <a:spcBef>
              <a:spcPct val="0"/>
            </a:spcBef>
            <a:spcAft>
              <a:spcPct val="15000"/>
            </a:spcAft>
            <a:buChar char="•"/>
          </a:pPr>
          <a:r>
            <a:rPr lang="en-GB" sz="1700" kern="1200"/>
            <a:t>Charitable Giving (CG)</a:t>
          </a:r>
          <a:endParaRPr lang="en-US" sz="1700" kern="1200"/>
        </a:p>
        <a:p>
          <a:pPr marL="171450" lvl="1" indent="-171450" algn="l" defTabSz="755650">
            <a:lnSpc>
              <a:spcPct val="90000"/>
            </a:lnSpc>
            <a:spcBef>
              <a:spcPct val="0"/>
            </a:spcBef>
            <a:spcAft>
              <a:spcPct val="15000"/>
            </a:spcAft>
            <a:buChar char="•"/>
          </a:pPr>
          <a:r>
            <a:rPr lang="en-GB" sz="1700" kern="1200"/>
            <a:t>Charities Trust (CT)</a:t>
          </a:r>
          <a:endParaRPr lang="en-US" sz="1700" kern="1200"/>
        </a:p>
      </dsp:txBody>
      <dsp:txXfrm>
        <a:off x="41" y="2376235"/>
        <a:ext cx="3967793" cy="1315369"/>
      </dsp:txXfrm>
    </dsp:sp>
    <dsp:sp modelId="{4398050B-429B-485B-B21E-DADE30466DC7}">
      <dsp:nvSpPr>
        <dsp:cNvPr id="0" name=""/>
        <dsp:cNvSpPr/>
      </dsp:nvSpPr>
      <dsp:spPr>
        <a:xfrm>
          <a:off x="4523325" y="789118"/>
          <a:ext cx="3967793" cy="158711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kern="1200"/>
            <a:t>Professional Fundraising Organisations (PFOs) work with employers to recruit Payroll Giving donors in the workplace on behalf of charities. </a:t>
          </a:r>
          <a:r>
            <a:rPr lang="en-GB" sz="1700" i="1" kern="1200"/>
            <a:t>CRUK pay one-off fee for each donor recruited</a:t>
          </a:r>
          <a:r>
            <a:rPr lang="en-GB" sz="1700" kern="1200"/>
            <a:t>.</a:t>
          </a:r>
          <a:endParaRPr lang="en-US" sz="1700" kern="1200"/>
        </a:p>
      </dsp:txBody>
      <dsp:txXfrm>
        <a:off x="4523325" y="789118"/>
        <a:ext cx="3967793" cy="1587117"/>
      </dsp:txXfrm>
    </dsp:sp>
    <dsp:sp modelId="{74467E2E-FB64-44B3-9B44-D9BDA5D8946C}">
      <dsp:nvSpPr>
        <dsp:cNvPr id="0" name=""/>
        <dsp:cNvSpPr/>
      </dsp:nvSpPr>
      <dsp:spPr>
        <a:xfrm>
          <a:off x="4523325" y="2376235"/>
          <a:ext cx="3967793" cy="131536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kern="1200"/>
            <a:t>Hands on Payroll Giving </a:t>
          </a:r>
          <a:endParaRPr lang="en-US" sz="1700" kern="1200"/>
        </a:p>
        <a:p>
          <a:pPr marL="171450" lvl="1" indent="-171450" algn="l" defTabSz="755650">
            <a:lnSpc>
              <a:spcPct val="90000"/>
            </a:lnSpc>
            <a:spcBef>
              <a:spcPct val="0"/>
            </a:spcBef>
            <a:spcAft>
              <a:spcPct val="15000"/>
            </a:spcAft>
            <a:buChar char="•"/>
          </a:pPr>
          <a:r>
            <a:rPr lang="en-GB" sz="1700" kern="1200"/>
            <a:t>Payroll Giving in Action</a:t>
          </a:r>
          <a:endParaRPr lang="en-US" sz="1700" kern="1200"/>
        </a:p>
        <a:p>
          <a:pPr marL="171450" lvl="1" indent="-171450" algn="l" defTabSz="755650">
            <a:lnSpc>
              <a:spcPct val="90000"/>
            </a:lnSpc>
            <a:spcBef>
              <a:spcPct val="0"/>
            </a:spcBef>
            <a:spcAft>
              <a:spcPct val="15000"/>
            </a:spcAft>
            <a:buChar char="•"/>
          </a:pPr>
          <a:r>
            <a:rPr lang="en-GB" sz="1700" kern="1200"/>
            <a:t>StC Payroll Giving</a:t>
          </a:r>
          <a:endParaRPr lang="en-US" sz="1700" kern="1200"/>
        </a:p>
        <a:p>
          <a:pPr marL="171450" lvl="1" indent="-171450" algn="l" defTabSz="755650">
            <a:lnSpc>
              <a:spcPct val="90000"/>
            </a:lnSpc>
            <a:spcBef>
              <a:spcPct val="0"/>
            </a:spcBef>
            <a:spcAft>
              <a:spcPct val="15000"/>
            </a:spcAft>
            <a:buChar char="•"/>
          </a:pPr>
          <a:r>
            <a:rPr lang="en-GB" sz="1700" kern="1200"/>
            <a:t>Good Giving</a:t>
          </a:r>
          <a:endParaRPr lang="en-US" sz="1700" kern="1200"/>
        </a:p>
      </dsp:txBody>
      <dsp:txXfrm>
        <a:off x="4523325" y="2376235"/>
        <a:ext cx="3967793" cy="13153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3AFF8-A172-4454-8341-CE242BC3D076}">
      <dsp:nvSpPr>
        <dsp:cNvPr id="0" name=""/>
        <dsp:cNvSpPr/>
      </dsp:nvSpPr>
      <dsp:spPr>
        <a:xfrm>
          <a:off x="3446936" y="681711"/>
          <a:ext cx="524287" cy="91440"/>
        </a:xfrm>
        <a:custGeom>
          <a:avLst/>
          <a:gdLst/>
          <a:ahLst/>
          <a:cxnLst/>
          <a:rect l="0" t="0" r="0" b="0"/>
          <a:pathLst>
            <a:path>
              <a:moveTo>
                <a:pt x="0" y="45720"/>
              </a:moveTo>
              <a:lnTo>
                <a:pt x="52428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95207" y="724657"/>
        <a:ext cx="27744" cy="5548"/>
      </dsp:txXfrm>
    </dsp:sp>
    <dsp:sp modelId="{4988A285-7FE8-47FB-B61F-A23CA4FF906D}">
      <dsp:nvSpPr>
        <dsp:cNvPr id="0" name=""/>
        <dsp:cNvSpPr/>
      </dsp:nvSpPr>
      <dsp:spPr>
        <a:xfrm>
          <a:off x="1036180" y="3664"/>
          <a:ext cx="2412555" cy="14475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217" tIns="124090" rIns="118217" bIns="124090" numCol="1" spcCol="1270" anchor="ctr" anchorCtr="0">
          <a:noAutofit/>
        </a:bodyPr>
        <a:lstStyle/>
        <a:p>
          <a:pPr marL="0" lvl="0" indent="0" algn="ctr" defTabSz="622300">
            <a:lnSpc>
              <a:spcPct val="90000"/>
            </a:lnSpc>
            <a:spcBef>
              <a:spcPct val="0"/>
            </a:spcBef>
            <a:spcAft>
              <a:spcPct val="35000"/>
            </a:spcAft>
            <a:buNone/>
          </a:pPr>
          <a:r>
            <a:rPr lang="en-GB" sz="1400" kern="1200" dirty="0"/>
            <a:t>An employer needs to set up a contract with a Payroll Giving Agent (PGA)</a:t>
          </a:r>
          <a:endParaRPr lang="en-US" sz="1400" kern="1200" dirty="0"/>
        </a:p>
      </dsp:txBody>
      <dsp:txXfrm>
        <a:off x="1036180" y="3664"/>
        <a:ext cx="2412555" cy="1447533"/>
      </dsp:txXfrm>
    </dsp:sp>
    <dsp:sp modelId="{8E818BED-8EC0-47F3-9B99-9ACF99B6DEAB}">
      <dsp:nvSpPr>
        <dsp:cNvPr id="0" name=""/>
        <dsp:cNvSpPr/>
      </dsp:nvSpPr>
      <dsp:spPr>
        <a:xfrm>
          <a:off x="2242458" y="1449398"/>
          <a:ext cx="2967443" cy="524287"/>
        </a:xfrm>
        <a:custGeom>
          <a:avLst/>
          <a:gdLst/>
          <a:ahLst/>
          <a:cxnLst/>
          <a:rect l="0" t="0" r="0" b="0"/>
          <a:pathLst>
            <a:path>
              <a:moveTo>
                <a:pt x="2967443" y="0"/>
              </a:moveTo>
              <a:lnTo>
                <a:pt x="2967443" y="279243"/>
              </a:lnTo>
              <a:lnTo>
                <a:pt x="0" y="279243"/>
              </a:lnTo>
              <a:lnTo>
                <a:pt x="0" y="524287"/>
              </a:lnTo>
            </a:path>
          </a:pathLst>
        </a:custGeom>
        <a:noFill/>
        <a:ln w="6350" cap="flat" cmpd="sng" algn="ctr">
          <a:solidFill>
            <a:schemeClr val="accent5">
              <a:hueOff val="-2252848"/>
              <a:satOff val="-5806"/>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50708" y="1708767"/>
        <a:ext cx="150943" cy="5548"/>
      </dsp:txXfrm>
    </dsp:sp>
    <dsp:sp modelId="{94200847-A81C-40BB-906E-D7E682323A1D}">
      <dsp:nvSpPr>
        <dsp:cNvPr id="0" name=""/>
        <dsp:cNvSpPr/>
      </dsp:nvSpPr>
      <dsp:spPr>
        <a:xfrm>
          <a:off x="4003623" y="3664"/>
          <a:ext cx="2412555" cy="1447533"/>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217" tIns="124090" rIns="118217" bIns="124090" numCol="1" spcCol="1270" anchor="t" anchorCtr="0">
          <a:noAutofit/>
        </a:bodyPr>
        <a:lstStyle/>
        <a:p>
          <a:pPr marL="0" lvl="0" indent="0" algn="l" defTabSz="622300">
            <a:lnSpc>
              <a:spcPct val="90000"/>
            </a:lnSpc>
            <a:spcBef>
              <a:spcPct val="0"/>
            </a:spcBef>
            <a:spcAft>
              <a:spcPct val="35000"/>
            </a:spcAft>
            <a:buNone/>
          </a:pPr>
          <a:r>
            <a:rPr lang="en-GB" sz="1400" kern="1200" dirty="0"/>
            <a:t>The employer then needs to promote the scheme to build staff awareness</a:t>
          </a:r>
          <a:endParaRPr lang="en-US" sz="1400" kern="1200" dirty="0"/>
        </a:p>
        <a:p>
          <a:pPr marL="57150" lvl="1" indent="-57150" algn="l" defTabSz="488950">
            <a:lnSpc>
              <a:spcPct val="90000"/>
            </a:lnSpc>
            <a:spcBef>
              <a:spcPct val="0"/>
            </a:spcBef>
            <a:spcAft>
              <a:spcPct val="15000"/>
            </a:spcAft>
            <a:buChar char="•"/>
          </a:pPr>
          <a:r>
            <a:rPr lang="en-GB" sz="1100" kern="1200" dirty="0"/>
            <a:t>Professional Fundraising Organisations (PFOs) are helpful</a:t>
          </a:r>
          <a:endParaRPr lang="en-US" sz="1100" kern="1200" dirty="0"/>
        </a:p>
      </dsp:txBody>
      <dsp:txXfrm>
        <a:off x="4003623" y="3664"/>
        <a:ext cx="2412555" cy="1447533"/>
      </dsp:txXfrm>
    </dsp:sp>
    <dsp:sp modelId="{A952EB19-7A80-4DD0-90E2-324FFD51AB1C}">
      <dsp:nvSpPr>
        <dsp:cNvPr id="0" name=""/>
        <dsp:cNvSpPr/>
      </dsp:nvSpPr>
      <dsp:spPr>
        <a:xfrm>
          <a:off x="3446936" y="2684133"/>
          <a:ext cx="524287" cy="91440"/>
        </a:xfrm>
        <a:custGeom>
          <a:avLst/>
          <a:gdLst/>
          <a:ahLst/>
          <a:cxnLst/>
          <a:rect l="0" t="0" r="0" b="0"/>
          <a:pathLst>
            <a:path>
              <a:moveTo>
                <a:pt x="0" y="45720"/>
              </a:moveTo>
              <a:lnTo>
                <a:pt x="524287" y="45720"/>
              </a:lnTo>
            </a:path>
          </a:pathLst>
        </a:custGeom>
        <a:noFill/>
        <a:ln w="6350" cap="flat" cmpd="sng" algn="ctr">
          <a:solidFill>
            <a:schemeClr val="accent5">
              <a:hueOff val="-4505695"/>
              <a:satOff val="-11613"/>
              <a:lumOff val="-784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95207" y="2727078"/>
        <a:ext cx="27744" cy="5548"/>
      </dsp:txXfrm>
    </dsp:sp>
    <dsp:sp modelId="{EE0DBDA3-A91D-4BF2-B041-99D131CDD7D5}">
      <dsp:nvSpPr>
        <dsp:cNvPr id="0" name=""/>
        <dsp:cNvSpPr/>
      </dsp:nvSpPr>
      <dsp:spPr>
        <a:xfrm>
          <a:off x="1036180" y="2006086"/>
          <a:ext cx="2412555" cy="1447533"/>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217" tIns="124090" rIns="118217" bIns="124090" numCol="1" spcCol="1270" anchor="t" anchorCtr="0">
          <a:noAutofit/>
        </a:bodyPr>
        <a:lstStyle/>
        <a:p>
          <a:pPr marL="0" lvl="0" indent="0" algn="l" defTabSz="622300">
            <a:lnSpc>
              <a:spcPct val="90000"/>
            </a:lnSpc>
            <a:spcBef>
              <a:spcPct val="0"/>
            </a:spcBef>
            <a:spcAft>
              <a:spcPct val="35000"/>
            </a:spcAft>
            <a:buNone/>
          </a:pPr>
          <a:r>
            <a:rPr lang="en-GB" sz="1400" kern="1200"/>
            <a:t>The payroll department needs to process the deductions (After NI, before tax)</a:t>
          </a:r>
          <a:endParaRPr lang="en-US" sz="1400" kern="1200"/>
        </a:p>
        <a:p>
          <a:pPr marL="57150" lvl="1" indent="-57150" algn="l" defTabSz="488950">
            <a:lnSpc>
              <a:spcPct val="90000"/>
            </a:lnSpc>
            <a:spcBef>
              <a:spcPct val="0"/>
            </a:spcBef>
            <a:spcAft>
              <a:spcPct val="15000"/>
            </a:spcAft>
            <a:buChar char="•"/>
          </a:pPr>
          <a:r>
            <a:rPr lang="en-GB" sz="1100" kern="1200"/>
            <a:t>Most modern payroll software is equipped to process this</a:t>
          </a:r>
          <a:endParaRPr lang="en-US" sz="1100" kern="1200"/>
        </a:p>
      </dsp:txBody>
      <dsp:txXfrm>
        <a:off x="1036180" y="2006086"/>
        <a:ext cx="2412555" cy="1447533"/>
      </dsp:txXfrm>
    </dsp:sp>
    <dsp:sp modelId="{F0B6AE9E-02E9-4E88-88A8-48CFE54CE82B}">
      <dsp:nvSpPr>
        <dsp:cNvPr id="0" name=""/>
        <dsp:cNvSpPr/>
      </dsp:nvSpPr>
      <dsp:spPr>
        <a:xfrm>
          <a:off x="2242458" y="3451819"/>
          <a:ext cx="2967443" cy="524287"/>
        </a:xfrm>
        <a:custGeom>
          <a:avLst/>
          <a:gdLst/>
          <a:ahLst/>
          <a:cxnLst/>
          <a:rect l="0" t="0" r="0" b="0"/>
          <a:pathLst>
            <a:path>
              <a:moveTo>
                <a:pt x="2967443" y="0"/>
              </a:moveTo>
              <a:lnTo>
                <a:pt x="2967443" y="279243"/>
              </a:lnTo>
              <a:lnTo>
                <a:pt x="0" y="279243"/>
              </a:lnTo>
              <a:lnTo>
                <a:pt x="0" y="524287"/>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50708" y="3711189"/>
        <a:ext cx="150943" cy="5548"/>
      </dsp:txXfrm>
    </dsp:sp>
    <dsp:sp modelId="{D8E60321-A822-4287-AE83-D9B54BC6B227}">
      <dsp:nvSpPr>
        <dsp:cNvPr id="0" name=""/>
        <dsp:cNvSpPr/>
      </dsp:nvSpPr>
      <dsp:spPr>
        <a:xfrm>
          <a:off x="4003623" y="2006086"/>
          <a:ext cx="2412555" cy="1447533"/>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217" tIns="124090" rIns="118217" bIns="124090" numCol="1" spcCol="1270" anchor="ctr" anchorCtr="0">
          <a:noAutofit/>
        </a:bodyPr>
        <a:lstStyle/>
        <a:p>
          <a:pPr marL="0" lvl="0" indent="0" algn="ctr" defTabSz="622300">
            <a:lnSpc>
              <a:spcPct val="90000"/>
            </a:lnSpc>
            <a:spcBef>
              <a:spcPct val="0"/>
            </a:spcBef>
            <a:spcAft>
              <a:spcPct val="35000"/>
            </a:spcAft>
            <a:buNone/>
          </a:pPr>
          <a:r>
            <a:rPr lang="en-GB" sz="1400" kern="1200"/>
            <a:t>The deductions then need to be transferred to the Payroll Giving Agent (PGA) together with a list of employees taking part</a:t>
          </a:r>
          <a:endParaRPr lang="en-US" sz="1400" kern="1200"/>
        </a:p>
      </dsp:txBody>
      <dsp:txXfrm>
        <a:off x="4003623" y="2006086"/>
        <a:ext cx="2412555" cy="1447533"/>
      </dsp:txXfrm>
    </dsp:sp>
    <dsp:sp modelId="{B1ACBBC4-AA11-446E-A496-9DE818879D3A}">
      <dsp:nvSpPr>
        <dsp:cNvPr id="0" name=""/>
        <dsp:cNvSpPr/>
      </dsp:nvSpPr>
      <dsp:spPr>
        <a:xfrm>
          <a:off x="1036180" y="4008507"/>
          <a:ext cx="2412555" cy="144753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217" tIns="124090" rIns="118217" bIns="124090" numCol="1" spcCol="1270" anchor="ctr" anchorCtr="0">
          <a:noAutofit/>
        </a:bodyPr>
        <a:lstStyle/>
        <a:p>
          <a:pPr marL="0" lvl="0" indent="0" algn="ctr" defTabSz="622300">
            <a:lnSpc>
              <a:spcPct val="90000"/>
            </a:lnSpc>
            <a:spcBef>
              <a:spcPct val="0"/>
            </a:spcBef>
            <a:spcAft>
              <a:spcPct val="35000"/>
            </a:spcAft>
            <a:buNone/>
          </a:pPr>
          <a:r>
            <a:rPr lang="en-GB" sz="1400" kern="1200"/>
            <a:t>The PGA disburses the funds to the relevant charities</a:t>
          </a:r>
          <a:endParaRPr lang="en-US" sz="1400" kern="1200"/>
        </a:p>
      </dsp:txBody>
      <dsp:txXfrm>
        <a:off x="1036180" y="4008507"/>
        <a:ext cx="2412555" cy="1447533"/>
      </dsp:txXfrm>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023BB5-199E-43D5-B160-0553C4B2F788}" type="datetimeFigureOut">
              <a:rPr lang="en-GB" smtClean="0"/>
              <a:t>18/01/2022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A7DAC7-CE28-49CC-A2D1-7DB87982D607}" type="slidenum">
              <a:rPr lang="en-GB" smtClean="0"/>
              <a:t>‹#›</a:t>
            </a:fld>
            <a:endParaRPr lang="en-GB"/>
          </a:p>
        </p:txBody>
      </p:sp>
    </p:spTree>
    <p:extLst>
      <p:ext uri="{BB962C8B-B14F-4D97-AF65-F5344CB8AC3E}">
        <p14:creationId xmlns:p14="http://schemas.microsoft.com/office/powerpoint/2010/main" val="2834440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Mervi</a:t>
            </a:r>
          </a:p>
        </p:txBody>
      </p:sp>
      <p:sp>
        <p:nvSpPr>
          <p:cNvPr id="4" name="Slide Number Placeholder 3"/>
          <p:cNvSpPr>
            <a:spLocks noGrp="1"/>
          </p:cNvSpPr>
          <p:nvPr>
            <p:ph type="sldNum" sz="quarter" idx="10"/>
          </p:nvPr>
        </p:nvSpPr>
        <p:spPr/>
        <p:txBody>
          <a:bodyPr/>
          <a:lstStyle/>
          <a:p>
            <a:fld id="{73F8ABCC-C029-48BF-94EB-20BD7CAA7824}" type="slidenum">
              <a:rPr lang="en-GB" smtClean="0"/>
              <a:t>5</a:t>
            </a:fld>
            <a:endParaRPr lang="en-GB"/>
          </a:p>
        </p:txBody>
      </p:sp>
    </p:spTree>
    <p:extLst>
      <p:ext uri="{BB962C8B-B14F-4D97-AF65-F5344CB8AC3E}">
        <p14:creationId xmlns:p14="http://schemas.microsoft.com/office/powerpoint/2010/main" val="2785544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solidFill>
                <a:srgbClr val="FF0000"/>
              </a:solidFill>
            </a:endParaRPr>
          </a:p>
        </p:txBody>
      </p:sp>
      <p:sp>
        <p:nvSpPr>
          <p:cNvPr id="4" name="Slide Number Placeholder 3"/>
          <p:cNvSpPr>
            <a:spLocks noGrp="1"/>
          </p:cNvSpPr>
          <p:nvPr>
            <p:ph type="sldNum" sz="quarter" idx="10"/>
          </p:nvPr>
        </p:nvSpPr>
        <p:spPr/>
        <p:txBody>
          <a:bodyPr/>
          <a:lstStyle/>
          <a:p>
            <a:fld id="{73F8ABCC-C029-48BF-94EB-20BD7CAA7824}" type="slidenum">
              <a:rPr lang="en-GB" smtClean="0"/>
              <a:t>7</a:t>
            </a:fld>
            <a:endParaRPr lang="en-GB"/>
          </a:p>
        </p:txBody>
      </p:sp>
    </p:spTree>
    <p:extLst>
      <p:ext uri="{BB962C8B-B14F-4D97-AF65-F5344CB8AC3E}">
        <p14:creationId xmlns:p14="http://schemas.microsoft.com/office/powerpoint/2010/main" val="551599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Mervi</a:t>
            </a:r>
          </a:p>
        </p:txBody>
      </p:sp>
      <p:sp>
        <p:nvSpPr>
          <p:cNvPr id="4" name="Slide Number Placeholder 3"/>
          <p:cNvSpPr>
            <a:spLocks noGrp="1"/>
          </p:cNvSpPr>
          <p:nvPr>
            <p:ph type="sldNum" sz="quarter" idx="10"/>
          </p:nvPr>
        </p:nvSpPr>
        <p:spPr/>
        <p:txBody>
          <a:bodyPr/>
          <a:lstStyle/>
          <a:p>
            <a:fld id="{73F8ABCC-C029-48BF-94EB-20BD7CAA7824}" type="slidenum">
              <a:rPr lang="en-GB" smtClean="0"/>
              <a:t>8</a:t>
            </a:fld>
            <a:endParaRPr lang="en-GB"/>
          </a:p>
        </p:txBody>
      </p:sp>
    </p:spTree>
    <p:extLst>
      <p:ext uri="{BB962C8B-B14F-4D97-AF65-F5344CB8AC3E}">
        <p14:creationId xmlns:p14="http://schemas.microsoft.com/office/powerpoint/2010/main" val="576420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A7DAC7-CE28-49CC-A2D1-7DB87982D607}" type="slidenum">
              <a:rPr lang="en-GB" smtClean="0"/>
              <a:t>13</a:t>
            </a:fld>
            <a:endParaRPr lang="en-GB"/>
          </a:p>
        </p:txBody>
      </p:sp>
    </p:spTree>
    <p:extLst>
      <p:ext uri="{BB962C8B-B14F-4D97-AF65-F5344CB8AC3E}">
        <p14:creationId xmlns:p14="http://schemas.microsoft.com/office/powerpoint/2010/main" val="2800486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F21A7-BD19-4C5A-9831-B9BFF99EBD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2D625F-BB88-4ABB-8C17-A9512C86A6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B36029-A8E2-4639-9731-5B3752A1BFC1}"/>
              </a:ext>
            </a:extLst>
          </p:cNvPr>
          <p:cNvSpPr>
            <a:spLocks noGrp="1"/>
          </p:cNvSpPr>
          <p:nvPr>
            <p:ph type="dt" sz="half" idx="10"/>
          </p:nvPr>
        </p:nvSpPr>
        <p:spPr/>
        <p:txBody>
          <a:bodyPr/>
          <a:lstStyle/>
          <a:p>
            <a:fld id="{4EFBDC38-9537-45FE-8668-91843746523D}" type="datetimeFigureOut">
              <a:rPr lang="en-GB" smtClean="0"/>
              <a:t>18/01/2022</a:t>
            </a:fld>
            <a:endParaRPr lang="en-GB"/>
          </a:p>
        </p:txBody>
      </p:sp>
      <p:sp>
        <p:nvSpPr>
          <p:cNvPr id="5" name="Footer Placeholder 4">
            <a:extLst>
              <a:ext uri="{FF2B5EF4-FFF2-40B4-BE49-F238E27FC236}">
                <a16:creationId xmlns:a16="http://schemas.microsoft.com/office/drawing/2014/main" id="{F00504F5-6CB5-4322-B9C3-F30CC3EB54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5B406B-6014-4F22-B777-84321AA8C464}"/>
              </a:ext>
            </a:extLst>
          </p:cNvPr>
          <p:cNvSpPr>
            <a:spLocks noGrp="1"/>
          </p:cNvSpPr>
          <p:nvPr>
            <p:ph type="sldNum" sz="quarter" idx="12"/>
          </p:nvPr>
        </p:nvSpPr>
        <p:spPr/>
        <p:txBody>
          <a:bodyPr/>
          <a:lstStyle/>
          <a:p>
            <a:fld id="{21A44884-9381-444E-9437-7E5453A46497}" type="slidenum">
              <a:rPr lang="en-GB" smtClean="0"/>
              <a:t>‹#›</a:t>
            </a:fld>
            <a:endParaRPr lang="en-GB"/>
          </a:p>
        </p:txBody>
      </p:sp>
    </p:spTree>
    <p:extLst>
      <p:ext uri="{BB962C8B-B14F-4D97-AF65-F5344CB8AC3E}">
        <p14:creationId xmlns:p14="http://schemas.microsoft.com/office/powerpoint/2010/main" val="488678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B7737-0F6C-402C-B0BD-1B3AF41482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C8DD9D-F9B6-4435-9031-711FB99FF7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94F6D5-14F3-4D8E-98EB-424FB7AB4D86}"/>
              </a:ext>
            </a:extLst>
          </p:cNvPr>
          <p:cNvSpPr>
            <a:spLocks noGrp="1"/>
          </p:cNvSpPr>
          <p:nvPr>
            <p:ph type="dt" sz="half" idx="10"/>
          </p:nvPr>
        </p:nvSpPr>
        <p:spPr/>
        <p:txBody>
          <a:bodyPr/>
          <a:lstStyle/>
          <a:p>
            <a:fld id="{4EFBDC38-9537-45FE-8668-91843746523D}" type="datetimeFigureOut">
              <a:rPr lang="en-GB" smtClean="0"/>
              <a:t>18/01/2022</a:t>
            </a:fld>
            <a:endParaRPr lang="en-GB"/>
          </a:p>
        </p:txBody>
      </p:sp>
      <p:sp>
        <p:nvSpPr>
          <p:cNvPr id="5" name="Footer Placeholder 4">
            <a:extLst>
              <a:ext uri="{FF2B5EF4-FFF2-40B4-BE49-F238E27FC236}">
                <a16:creationId xmlns:a16="http://schemas.microsoft.com/office/drawing/2014/main" id="{637C99EC-683E-49B1-98AC-69B9A56894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C36348-8E11-424E-8CDF-EE02B11DA16F}"/>
              </a:ext>
            </a:extLst>
          </p:cNvPr>
          <p:cNvSpPr>
            <a:spLocks noGrp="1"/>
          </p:cNvSpPr>
          <p:nvPr>
            <p:ph type="sldNum" sz="quarter" idx="12"/>
          </p:nvPr>
        </p:nvSpPr>
        <p:spPr/>
        <p:txBody>
          <a:bodyPr/>
          <a:lstStyle/>
          <a:p>
            <a:fld id="{21A44884-9381-444E-9437-7E5453A46497}" type="slidenum">
              <a:rPr lang="en-GB" smtClean="0"/>
              <a:t>‹#›</a:t>
            </a:fld>
            <a:endParaRPr lang="en-GB"/>
          </a:p>
        </p:txBody>
      </p:sp>
    </p:spTree>
    <p:extLst>
      <p:ext uri="{BB962C8B-B14F-4D97-AF65-F5344CB8AC3E}">
        <p14:creationId xmlns:p14="http://schemas.microsoft.com/office/powerpoint/2010/main" val="318521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F14A86-5877-439B-891A-782453C16AC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D53B25-EA64-4363-87EB-3A8D5CC147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02E190-57E5-4ABD-B46A-7DD9248B343E}"/>
              </a:ext>
            </a:extLst>
          </p:cNvPr>
          <p:cNvSpPr>
            <a:spLocks noGrp="1"/>
          </p:cNvSpPr>
          <p:nvPr>
            <p:ph type="dt" sz="half" idx="10"/>
          </p:nvPr>
        </p:nvSpPr>
        <p:spPr/>
        <p:txBody>
          <a:bodyPr/>
          <a:lstStyle/>
          <a:p>
            <a:fld id="{4EFBDC38-9537-45FE-8668-91843746523D}" type="datetimeFigureOut">
              <a:rPr lang="en-GB" smtClean="0"/>
              <a:t>18/01/2022</a:t>
            </a:fld>
            <a:endParaRPr lang="en-GB"/>
          </a:p>
        </p:txBody>
      </p:sp>
      <p:sp>
        <p:nvSpPr>
          <p:cNvPr id="5" name="Footer Placeholder 4">
            <a:extLst>
              <a:ext uri="{FF2B5EF4-FFF2-40B4-BE49-F238E27FC236}">
                <a16:creationId xmlns:a16="http://schemas.microsoft.com/office/drawing/2014/main" id="{16EE6519-E343-488C-814F-1120AF6147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C4237D-16B8-434C-8D3D-0539E87961FD}"/>
              </a:ext>
            </a:extLst>
          </p:cNvPr>
          <p:cNvSpPr>
            <a:spLocks noGrp="1"/>
          </p:cNvSpPr>
          <p:nvPr>
            <p:ph type="sldNum" sz="quarter" idx="12"/>
          </p:nvPr>
        </p:nvSpPr>
        <p:spPr/>
        <p:txBody>
          <a:bodyPr/>
          <a:lstStyle/>
          <a:p>
            <a:fld id="{21A44884-9381-444E-9437-7E5453A46497}" type="slidenum">
              <a:rPr lang="en-GB" smtClean="0"/>
              <a:t>‹#›</a:t>
            </a:fld>
            <a:endParaRPr lang="en-GB"/>
          </a:p>
        </p:txBody>
      </p:sp>
    </p:spTree>
    <p:extLst>
      <p:ext uri="{BB962C8B-B14F-4D97-AF65-F5344CB8AC3E}">
        <p14:creationId xmlns:p14="http://schemas.microsoft.com/office/powerpoint/2010/main" val="1535894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ADAAC-E4E6-486E-BCA4-155C215562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F44636-19D8-4E04-8766-C8B4EF526F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37B422-8347-450B-8637-472A970F7BE3}"/>
              </a:ext>
            </a:extLst>
          </p:cNvPr>
          <p:cNvSpPr>
            <a:spLocks noGrp="1"/>
          </p:cNvSpPr>
          <p:nvPr>
            <p:ph type="dt" sz="half" idx="10"/>
          </p:nvPr>
        </p:nvSpPr>
        <p:spPr/>
        <p:txBody>
          <a:bodyPr/>
          <a:lstStyle/>
          <a:p>
            <a:fld id="{4EFBDC38-9537-45FE-8668-91843746523D}" type="datetimeFigureOut">
              <a:rPr lang="en-GB" smtClean="0"/>
              <a:t>18/01/2022</a:t>
            </a:fld>
            <a:endParaRPr lang="en-GB"/>
          </a:p>
        </p:txBody>
      </p:sp>
      <p:sp>
        <p:nvSpPr>
          <p:cNvPr id="5" name="Footer Placeholder 4">
            <a:extLst>
              <a:ext uri="{FF2B5EF4-FFF2-40B4-BE49-F238E27FC236}">
                <a16:creationId xmlns:a16="http://schemas.microsoft.com/office/drawing/2014/main" id="{3C43CC53-FFF6-4CAA-B1C4-CC47E48D49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E7F554-4B32-4CBB-9EBB-E73F4E084EC9}"/>
              </a:ext>
            </a:extLst>
          </p:cNvPr>
          <p:cNvSpPr>
            <a:spLocks noGrp="1"/>
          </p:cNvSpPr>
          <p:nvPr>
            <p:ph type="sldNum" sz="quarter" idx="12"/>
          </p:nvPr>
        </p:nvSpPr>
        <p:spPr/>
        <p:txBody>
          <a:bodyPr/>
          <a:lstStyle/>
          <a:p>
            <a:fld id="{21A44884-9381-444E-9437-7E5453A46497}" type="slidenum">
              <a:rPr lang="en-GB" smtClean="0"/>
              <a:t>‹#›</a:t>
            </a:fld>
            <a:endParaRPr lang="en-GB"/>
          </a:p>
        </p:txBody>
      </p:sp>
    </p:spTree>
    <p:extLst>
      <p:ext uri="{BB962C8B-B14F-4D97-AF65-F5344CB8AC3E}">
        <p14:creationId xmlns:p14="http://schemas.microsoft.com/office/powerpoint/2010/main" val="3467832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B281F-EF08-48EE-9BA2-1C99AA671D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908B926-0021-4C45-BB0C-4FA84313FA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C2F532-6D91-4F8C-8F6C-66F701665336}"/>
              </a:ext>
            </a:extLst>
          </p:cNvPr>
          <p:cNvSpPr>
            <a:spLocks noGrp="1"/>
          </p:cNvSpPr>
          <p:nvPr>
            <p:ph type="dt" sz="half" idx="10"/>
          </p:nvPr>
        </p:nvSpPr>
        <p:spPr/>
        <p:txBody>
          <a:bodyPr/>
          <a:lstStyle/>
          <a:p>
            <a:fld id="{4EFBDC38-9537-45FE-8668-91843746523D}" type="datetimeFigureOut">
              <a:rPr lang="en-GB" smtClean="0"/>
              <a:t>18/01/2022</a:t>
            </a:fld>
            <a:endParaRPr lang="en-GB"/>
          </a:p>
        </p:txBody>
      </p:sp>
      <p:sp>
        <p:nvSpPr>
          <p:cNvPr id="5" name="Footer Placeholder 4">
            <a:extLst>
              <a:ext uri="{FF2B5EF4-FFF2-40B4-BE49-F238E27FC236}">
                <a16:creationId xmlns:a16="http://schemas.microsoft.com/office/drawing/2014/main" id="{121AE996-6336-4B66-A2C0-0A2E5A5697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838572-9DBC-436A-876C-27D6D175EC8F}"/>
              </a:ext>
            </a:extLst>
          </p:cNvPr>
          <p:cNvSpPr>
            <a:spLocks noGrp="1"/>
          </p:cNvSpPr>
          <p:nvPr>
            <p:ph type="sldNum" sz="quarter" idx="12"/>
          </p:nvPr>
        </p:nvSpPr>
        <p:spPr/>
        <p:txBody>
          <a:bodyPr/>
          <a:lstStyle/>
          <a:p>
            <a:fld id="{21A44884-9381-444E-9437-7E5453A46497}" type="slidenum">
              <a:rPr lang="en-GB" smtClean="0"/>
              <a:t>‹#›</a:t>
            </a:fld>
            <a:endParaRPr lang="en-GB"/>
          </a:p>
        </p:txBody>
      </p:sp>
    </p:spTree>
    <p:extLst>
      <p:ext uri="{BB962C8B-B14F-4D97-AF65-F5344CB8AC3E}">
        <p14:creationId xmlns:p14="http://schemas.microsoft.com/office/powerpoint/2010/main" val="3320637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0C1DC-E366-4033-819F-BBF0D87418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68E01D-4998-4512-AC3B-208921E93E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5A18BBB-5AE4-472C-8702-2F1628C9B3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33478A5-BCBB-4E04-9ED4-ACB27CD31F4B}"/>
              </a:ext>
            </a:extLst>
          </p:cNvPr>
          <p:cNvSpPr>
            <a:spLocks noGrp="1"/>
          </p:cNvSpPr>
          <p:nvPr>
            <p:ph type="dt" sz="half" idx="10"/>
          </p:nvPr>
        </p:nvSpPr>
        <p:spPr/>
        <p:txBody>
          <a:bodyPr/>
          <a:lstStyle/>
          <a:p>
            <a:fld id="{4EFBDC38-9537-45FE-8668-91843746523D}" type="datetimeFigureOut">
              <a:rPr lang="en-GB" smtClean="0"/>
              <a:t>18/01/2022</a:t>
            </a:fld>
            <a:endParaRPr lang="en-GB"/>
          </a:p>
        </p:txBody>
      </p:sp>
      <p:sp>
        <p:nvSpPr>
          <p:cNvPr id="6" name="Footer Placeholder 5">
            <a:extLst>
              <a:ext uri="{FF2B5EF4-FFF2-40B4-BE49-F238E27FC236}">
                <a16:creationId xmlns:a16="http://schemas.microsoft.com/office/drawing/2014/main" id="{7F434D81-2C20-4E66-96B5-FAD7069D94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6ACDBD-3FC7-48D6-801C-9899E8841354}"/>
              </a:ext>
            </a:extLst>
          </p:cNvPr>
          <p:cNvSpPr>
            <a:spLocks noGrp="1"/>
          </p:cNvSpPr>
          <p:nvPr>
            <p:ph type="sldNum" sz="quarter" idx="12"/>
          </p:nvPr>
        </p:nvSpPr>
        <p:spPr/>
        <p:txBody>
          <a:bodyPr/>
          <a:lstStyle/>
          <a:p>
            <a:fld id="{21A44884-9381-444E-9437-7E5453A46497}" type="slidenum">
              <a:rPr lang="en-GB" smtClean="0"/>
              <a:t>‹#›</a:t>
            </a:fld>
            <a:endParaRPr lang="en-GB"/>
          </a:p>
        </p:txBody>
      </p:sp>
    </p:spTree>
    <p:extLst>
      <p:ext uri="{BB962C8B-B14F-4D97-AF65-F5344CB8AC3E}">
        <p14:creationId xmlns:p14="http://schemas.microsoft.com/office/powerpoint/2010/main" val="4135484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66D2-32BB-4BA7-B4F2-E2F8FA83869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451DBC-E755-4EA8-AE40-1F3A208D2F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3170F1-1E55-4727-87DA-964FEA230F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B8B459D-EA8B-4467-8C89-C64BFAAEBB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0807D0-8291-472E-8679-6B546033AC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8C0801-9E5E-4EBD-AA2D-B8221AAE9A47}"/>
              </a:ext>
            </a:extLst>
          </p:cNvPr>
          <p:cNvSpPr>
            <a:spLocks noGrp="1"/>
          </p:cNvSpPr>
          <p:nvPr>
            <p:ph type="dt" sz="half" idx="10"/>
          </p:nvPr>
        </p:nvSpPr>
        <p:spPr/>
        <p:txBody>
          <a:bodyPr/>
          <a:lstStyle/>
          <a:p>
            <a:fld id="{4EFBDC38-9537-45FE-8668-91843746523D}" type="datetimeFigureOut">
              <a:rPr lang="en-GB" smtClean="0"/>
              <a:t>18/01/2022</a:t>
            </a:fld>
            <a:endParaRPr lang="en-GB"/>
          </a:p>
        </p:txBody>
      </p:sp>
      <p:sp>
        <p:nvSpPr>
          <p:cNvPr id="8" name="Footer Placeholder 7">
            <a:extLst>
              <a:ext uri="{FF2B5EF4-FFF2-40B4-BE49-F238E27FC236}">
                <a16:creationId xmlns:a16="http://schemas.microsoft.com/office/drawing/2014/main" id="{BD972BC9-362F-475B-A507-7428F30B69D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38E513-7837-452F-9B34-5DBDE5134904}"/>
              </a:ext>
            </a:extLst>
          </p:cNvPr>
          <p:cNvSpPr>
            <a:spLocks noGrp="1"/>
          </p:cNvSpPr>
          <p:nvPr>
            <p:ph type="sldNum" sz="quarter" idx="12"/>
          </p:nvPr>
        </p:nvSpPr>
        <p:spPr/>
        <p:txBody>
          <a:bodyPr/>
          <a:lstStyle/>
          <a:p>
            <a:fld id="{21A44884-9381-444E-9437-7E5453A46497}" type="slidenum">
              <a:rPr lang="en-GB" smtClean="0"/>
              <a:t>‹#›</a:t>
            </a:fld>
            <a:endParaRPr lang="en-GB"/>
          </a:p>
        </p:txBody>
      </p:sp>
    </p:spTree>
    <p:extLst>
      <p:ext uri="{BB962C8B-B14F-4D97-AF65-F5344CB8AC3E}">
        <p14:creationId xmlns:p14="http://schemas.microsoft.com/office/powerpoint/2010/main" val="4287222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45B0-3366-48EE-9760-7725B0F27FB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3FB5BAC-751E-42A7-AB82-2A0375E102FE}"/>
              </a:ext>
            </a:extLst>
          </p:cNvPr>
          <p:cNvSpPr>
            <a:spLocks noGrp="1"/>
          </p:cNvSpPr>
          <p:nvPr>
            <p:ph type="dt" sz="half" idx="10"/>
          </p:nvPr>
        </p:nvSpPr>
        <p:spPr/>
        <p:txBody>
          <a:bodyPr/>
          <a:lstStyle/>
          <a:p>
            <a:fld id="{4EFBDC38-9537-45FE-8668-91843746523D}" type="datetimeFigureOut">
              <a:rPr lang="en-GB" smtClean="0"/>
              <a:t>18/01/2022</a:t>
            </a:fld>
            <a:endParaRPr lang="en-GB"/>
          </a:p>
        </p:txBody>
      </p:sp>
      <p:sp>
        <p:nvSpPr>
          <p:cNvPr id="4" name="Footer Placeholder 3">
            <a:extLst>
              <a:ext uri="{FF2B5EF4-FFF2-40B4-BE49-F238E27FC236}">
                <a16:creationId xmlns:a16="http://schemas.microsoft.com/office/drawing/2014/main" id="{CE201590-9A39-4A20-B730-CA840B48952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4E01698-C88B-4A6D-AA36-681458493B14}"/>
              </a:ext>
            </a:extLst>
          </p:cNvPr>
          <p:cNvSpPr>
            <a:spLocks noGrp="1"/>
          </p:cNvSpPr>
          <p:nvPr>
            <p:ph type="sldNum" sz="quarter" idx="12"/>
          </p:nvPr>
        </p:nvSpPr>
        <p:spPr/>
        <p:txBody>
          <a:bodyPr/>
          <a:lstStyle/>
          <a:p>
            <a:fld id="{21A44884-9381-444E-9437-7E5453A46497}" type="slidenum">
              <a:rPr lang="en-GB" smtClean="0"/>
              <a:t>‹#›</a:t>
            </a:fld>
            <a:endParaRPr lang="en-GB"/>
          </a:p>
        </p:txBody>
      </p:sp>
    </p:spTree>
    <p:extLst>
      <p:ext uri="{BB962C8B-B14F-4D97-AF65-F5344CB8AC3E}">
        <p14:creationId xmlns:p14="http://schemas.microsoft.com/office/powerpoint/2010/main" val="264939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A441C-5EDC-44EA-8975-CABE84011486}"/>
              </a:ext>
            </a:extLst>
          </p:cNvPr>
          <p:cNvSpPr>
            <a:spLocks noGrp="1"/>
          </p:cNvSpPr>
          <p:nvPr>
            <p:ph type="dt" sz="half" idx="10"/>
          </p:nvPr>
        </p:nvSpPr>
        <p:spPr/>
        <p:txBody>
          <a:bodyPr/>
          <a:lstStyle/>
          <a:p>
            <a:fld id="{4EFBDC38-9537-45FE-8668-91843746523D}" type="datetimeFigureOut">
              <a:rPr lang="en-GB" smtClean="0"/>
              <a:t>18/01/2022</a:t>
            </a:fld>
            <a:endParaRPr lang="en-GB"/>
          </a:p>
        </p:txBody>
      </p:sp>
      <p:sp>
        <p:nvSpPr>
          <p:cNvPr id="3" name="Footer Placeholder 2">
            <a:extLst>
              <a:ext uri="{FF2B5EF4-FFF2-40B4-BE49-F238E27FC236}">
                <a16:creationId xmlns:a16="http://schemas.microsoft.com/office/drawing/2014/main" id="{0003C674-B9C2-47EA-9436-1BB1F6CCC2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9F2B52E-238A-4A75-B932-136CDF219B83}"/>
              </a:ext>
            </a:extLst>
          </p:cNvPr>
          <p:cNvSpPr>
            <a:spLocks noGrp="1"/>
          </p:cNvSpPr>
          <p:nvPr>
            <p:ph type="sldNum" sz="quarter" idx="12"/>
          </p:nvPr>
        </p:nvSpPr>
        <p:spPr/>
        <p:txBody>
          <a:bodyPr/>
          <a:lstStyle/>
          <a:p>
            <a:fld id="{21A44884-9381-444E-9437-7E5453A46497}" type="slidenum">
              <a:rPr lang="en-GB" smtClean="0"/>
              <a:t>‹#›</a:t>
            </a:fld>
            <a:endParaRPr lang="en-GB"/>
          </a:p>
        </p:txBody>
      </p:sp>
    </p:spTree>
    <p:extLst>
      <p:ext uri="{BB962C8B-B14F-4D97-AF65-F5344CB8AC3E}">
        <p14:creationId xmlns:p14="http://schemas.microsoft.com/office/powerpoint/2010/main" val="2915751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171D9-4E39-405F-B702-4E121DAECC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3EA9E2A-B4E5-4C41-A07B-BB2E7DB756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70A6E0A-EA5A-4306-83E7-2112CA6AE3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D6D1A1-3321-40EF-985F-E82DABBD7566}"/>
              </a:ext>
            </a:extLst>
          </p:cNvPr>
          <p:cNvSpPr>
            <a:spLocks noGrp="1"/>
          </p:cNvSpPr>
          <p:nvPr>
            <p:ph type="dt" sz="half" idx="10"/>
          </p:nvPr>
        </p:nvSpPr>
        <p:spPr/>
        <p:txBody>
          <a:bodyPr/>
          <a:lstStyle/>
          <a:p>
            <a:fld id="{4EFBDC38-9537-45FE-8668-91843746523D}" type="datetimeFigureOut">
              <a:rPr lang="en-GB" smtClean="0"/>
              <a:t>18/01/2022</a:t>
            </a:fld>
            <a:endParaRPr lang="en-GB"/>
          </a:p>
        </p:txBody>
      </p:sp>
      <p:sp>
        <p:nvSpPr>
          <p:cNvPr id="6" name="Footer Placeholder 5">
            <a:extLst>
              <a:ext uri="{FF2B5EF4-FFF2-40B4-BE49-F238E27FC236}">
                <a16:creationId xmlns:a16="http://schemas.microsoft.com/office/drawing/2014/main" id="{E459CFAC-54A7-4C46-9F92-59387D1E4D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4A02E1-1E41-41EC-9173-E23749993D3C}"/>
              </a:ext>
            </a:extLst>
          </p:cNvPr>
          <p:cNvSpPr>
            <a:spLocks noGrp="1"/>
          </p:cNvSpPr>
          <p:nvPr>
            <p:ph type="sldNum" sz="quarter" idx="12"/>
          </p:nvPr>
        </p:nvSpPr>
        <p:spPr/>
        <p:txBody>
          <a:bodyPr/>
          <a:lstStyle/>
          <a:p>
            <a:fld id="{21A44884-9381-444E-9437-7E5453A46497}" type="slidenum">
              <a:rPr lang="en-GB" smtClean="0"/>
              <a:t>‹#›</a:t>
            </a:fld>
            <a:endParaRPr lang="en-GB"/>
          </a:p>
        </p:txBody>
      </p:sp>
    </p:spTree>
    <p:extLst>
      <p:ext uri="{BB962C8B-B14F-4D97-AF65-F5344CB8AC3E}">
        <p14:creationId xmlns:p14="http://schemas.microsoft.com/office/powerpoint/2010/main" val="271577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C1ABE-1C35-4F30-A5F6-FCDFBCE5A1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056CB9A-6ED6-4BAD-887F-E3F1269FB7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2EA425D-EF73-46E4-ACBC-F94BCC3943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8E90D2-8D11-4846-ABFC-8118B59446F9}"/>
              </a:ext>
            </a:extLst>
          </p:cNvPr>
          <p:cNvSpPr>
            <a:spLocks noGrp="1"/>
          </p:cNvSpPr>
          <p:nvPr>
            <p:ph type="dt" sz="half" idx="10"/>
          </p:nvPr>
        </p:nvSpPr>
        <p:spPr/>
        <p:txBody>
          <a:bodyPr/>
          <a:lstStyle/>
          <a:p>
            <a:fld id="{4EFBDC38-9537-45FE-8668-91843746523D}" type="datetimeFigureOut">
              <a:rPr lang="en-GB" smtClean="0"/>
              <a:t>18/01/2022</a:t>
            </a:fld>
            <a:endParaRPr lang="en-GB"/>
          </a:p>
        </p:txBody>
      </p:sp>
      <p:sp>
        <p:nvSpPr>
          <p:cNvPr id="6" name="Footer Placeholder 5">
            <a:extLst>
              <a:ext uri="{FF2B5EF4-FFF2-40B4-BE49-F238E27FC236}">
                <a16:creationId xmlns:a16="http://schemas.microsoft.com/office/drawing/2014/main" id="{1520E2F3-B491-4AC3-8847-0ABE1E426D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99AF2F-0416-4BAB-9321-1FA13A8CE23F}"/>
              </a:ext>
            </a:extLst>
          </p:cNvPr>
          <p:cNvSpPr>
            <a:spLocks noGrp="1"/>
          </p:cNvSpPr>
          <p:nvPr>
            <p:ph type="sldNum" sz="quarter" idx="12"/>
          </p:nvPr>
        </p:nvSpPr>
        <p:spPr/>
        <p:txBody>
          <a:bodyPr/>
          <a:lstStyle/>
          <a:p>
            <a:fld id="{21A44884-9381-444E-9437-7E5453A46497}" type="slidenum">
              <a:rPr lang="en-GB" smtClean="0"/>
              <a:t>‹#›</a:t>
            </a:fld>
            <a:endParaRPr lang="en-GB"/>
          </a:p>
        </p:txBody>
      </p:sp>
    </p:spTree>
    <p:extLst>
      <p:ext uri="{BB962C8B-B14F-4D97-AF65-F5344CB8AC3E}">
        <p14:creationId xmlns:p14="http://schemas.microsoft.com/office/powerpoint/2010/main" val="1070105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85CAB4-D6D9-4669-869E-3A3C49825A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DD2500-7C13-4219-9B0F-6BEA024BDD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3018FF-B9A9-440B-8807-0F579DE599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BDC38-9537-45FE-8668-91843746523D}" type="datetimeFigureOut">
              <a:rPr lang="en-GB" smtClean="0"/>
              <a:t>18/01/2022</a:t>
            </a:fld>
            <a:endParaRPr lang="en-GB"/>
          </a:p>
        </p:txBody>
      </p:sp>
      <p:sp>
        <p:nvSpPr>
          <p:cNvPr id="5" name="Footer Placeholder 4">
            <a:extLst>
              <a:ext uri="{FF2B5EF4-FFF2-40B4-BE49-F238E27FC236}">
                <a16:creationId xmlns:a16="http://schemas.microsoft.com/office/drawing/2014/main" id="{1B587D8A-E22C-41E8-82DD-0E58864EE5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ED4971C-64BD-4AC0-8E48-BAF911E729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A44884-9381-444E-9437-7E5453A46497}" type="slidenum">
              <a:rPr lang="en-GB" smtClean="0"/>
              <a:t>‹#›</a:t>
            </a:fld>
            <a:endParaRPr lang="en-GB"/>
          </a:p>
        </p:txBody>
      </p:sp>
    </p:spTree>
    <p:extLst>
      <p:ext uri="{BB962C8B-B14F-4D97-AF65-F5344CB8AC3E}">
        <p14:creationId xmlns:p14="http://schemas.microsoft.com/office/powerpoint/2010/main" val="2225657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9" Type="http://schemas.openxmlformats.org/officeDocument/2006/relationships/image" Target="../media/image58.png"/><Relationship Id="rId21" Type="http://schemas.openxmlformats.org/officeDocument/2006/relationships/image" Target="../media/image40.png"/><Relationship Id="rId34" Type="http://schemas.openxmlformats.org/officeDocument/2006/relationships/image" Target="../media/image53.png"/><Relationship Id="rId42" Type="http://schemas.openxmlformats.org/officeDocument/2006/relationships/image" Target="../media/image61.png"/><Relationship Id="rId7" Type="http://schemas.openxmlformats.org/officeDocument/2006/relationships/image" Target="../media/image26.png"/><Relationship Id="rId2" Type="http://schemas.openxmlformats.org/officeDocument/2006/relationships/image" Target="../media/image21.png"/><Relationship Id="rId16" Type="http://schemas.openxmlformats.org/officeDocument/2006/relationships/image" Target="../media/image35.png"/><Relationship Id="rId29"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32" Type="http://schemas.openxmlformats.org/officeDocument/2006/relationships/image" Target="../media/image51.png"/><Relationship Id="rId37" Type="http://schemas.openxmlformats.org/officeDocument/2006/relationships/image" Target="../media/image56.png"/><Relationship Id="rId40" Type="http://schemas.openxmlformats.org/officeDocument/2006/relationships/image" Target="../media/image59.png"/><Relationship Id="rId45" Type="http://schemas.openxmlformats.org/officeDocument/2006/relationships/image" Target="../media/image64.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36" Type="http://schemas.openxmlformats.org/officeDocument/2006/relationships/image" Target="../media/image55.png"/><Relationship Id="rId10" Type="http://schemas.openxmlformats.org/officeDocument/2006/relationships/image" Target="../media/image29.png"/><Relationship Id="rId19" Type="http://schemas.openxmlformats.org/officeDocument/2006/relationships/image" Target="../media/image38.png"/><Relationship Id="rId31" Type="http://schemas.openxmlformats.org/officeDocument/2006/relationships/image" Target="../media/image50.png"/><Relationship Id="rId44" Type="http://schemas.openxmlformats.org/officeDocument/2006/relationships/image" Target="../media/image63.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 Id="rId30" Type="http://schemas.openxmlformats.org/officeDocument/2006/relationships/image" Target="../media/image49.png"/><Relationship Id="rId35" Type="http://schemas.openxmlformats.org/officeDocument/2006/relationships/image" Target="../media/image54.png"/><Relationship Id="rId43" Type="http://schemas.openxmlformats.org/officeDocument/2006/relationships/image" Target="../media/image62.png"/><Relationship Id="rId8" Type="http://schemas.openxmlformats.org/officeDocument/2006/relationships/image" Target="../media/image27.png"/><Relationship Id="rId3" Type="http://schemas.openxmlformats.org/officeDocument/2006/relationships/image" Target="../media/image22.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52.png"/><Relationship Id="rId38" Type="http://schemas.openxmlformats.org/officeDocument/2006/relationships/image" Target="../media/image57.png"/><Relationship Id="rId46" Type="http://schemas.openxmlformats.org/officeDocument/2006/relationships/image" Target="../media/image65.png"/><Relationship Id="rId20" Type="http://schemas.openxmlformats.org/officeDocument/2006/relationships/image" Target="../media/image39.png"/><Relationship Id="rId41" Type="http://schemas.openxmlformats.org/officeDocument/2006/relationships/image" Target="../media/image60.png"/></Relationships>
</file>

<file path=ppt/slides/_rels/slide1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charitypayrollgiving@googlegroups.com" TargetMode="External"/><Relationship Id="rId2" Type="http://schemas.openxmlformats.org/officeDocument/2006/relationships/hyperlink" Target="mailto:charitypayrollgiving@gmail.com" TargetMode="External"/><Relationship Id="rId1" Type="http://schemas.openxmlformats.org/officeDocument/2006/relationships/slideLayout" Target="../slideLayouts/slideLayout2.xml"/><Relationship Id="rId4" Type="http://schemas.openxmlformats.org/officeDocument/2006/relationships/hyperlink" Target="http://www.payrollgivingweek.co.uk/"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Picture 43" descr="A picture containing icon&#10;&#10;Description automatically generated">
            <a:extLst>
              <a:ext uri="{FF2B5EF4-FFF2-40B4-BE49-F238E27FC236}">
                <a16:creationId xmlns:a16="http://schemas.microsoft.com/office/drawing/2014/main" id="{FDF80A86-2605-484D-85E5-C115163EDE65}"/>
              </a:ext>
            </a:extLst>
          </p:cNvPr>
          <p:cNvPicPr>
            <a:picLocks noChangeAspect="1"/>
          </p:cNvPicPr>
          <p:nvPr/>
        </p:nvPicPr>
        <p:blipFill rotWithShape="1">
          <a:blip r:embed="rId2">
            <a:extLst>
              <a:ext uri="{28A0092B-C50C-407E-A947-70E740481C1C}">
                <a14:useLocalDpi xmlns:a14="http://schemas.microsoft.com/office/drawing/2010/main" val="0"/>
              </a:ext>
            </a:extLst>
          </a:blip>
          <a:srcRect l="16317" r="17016"/>
          <a:stretch/>
        </p:blipFill>
        <p:spPr>
          <a:xfrm>
            <a:off x="20" y="10"/>
            <a:ext cx="6095980" cy="6857990"/>
          </a:xfrm>
          <a:prstGeom prst="rect">
            <a:avLst/>
          </a:prstGeom>
        </p:spPr>
      </p:pic>
      <p:pic>
        <p:nvPicPr>
          <p:cNvPr id="42" name="Picture 41" descr="A picture containing text, vector graphics, businesscard&#10;&#10;Description automatically generated">
            <a:extLst>
              <a:ext uri="{FF2B5EF4-FFF2-40B4-BE49-F238E27FC236}">
                <a16:creationId xmlns:a16="http://schemas.microsoft.com/office/drawing/2014/main" id="{941D0509-C8D1-4774-9AA6-9BC985065CA1}"/>
              </a:ext>
            </a:extLst>
          </p:cNvPr>
          <p:cNvPicPr>
            <a:picLocks noChangeAspect="1"/>
          </p:cNvPicPr>
          <p:nvPr/>
        </p:nvPicPr>
        <p:blipFill rotWithShape="1">
          <a:blip r:embed="rId3">
            <a:extLst>
              <a:ext uri="{28A0092B-C50C-407E-A947-70E740481C1C}">
                <a14:useLocalDpi xmlns:a14="http://schemas.microsoft.com/office/drawing/2010/main" val="0"/>
              </a:ext>
            </a:extLst>
          </a:blip>
          <a:srcRect l="15563" r="17770"/>
          <a:stretch/>
        </p:blipFill>
        <p:spPr>
          <a:xfrm>
            <a:off x="6096000" y="10"/>
            <a:ext cx="6096000" cy="6857990"/>
          </a:xfrm>
          <a:prstGeom prst="rect">
            <a:avLst/>
          </a:prstGeom>
        </p:spPr>
      </p:pic>
      <p:sp>
        <p:nvSpPr>
          <p:cNvPr id="68" name="Rectangle 67">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ame 69">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ubtitle 2">
            <a:extLst>
              <a:ext uri="{FF2B5EF4-FFF2-40B4-BE49-F238E27FC236}">
                <a16:creationId xmlns:a16="http://schemas.microsoft.com/office/drawing/2014/main" id="{7316905D-3209-41CB-9453-F5FDCFB20D1C}"/>
              </a:ext>
            </a:extLst>
          </p:cNvPr>
          <p:cNvSpPr>
            <a:spLocks noGrp="1"/>
          </p:cNvSpPr>
          <p:nvPr>
            <p:ph type="subTitle" idx="1"/>
          </p:nvPr>
        </p:nvSpPr>
        <p:spPr>
          <a:xfrm>
            <a:off x="4739232" y="3268980"/>
            <a:ext cx="2700944" cy="1668779"/>
          </a:xfrm>
          <a:noFill/>
        </p:spPr>
        <p:txBody>
          <a:bodyPr>
            <a:noAutofit/>
          </a:bodyPr>
          <a:lstStyle/>
          <a:p>
            <a:r>
              <a:rPr lang="en-GB" sz="1200" dirty="0">
                <a:solidFill>
                  <a:srgbClr val="080808"/>
                </a:solidFill>
              </a:rPr>
              <a:t>Terry Stokes, Senior Workplace Giving Manager, Barnardo’s</a:t>
            </a:r>
          </a:p>
          <a:p>
            <a:r>
              <a:rPr lang="en-GB" sz="1200" dirty="0">
                <a:solidFill>
                  <a:srgbClr val="080808"/>
                </a:solidFill>
              </a:rPr>
              <a:t>Caroline Gaskin, Development Manager, Together for Animals</a:t>
            </a:r>
          </a:p>
        </p:txBody>
      </p:sp>
      <p:sp>
        <p:nvSpPr>
          <p:cNvPr id="2" name="Title 1">
            <a:extLst>
              <a:ext uri="{FF2B5EF4-FFF2-40B4-BE49-F238E27FC236}">
                <a16:creationId xmlns:a16="http://schemas.microsoft.com/office/drawing/2014/main" id="{9ED931E3-A685-4CB3-93D1-1574602F9429}"/>
              </a:ext>
            </a:extLst>
          </p:cNvPr>
          <p:cNvSpPr>
            <a:spLocks noGrp="1"/>
          </p:cNvSpPr>
          <p:nvPr>
            <p:ph type="ctrTitle"/>
          </p:nvPr>
        </p:nvSpPr>
        <p:spPr>
          <a:xfrm>
            <a:off x="4286858" y="2545582"/>
            <a:ext cx="3618284" cy="1345720"/>
          </a:xfrm>
          <a:noFill/>
        </p:spPr>
        <p:txBody>
          <a:bodyPr anchor="ctr">
            <a:normAutofit/>
          </a:bodyPr>
          <a:lstStyle/>
          <a:p>
            <a:r>
              <a:rPr lang="en-GB" sz="3200" b="1" dirty="0">
                <a:solidFill>
                  <a:srgbClr val="080808"/>
                </a:solidFill>
              </a:rPr>
              <a:t>Payroll Giving</a:t>
            </a:r>
            <a:br>
              <a:rPr lang="en-GB" sz="2800" b="1" dirty="0">
                <a:solidFill>
                  <a:srgbClr val="080808"/>
                </a:solidFill>
              </a:rPr>
            </a:br>
            <a:endParaRPr lang="en-GB" sz="2800" b="1" dirty="0">
              <a:solidFill>
                <a:srgbClr val="080808"/>
              </a:solidFill>
            </a:endParaRPr>
          </a:p>
        </p:txBody>
      </p:sp>
    </p:spTree>
    <p:extLst>
      <p:ext uri="{BB962C8B-B14F-4D97-AF65-F5344CB8AC3E}">
        <p14:creationId xmlns:p14="http://schemas.microsoft.com/office/powerpoint/2010/main" val="3237477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9719D3E-9A3A-48B2-96A3-AB95A58F71DC}"/>
              </a:ext>
            </a:extLst>
          </p:cNvPr>
          <p:cNvSpPr>
            <a:spLocks noGrp="1"/>
          </p:cNvSpPr>
          <p:nvPr>
            <p:ph type="title"/>
          </p:nvPr>
        </p:nvSpPr>
        <p:spPr>
          <a:xfrm>
            <a:off x="640080" y="329184"/>
            <a:ext cx="6894576" cy="1783080"/>
          </a:xfrm>
        </p:spPr>
        <p:txBody>
          <a:bodyPr vert="horz" lIns="91440" tIns="45720" rIns="91440" bIns="45720" rtlCol="0" anchor="b">
            <a:normAutofit/>
          </a:bodyPr>
          <a:lstStyle/>
          <a:p>
            <a:r>
              <a:rPr lang="en-US" sz="5400" b="1" kern="1200">
                <a:latin typeface="+mj-lt"/>
                <a:ea typeface="+mj-ea"/>
                <a:cs typeface="+mj-cs"/>
              </a:rPr>
              <a:t>THE MYTHS</a:t>
            </a:r>
          </a:p>
        </p:txBody>
      </p:sp>
      <p:sp>
        <p:nvSpPr>
          <p:cNvPr id="4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a:extLst>
              <a:ext uri="{FF2B5EF4-FFF2-40B4-BE49-F238E27FC236}">
                <a16:creationId xmlns:a16="http://schemas.microsoft.com/office/drawing/2014/main" id="{4F54505D-9AF8-451C-85D4-D2FB8A36C60E}"/>
              </a:ext>
            </a:extLst>
          </p:cNvPr>
          <p:cNvSpPr>
            <a:spLocks noGrp="1"/>
          </p:cNvSpPr>
          <p:nvPr>
            <p:ph idx="1"/>
          </p:nvPr>
        </p:nvSpPr>
        <p:spPr>
          <a:xfrm>
            <a:off x="640080" y="2706624"/>
            <a:ext cx="6894576" cy="3483864"/>
          </a:xfrm>
        </p:spPr>
        <p:txBody>
          <a:bodyPr>
            <a:normAutofit/>
          </a:bodyPr>
          <a:lstStyle/>
          <a:p>
            <a:r>
              <a:rPr lang="en-GB" sz="2200">
                <a:latin typeface="+mj-lt"/>
              </a:rPr>
              <a:t>Low income</a:t>
            </a:r>
          </a:p>
          <a:p>
            <a:r>
              <a:rPr lang="en-GB" sz="2200">
                <a:latin typeface="+mj-lt"/>
              </a:rPr>
              <a:t>Poor relation of Regular Giving</a:t>
            </a:r>
          </a:p>
          <a:p>
            <a:r>
              <a:rPr lang="en-GB" sz="2200">
                <a:effectLst/>
                <a:latin typeface="+mj-lt"/>
                <a:ea typeface="Calibri" panose="020F0502020204030204" pitchFamily="34" charset="0"/>
                <a:cs typeface="Times New Roman" panose="02020603050405020304" pitchFamily="18" charset="0"/>
              </a:rPr>
              <a:t>Not worth the time</a:t>
            </a:r>
          </a:p>
          <a:p>
            <a:r>
              <a:rPr lang="en-GB" sz="2200">
                <a:effectLst/>
                <a:latin typeface="+mj-lt"/>
                <a:ea typeface="Calibri" panose="020F0502020204030204" pitchFamily="34" charset="0"/>
                <a:cs typeface="Times New Roman" panose="02020603050405020304" pitchFamily="18" charset="0"/>
              </a:rPr>
              <a:t>Dying form of giving</a:t>
            </a:r>
            <a:endParaRPr lang="en-GB" sz="2200">
              <a:latin typeface="+mj-lt"/>
              <a:ea typeface="Calibri" panose="020F0502020204030204" pitchFamily="34" charset="0"/>
              <a:cs typeface="Times New Roman" panose="02020603050405020304" pitchFamily="18" charset="0"/>
            </a:endParaRPr>
          </a:p>
          <a:p>
            <a:r>
              <a:rPr lang="en-GB" sz="2200">
                <a:latin typeface="+mj-lt"/>
                <a:cs typeface="Times New Roman" panose="02020603050405020304" pitchFamily="18" charset="0"/>
              </a:rPr>
              <a:t>Corporate partners don’t care</a:t>
            </a:r>
          </a:p>
          <a:p>
            <a:r>
              <a:rPr lang="en-GB" sz="2200">
                <a:latin typeface="+mj-lt"/>
                <a:cs typeface="Times New Roman" panose="02020603050405020304" pitchFamily="18" charset="0"/>
              </a:rPr>
              <a:t>Only works for big charities….</a:t>
            </a:r>
          </a:p>
          <a:p>
            <a:pPr marL="0" indent="0">
              <a:buNone/>
            </a:pPr>
            <a:endParaRPr lang="en-GB" sz="2200"/>
          </a:p>
        </p:txBody>
      </p:sp>
      <p:pic>
        <p:nvPicPr>
          <p:cNvPr id="15" name="Picture 2" descr="Busting marketing&amp;#39;s most common myths | MyCustomer">
            <a:extLst>
              <a:ext uri="{FF2B5EF4-FFF2-40B4-BE49-F238E27FC236}">
                <a16:creationId xmlns:a16="http://schemas.microsoft.com/office/drawing/2014/main" id="{84B1B28F-CC35-415B-B28C-826625F5E15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63840" y="649227"/>
            <a:ext cx="4014216" cy="27898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Graphical user interface, website&#10;&#10;Description automatically generated">
            <a:extLst>
              <a:ext uri="{FF2B5EF4-FFF2-40B4-BE49-F238E27FC236}">
                <a16:creationId xmlns:a16="http://schemas.microsoft.com/office/drawing/2014/main" id="{E2E9F045-C4FC-48EF-AD9E-9BD72D169EF8}"/>
              </a:ext>
            </a:extLst>
          </p:cNvPr>
          <p:cNvPicPr>
            <a:picLocks noChangeAspect="1"/>
          </p:cNvPicPr>
          <p:nvPr/>
        </p:nvPicPr>
        <p:blipFill rotWithShape="1">
          <a:blip r:embed="rId3"/>
          <a:srcRect l="5996" t="15495" r="2713" b="11171"/>
          <a:stretch/>
        </p:blipFill>
        <p:spPr>
          <a:xfrm>
            <a:off x="7863840" y="4096016"/>
            <a:ext cx="3995928" cy="2142626"/>
          </a:xfrm>
          <a:prstGeom prst="rect">
            <a:avLst/>
          </a:prstGeom>
        </p:spPr>
      </p:pic>
    </p:spTree>
    <p:extLst>
      <p:ext uri="{BB962C8B-B14F-4D97-AF65-F5344CB8AC3E}">
        <p14:creationId xmlns:p14="http://schemas.microsoft.com/office/powerpoint/2010/main" val="56603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46184A-AE15-43A4-85E6-39C85A51A9FF}"/>
              </a:ext>
            </a:extLst>
          </p:cNvPr>
          <p:cNvSpPr>
            <a:spLocks noGrp="1"/>
          </p:cNvSpPr>
          <p:nvPr>
            <p:ph type="title"/>
          </p:nvPr>
        </p:nvSpPr>
        <p:spPr>
          <a:xfrm>
            <a:off x="686834" y="1153572"/>
            <a:ext cx="3200400" cy="4461163"/>
          </a:xfrm>
        </p:spPr>
        <p:txBody>
          <a:bodyPr>
            <a:normAutofit/>
          </a:bodyPr>
          <a:lstStyle/>
          <a:p>
            <a:r>
              <a:rPr lang="en-GB" b="1">
                <a:solidFill>
                  <a:srgbClr val="FFFFFF"/>
                </a:solidFill>
              </a:rPr>
              <a:t>How to start shifting the situation aka. why are we here today</a:t>
            </a:r>
          </a:p>
        </p:txBody>
      </p:sp>
      <p:sp>
        <p:nvSpPr>
          <p:cNvPr id="27"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2AF7AEB-B2CF-4DA2-AD7D-25A1CF1D267E}"/>
              </a:ext>
            </a:extLst>
          </p:cNvPr>
          <p:cNvSpPr>
            <a:spLocks noGrp="1"/>
          </p:cNvSpPr>
          <p:nvPr>
            <p:ph idx="1"/>
          </p:nvPr>
        </p:nvSpPr>
        <p:spPr>
          <a:xfrm>
            <a:off x="4437188" y="455216"/>
            <a:ext cx="5263221" cy="5947568"/>
          </a:xfrm>
        </p:spPr>
        <p:txBody>
          <a:bodyPr anchor="ctr">
            <a:normAutofit/>
          </a:bodyPr>
          <a:lstStyle/>
          <a:p>
            <a:r>
              <a:rPr lang="en-GB" sz="2600" dirty="0"/>
              <a:t>Improving awareness and access of Payroll Giving will benefit the whole sector</a:t>
            </a:r>
          </a:p>
          <a:p>
            <a:r>
              <a:rPr lang="en-GB" sz="2600" dirty="0"/>
              <a:t>Payroll Giving has so much more potential as only approximately 1/3 of employers with 250+ staff have it in place for their employees</a:t>
            </a:r>
          </a:p>
          <a:p>
            <a:r>
              <a:rPr lang="en-GB" sz="2600" dirty="0"/>
              <a:t>Matching alone provides extra income for thousands of charities</a:t>
            </a:r>
          </a:p>
          <a:p>
            <a:r>
              <a:rPr lang="en-GB" sz="2600" dirty="0"/>
              <a:t>Income has stayed stable even during the pandemic</a:t>
            </a:r>
          </a:p>
          <a:p>
            <a:r>
              <a:rPr lang="en-GB" sz="2600" dirty="0"/>
              <a:t>Promoting Payroll Giving does not mean that employees would not take part in fundraising events</a:t>
            </a:r>
          </a:p>
        </p:txBody>
      </p:sp>
    </p:spTree>
    <p:extLst>
      <p:ext uri="{BB962C8B-B14F-4D97-AF65-F5344CB8AC3E}">
        <p14:creationId xmlns:p14="http://schemas.microsoft.com/office/powerpoint/2010/main" val="3381694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C7E03-2C40-4B54-AB9A-98D97EF29E77}"/>
              </a:ext>
            </a:extLst>
          </p:cNvPr>
          <p:cNvPicPr>
            <a:picLocks noChangeAspect="1"/>
          </p:cNvPicPr>
          <p:nvPr/>
        </p:nvPicPr>
        <p:blipFill rotWithShape="1">
          <a:blip r:embed="rId2"/>
          <a:srcRect t="9550" b="11351"/>
          <a:stretch/>
        </p:blipFill>
        <p:spPr>
          <a:xfrm>
            <a:off x="507277" y="481913"/>
            <a:ext cx="11200879" cy="5906529"/>
          </a:xfrm>
          <a:prstGeom prst="rect">
            <a:avLst/>
          </a:prstGeom>
        </p:spPr>
      </p:pic>
    </p:spTree>
    <p:extLst>
      <p:ext uri="{BB962C8B-B14F-4D97-AF65-F5344CB8AC3E}">
        <p14:creationId xmlns:p14="http://schemas.microsoft.com/office/powerpoint/2010/main" val="1920095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diagram&#10;&#10;Description automatically generated">
            <a:extLst>
              <a:ext uri="{FF2B5EF4-FFF2-40B4-BE49-F238E27FC236}">
                <a16:creationId xmlns:a16="http://schemas.microsoft.com/office/drawing/2014/main" id="{6C3C4753-2C6E-4060-9C1C-0D3400E57EDF}"/>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20475" r="1" b="4553"/>
          <a:stretch/>
        </p:blipFill>
        <p:spPr>
          <a:xfrm>
            <a:off x="-4243" y="10"/>
            <a:ext cx="12196243" cy="6857990"/>
          </a:xfrm>
          <a:prstGeom prst="rect">
            <a:avLst/>
          </a:prstGeom>
        </p:spPr>
      </p:pic>
      <p:sp>
        <p:nvSpPr>
          <p:cNvPr id="2" name="Title 1">
            <a:extLst>
              <a:ext uri="{FF2B5EF4-FFF2-40B4-BE49-F238E27FC236}">
                <a16:creationId xmlns:a16="http://schemas.microsoft.com/office/drawing/2014/main" id="{CB3B9C06-26BB-4F6E-9A31-61078946BCA5}"/>
              </a:ext>
            </a:extLst>
          </p:cNvPr>
          <p:cNvSpPr>
            <a:spLocks noGrp="1"/>
          </p:cNvSpPr>
          <p:nvPr>
            <p:ph type="title"/>
          </p:nvPr>
        </p:nvSpPr>
        <p:spPr>
          <a:xfrm>
            <a:off x="643467" y="321734"/>
            <a:ext cx="10905066" cy="1135737"/>
          </a:xfrm>
        </p:spPr>
        <p:txBody>
          <a:bodyPr>
            <a:normAutofit/>
          </a:bodyPr>
          <a:lstStyle/>
          <a:p>
            <a:r>
              <a:rPr lang="en-GB" sz="3600" b="1" dirty="0"/>
              <a:t>From idea to the execution in 3 months..</a:t>
            </a:r>
          </a:p>
        </p:txBody>
      </p:sp>
      <p:grpSp>
        <p:nvGrpSpPr>
          <p:cNvPr id="3" name="Group 2">
            <a:extLst>
              <a:ext uri="{FF2B5EF4-FFF2-40B4-BE49-F238E27FC236}">
                <a16:creationId xmlns:a16="http://schemas.microsoft.com/office/drawing/2014/main" id="{9757935E-A670-4BF3-B0F4-DFDAE7BC05C0}"/>
              </a:ext>
            </a:extLst>
          </p:cNvPr>
          <p:cNvGrpSpPr/>
          <p:nvPr/>
        </p:nvGrpSpPr>
        <p:grpSpPr>
          <a:xfrm>
            <a:off x="396341" y="1492550"/>
            <a:ext cx="10989350" cy="4639448"/>
            <a:chOff x="396341" y="1492550"/>
            <a:chExt cx="10989350" cy="4639448"/>
          </a:xfrm>
        </p:grpSpPr>
        <p:sp>
          <p:nvSpPr>
            <p:cNvPr id="4" name="L-Shape 3">
              <a:extLst>
                <a:ext uri="{FF2B5EF4-FFF2-40B4-BE49-F238E27FC236}">
                  <a16:creationId xmlns:a16="http://schemas.microsoft.com/office/drawing/2014/main" id="{7A5BA1F4-036E-4B43-97AB-8C8BE737DDB3}"/>
                </a:ext>
              </a:extLst>
            </p:cNvPr>
            <p:cNvSpPr/>
            <p:nvPr/>
          </p:nvSpPr>
          <p:spPr>
            <a:xfrm rot="5400000">
              <a:off x="1106649" y="782242"/>
              <a:ext cx="2139555" cy="3560171"/>
            </a:xfrm>
            <a:prstGeom prst="corner">
              <a:avLst>
                <a:gd name="adj1" fmla="val 16120"/>
                <a:gd name="adj2" fmla="val 161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 name="Freeform: Shape 4">
              <a:extLst>
                <a:ext uri="{FF2B5EF4-FFF2-40B4-BE49-F238E27FC236}">
                  <a16:creationId xmlns:a16="http://schemas.microsoft.com/office/drawing/2014/main" id="{D1B26CED-E9B2-4C75-AD02-14CC388F4152}"/>
                </a:ext>
              </a:extLst>
            </p:cNvPr>
            <p:cNvSpPr/>
            <p:nvPr/>
          </p:nvSpPr>
          <p:spPr>
            <a:xfrm>
              <a:off x="802064" y="1779195"/>
              <a:ext cx="10583627" cy="4352803"/>
            </a:xfrm>
            <a:custGeom>
              <a:avLst/>
              <a:gdLst>
                <a:gd name="connsiteX0" fmla="*/ 0 w 10583627"/>
                <a:gd name="connsiteY0" fmla="*/ 0 h 4352803"/>
                <a:gd name="connsiteX1" fmla="*/ 10583627 w 10583627"/>
                <a:gd name="connsiteY1" fmla="*/ 0 h 4352803"/>
                <a:gd name="connsiteX2" fmla="*/ 10583627 w 10583627"/>
                <a:gd name="connsiteY2" fmla="*/ 4352803 h 4352803"/>
                <a:gd name="connsiteX3" fmla="*/ 0 w 10583627"/>
                <a:gd name="connsiteY3" fmla="*/ 4352803 h 4352803"/>
                <a:gd name="connsiteX4" fmla="*/ 0 w 10583627"/>
                <a:gd name="connsiteY4" fmla="*/ 0 h 4352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3627" h="4352803">
                  <a:moveTo>
                    <a:pt x="0" y="0"/>
                  </a:moveTo>
                  <a:lnTo>
                    <a:pt x="10583627" y="0"/>
                  </a:lnTo>
                  <a:lnTo>
                    <a:pt x="10583627" y="4352803"/>
                  </a:lnTo>
                  <a:lnTo>
                    <a:pt x="0" y="43528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t>WHY?</a:t>
              </a:r>
              <a:br>
                <a:rPr lang="en-GB" sz="2400" kern="1200" dirty="0"/>
              </a:br>
              <a:r>
                <a:rPr lang="en-GB" sz="2400" kern="1200" dirty="0"/>
                <a:t>Unlike other areas of fundraising (Remember A Charity Week for </a:t>
              </a:r>
              <a:r>
                <a:rPr lang="en-GB" sz="2400" dirty="0"/>
                <a:t>legacies), the</a:t>
              </a:r>
              <a:r>
                <a:rPr lang="en-GB" sz="2400" kern="1200" dirty="0"/>
                <a:t>re was no moment for PG. Payroll Giving Week changes that. The aim is to raise awareness amongst employers and charities and to encourage more employees to sign up to a payroll gift. </a:t>
              </a:r>
              <a:endParaRPr lang="en-US" sz="2400" kern="1200" dirty="0"/>
            </a:p>
            <a:p>
              <a:pPr marL="228600" lvl="1" indent="-228600" algn="l" defTabSz="1200150">
                <a:lnSpc>
                  <a:spcPct val="90000"/>
                </a:lnSpc>
                <a:spcBef>
                  <a:spcPct val="0"/>
                </a:spcBef>
                <a:spcAft>
                  <a:spcPct val="15000"/>
                </a:spcAft>
                <a:buChar char="•"/>
              </a:pPr>
              <a:r>
                <a:rPr lang="en-GB" sz="2400" kern="1200" dirty="0"/>
                <a:t>First discussed at Payroll Giving Forum in November 2020</a:t>
              </a:r>
            </a:p>
            <a:p>
              <a:pPr marL="228600" lvl="1" indent="-228600" algn="l" defTabSz="1200150">
                <a:lnSpc>
                  <a:spcPct val="90000"/>
                </a:lnSpc>
                <a:spcBef>
                  <a:spcPct val="0"/>
                </a:spcBef>
                <a:spcAft>
                  <a:spcPct val="15000"/>
                </a:spcAft>
                <a:buChar char="•"/>
              </a:pPr>
              <a:r>
                <a:rPr lang="en-GB" sz="2400" kern="1200" dirty="0"/>
                <a:t>Meetings between charities and stakeholders from Dec 2020</a:t>
              </a:r>
            </a:p>
            <a:p>
              <a:pPr marL="228600" lvl="1" indent="-228600" algn="l" defTabSz="1200150">
                <a:lnSpc>
                  <a:spcPct val="90000"/>
                </a:lnSpc>
                <a:spcBef>
                  <a:spcPct val="0"/>
                </a:spcBef>
                <a:spcAft>
                  <a:spcPct val="15000"/>
                </a:spcAft>
                <a:buChar char="•"/>
              </a:pPr>
              <a:r>
                <a:rPr lang="en-GB" sz="2400" kern="1200" dirty="0"/>
                <a:t>First week timed for Feb 2021</a:t>
              </a:r>
            </a:p>
            <a:p>
              <a:pPr marL="228600" lvl="1" indent="-228600" algn="l" defTabSz="1200150">
                <a:lnSpc>
                  <a:spcPct val="90000"/>
                </a:lnSpc>
                <a:spcBef>
                  <a:spcPct val="0"/>
                </a:spcBef>
                <a:spcAft>
                  <a:spcPct val="15000"/>
                </a:spcAft>
                <a:buChar char="•"/>
              </a:pPr>
              <a:r>
                <a:rPr lang="en-GB" sz="2400" kern="1200" dirty="0"/>
                <a:t>Cross-sector support: assets and logo</a:t>
              </a:r>
            </a:p>
            <a:p>
              <a:pPr marL="228600" lvl="1" indent="-228600" algn="l" defTabSz="1200150">
                <a:lnSpc>
                  <a:spcPct val="90000"/>
                </a:lnSpc>
                <a:spcBef>
                  <a:spcPct val="0"/>
                </a:spcBef>
                <a:spcAft>
                  <a:spcPct val="15000"/>
                </a:spcAft>
                <a:buChar char="•"/>
              </a:pPr>
              <a:r>
                <a:rPr lang="en-GB" sz="2400" kern="1200" dirty="0"/>
                <a:t>Social media focused campaign</a:t>
              </a:r>
            </a:p>
          </p:txBody>
        </p:sp>
      </p:grpSp>
    </p:spTree>
    <p:extLst>
      <p:ext uri="{BB962C8B-B14F-4D97-AF65-F5344CB8AC3E}">
        <p14:creationId xmlns:p14="http://schemas.microsoft.com/office/powerpoint/2010/main" val="1510009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DAB2DD-FF5D-44D5-9527-3731545663D8}"/>
              </a:ext>
            </a:extLst>
          </p:cNvPr>
          <p:cNvPicPr/>
          <p:nvPr/>
        </p:nvPicPr>
        <p:blipFill>
          <a:blip r:embed="rId2"/>
          <a:stretch>
            <a:fillRect/>
          </a:stretch>
        </p:blipFill>
        <p:spPr>
          <a:xfrm>
            <a:off x="4248150" y="639763"/>
            <a:ext cx="2784475" cy="2039938"/>
          </a:xfrm>
          <a:prstGeom prst="rect">
            <a:avLst/>
          </a:prstGeom>
        </p:spPr>
      </p:pic>
      <p:pic>
        <p:nvPicPr>
          <p:cNvPr id="9" name="Picture 8">
            <a:extLst>
              <a:ext uri="{FF2B5EF4-FFF2-40B4-BE49-F238E27FC236}">
                <a16:creationId xmlns:a16="http://schemas.microsoft.com/office/drawing/2014/main" id="{9FC8F740-CC73-43F8-B311-66E0DF66D869}"/>
              </a:ext>
            </a:extLst>
          </p:cNvPr>
          <p:cNvPicPr>
            <a:picLocks noChangeAspect="1"/>
          </p:cNvPicPr>
          <p:nvPr/>
        </p:nvPicPr>
        <p:blipFill>
          <a:blip r:embed="rId3"/>
          <a:stretch>
            <a:fillRect/>
          </a:stretch>
        </p:blipFill>
        <p:spPr>
          <a:xfrm>
            <a:off x="7099300" y="639763"/>
            <a:ext cx="2532063" cy="2039938"/>
          </a:xfrm>
          <a:prstGeom prst="rect">
            <a:avLst/>
          </a:prstGeom>
        </p:spPr>
      </p:pic>
      <p:pic>
        <p:nvPicPr>
          <p:cNvPr id="10" name="Picture 9">
            <a:extLst>
              <a:ext uri="{FF2B5EF4-FFF2-40B4-BE49-F238E27FC236}">
                <a16:creationId xmlns:a16="http://schemas.microsoft.com/office/drawing/2014/main" id="{55E1C8EB-9F69-4C9E-B5CC-AB2008267289}"/>
              </a:ext>
            </a:extLst>
          </p:cNvPr>
          <p:cNvPicPr>
            <a:picLocks noChangeAspect="1"/>
          </p:cNvPicPr>
          <p:nvPr/>
        </p:nvPicPr>
        <p:blipFill>
          <a:blip r:embed="rId4"/>
          <a:stretch>
            <a:fillRect/>
          </a:stretch>
        </p:blipFill>
        <p:spPr>
          <a:xfrm>
            <a:off x="9699625" y="639763"/>
            <a:ext cx="1814513" cy="2039938"/>
          </a:xfrm>
          <a:prstGeom prst="rect">
            <a:avLst/>
          </a:prstGeom>
        </p:spPr>
      </p:pic>
      <p:pic>
        <p:nvPicPr>
          <p:cNvPr id="7" name="Picture 6">
            <a:extLst>
              <a:ext uri="{FF2B5EF4-FFF2-40B4-BE49-F238E27FC236}">
                <a16:creationId xmlns:a16="http://schemas.microsoft.com/office/drawing/2014/main" id="{44AE307C-64A1-4869-8378-C10A00F7BC3C}"/>
              </a:ext>
            </a:extLst>
          </p:cNvPr>
          <p:cNvPicPr/>
          <p:nvPr/>
        </p:nvPicPr>
        <p:blipFill>
          <a:blip r:embed="rId5"/>
          <a:stretch>
            <a:fillRect/>
          </a:stretch>
        </p:blipFill>
        <p:spPr>
          <a:xfrm>
            <a:off x="4248150" y="2747963"/>
            <a:ext cx="2333625" cy="1711325"/>
          </a:xfrm>
          <a:prstGeom prst="rect">
            <a:avLst/>
          </a:prstGeom>
        </p:spPr>
      </p:pic>
      <p:pic>
        <p:nvPicPr>
          <p:cNvPr id="5" name="Picture 4">
            <a:extLst>
              <a:ext uri="{FF2B5EF4-FFF2-40B4-BE49-F238E27FC236}">
                <a16:creationId xmlns:a16="http://schemas.microsoft.com/office/drawing/2014/main" id="{805B5458-7B28-4D30-8204-84B8FE0EE3C4}"/>
              </a:ext>
            </a:extLst>
          </p:cNvPr>
          <p:cNvPicPr/>
          <p:nvPr/>
        </p:nvPicPr>
        <p:blipFill>
          <a:blip r:embed="rId6"/>
          <a:stretch>
            <a:fillRect/>
          </a:stretch>
        </p:blipFill>
        <p:spPr>
          <a:xfrm>
            <a:off x="6648450" y="2747963"/>
            <a:ext cx="2317750" cy="1711325"/>
          </a:xfrm>
          <a:prstGeom prst="rect">
            <a:avLst/>
          </a:prstGeom>
        </p:spPr>
      </p:pic>
      <p:pic>
        <p:nvPicPr>
          <p:cNvPr id="8" name="Picture 7">
            <a:extLst>
              <a:ext uri="{FF2B5EF4-FFF2-40B4-BE49-F238E27FC236}">
                <a16:creationId xmlns:a16="http://schemas.microsoft.com/office/drawing/2014/main" id="{05382077-3838-44FF-950D-7EA3ABD2625A}"/>
              </a:ext>
            </a:extLst>
          </p:cNvPr>
          <p:cNvPicPr>
            <a:picLocks noChangeAspect="1"/>
          </p:cNvPicPr>
          <p:nvPr/>
        </p:nvPicPr>
        <p:blipFill>
          <a:blip r:embed="rId7"/>
          <a:stretch>
            <a:fillRect/>
          </a:stretch>
        </p:blipFill>
        <p:spPr>
          <a:xfrm>
            <a:off x="9034463" y="2747963"/>
            <a:ext cx="2478088" cy="1711325"/>
          </a:xfrm>
          <a:prstGeom prst="rect">
            <a:avLst/>
          </a:prstGeom>
        </p:spPr>
      </p:pic>
      <p:pic>
        <p:nvPicPr>
          <p:cNvPr id="11" name="Picture 10">
            <a:extLst>
              <a:ext uri="{FF2B5EF4-FFF2-40B4-BE49-F238E27FC236}">
                <a16:creationId xmlns:a16="http://schemas.microsoft.com/office/drawing/2014/main" id="{FCD253BC-F897-4EDE-96E0-2C5466301173}"/>
              </a:ext>
            </a:extLst>
          </p:cNvPr>
          <p:cNvPicPr>
            <a:picLocks noChangeAspect="1"/>
          </p:cNvPicPr>
          <p:nvPr/>
        </p:nvPicPr>
        <p:blipFill>
          <a:blip r:embed="rId8"/>
          <a:stretch>
            <a:fillRect/>
          </a:stretch>
        </p:blipFill>
        <p:spPr>
          <a:xfrm>
            <a:off x="4248150" y="4529138"/>
            <a:ext cx="3686175" cy="1690688"/>
          </a:xfrm>
          <a:prstGeom prst="rect">
            <a:avLst/>
          </a:prstGeom>
        </p:spPr>
      </p:pic>
      <p:pic>
        <p:nvPicPr>
          <p:cNvPr id="6" name="Picture 5">
            <a:extLst>
              <a:ext uri="{FF2B5EF4-FFF2-40B4-BE49-F238E27FC236}">
                <a16:creationId xmlns:a16="http://schemas.microsoft.com/office/drawing/2014/main" id="{B5E628DA-A39D-460B-8E71-291CE9FCCFD8}"/>
              </a:ext>
            </a:extLst>
          </p:cNvPr>
          <p:cNvPicPr/>
          <p:nvPr/>
        </p:nvPicPr>
        <p:blipFill>
          <a:blip r:embed="rId9"/>
          <a:stretch>
            <a:fillRect/>
          </a:stretch>
        </p:blipFill>
        <p:spPr>
          <a:xfrm>
            <a:off x="8001000" y="4529138"/>
            <a:ext cx="1209675" cy="1690688"/>
          </a:xfrm>
          <a:prstGeom prst="rect">
            <a:avLst/>
          </a:prstGeom>
        </p:spPr>
      </p:pic>
      <p:pic>
        <p:nvPicPr>
          <p:cNvPr id="3" name="Picture 2">
            <a:extLst>
              <a:ext uri="{FF2B5EF4-FFF2-40B4-BE49-F238E27FC236}">
                <a16:creationId xmlns:a16="http://schemas.microsoft.com/office/drawing/2014/main" id="{8AD4C810-429C-4EBA-8693-559B648D552C}"/>
              </a:ext>
            </a:extLst>
          </p:cNvPr>
          <p:cNvPicPr>
            <a:picLocks noChangeAspect="1"/>
          </p:cNvPicPr>
          <p:nvPr/>
        </p:nvPicPr>
        <p:blipFill>
          <a:blip r:embed="rId10"/>
          <a:stretch>
            <a:fillRect/>
          </a:stretch>
        </p:blipFill>
        <p:spPr>
          <a:xfrm>
            <a:off x="9278938" y="4529138"/>
            <a:ext cx="2233613" cy="1690688"/>
          </a:xfrm>
          <a:prstGeom prst="rect">
            <a:avLst/>
          </a:prstGeom>
        </p:spPr>
      </p:pic>
      <p:sp>
        <p:nvSpPr>
          <p:cNvPr id="2" name="Title 1">
            <a:extLst>
              <a:ext uri="{FF2B5EF4-FFF2-40B4-BE49-F238E27FC236}">
                <a16:creationId xmlns:a16="http://schemas.microsoft.com/office/drawing/2014/main" id="{34E15C14-DF5A-46FA-9C9B-F1B020D15188}"/>
              </a:ext>
            </a:extLst>
          </p:cNvPr>
          <p:cNvSpPr>
            <a:spLocks noGrp="1"/>
          </p:cNvSpPr>
          <p:nvPr>
            <p:ph type="title"/>
          </p:nvPr>
        </p:nvSpPr>
        <p:spPr>
          <a:xfrm>
            <a:off x="799422" y="641141"/>
            <a:ext cx="2840182" cy="2371148"/>
          </a:xfrm>
        </p:spPr>
        <p:txBody>
          <a:bodyPr vert="horz" lIns="91440" tIns="45720" rIns="91440" bIns="45720" rtlCol="0">
            <a:normAutofit fontScale="90000"/>
          </a:bodyPr>
          <a:lstStyle/>
          <a:p>
            <a:r>
              <a:rPr lang="en-US" sz="3200" b="1" kern="1200" dirty="0">
                <a:latin typeface="+mj-lt"/>
                <a:ea typeface="+mj-ea"/>
                <a:cs typeface="+mj-cs"/>
              </a:rPr>
              <a:t>Many</a:t>
            </a:r>
            <a:r>
              <a:rPr lang="en-US" sz="3200" b="1" kern="1200" dirty="0">
                <a:solidFill>
                  <a:srgbClr val="FFFFFF"/>
                </a:solidFill>
                <a:latin typeface="+mj-lt"/>
                <a:ea typeface="+mj-ea"/>
                <a:cs typeface="+mj-cs"/>
              </a:rPr>
              <a:t> </a:t>
            </a:r>
            <a:r>
              <a:rPr lang="en-US" sz="3200" b="1" kern="1200" dirty="0" err="1">
                <a:latin typeface="+mj-lt"/>
                <a:ea typeface="+mj-ea"/>
                <a:cs typeface="+mj-cs"/>
              </a:rPr>
              <a:t>organisations</a:t>
            </a:r>
            <a:r>
              <a:rPr lang="en-US" sz="3200" b="1" kern="1200" dirty="0">
                <a:latin typeface="+mj-lt"/>
                <a:ea typeface="+mj-ea"/>
                <a:cs typeface="+mj-cs"/>
              </a:rPr>
              <a:t> joined </a:t>
            </a:r>
            <a:r>
              <a:rPr lang="en-US" sz="3200" b="1" dirty="0"/>
              <a:t>us – and there was coverage in sector press and on social media…</a:t>
            </a:r>
            <a:endParaRPr lang="en-US" sz="3200" b="1" kern="1200" dirty="0">
              <a:latin typeface="+mj-lt"/>
              <a:ea typeface="+mj-ea"/>
              <a:cs typeface="+mj-cs"/>
            </a:endParaRPr>
          </a:p>
        </p:txBody>
      </p:sp>
      <p:pic>
        <p:nvPicPr>
          <p:cNvPr id="14" name="Picture 13" descr="Graphical user interface, application, website, Teams&#10;&#10;Description automatically generated">
            <a:extLst>
              <a:ext uri="{FF2B5EF4-FFF2-40B4-BE49-F238E27FC236}">
                <a16:creationId xmlns:a16="http://schemas.microsoft.com/office/drawing/2014/main" id="{ADF5BA26-235E-4CAA-B804-32834FA71F45}"/>
              </a:ext>
            </a:extLst>
          </p:cNvPr>
          <p:cNvPicPr>
            <a:picLocks noChangeAspect="1"/>
          </p:cNvPicPr>
          <p:nvPr/>
        </p:nvPicPr>
        <p:blipFill rotWithShape="1">
          <a:blip r:embed="rId11"/>
          <a:srcRect l="4442" t="-1" r="6085" b="36876"/>
          <a:stretch/>
        </p:blipFill>
        <p:spPr>
          <a:xfrm>
            <a:off x="595500" y="3528757"/>
            <a:ext cx="3493080" cy="1338212"/>
          </a:xfrm>
          <a:prstGeom prst="rect">
            <a:avLst/>
          </a:prstGeom>
        </p:spPr>
      </p:pic>
      <p:pic>
        <p:nvPicPr>
          <p:cNvPr id="15" name="Picture 14" descr="Graphical user interface&#10;&#10;Description automatically generated">
            <a:extLst>
              <a:ext uri="{FF2B5EF4-FFF2-40B4-BE49-F238E27FC236}">
                <a16:creationId xmlns:a16="http://schemas.microsoft.com/office/drawing/2014/main" id="{F62CB352-7A18-4DC2-93AC-D20811E4C743}"/>
              </a:ext>
            </a:extLst>
          </p:cNvPr>
          <p:cNvPicPr>
            <a:picLocks noChangeAspect="1"/>
          </p:cNvPicPr>
          <p:nvPr/>
        </p:nvPicPr>
        <p:blipFill rotWithShape="1">
          <a:blip r:embed="rId12"/>
          <a:srcRect r="1" b="776"/>
          <a:stretch/>
        </p:blipFill>
        <p:spPr>
          <a:xfrm>
            <a:off x="799422" y="4866969"/>
            <a:ext cx="3086778" cy="1768790"/>
          </a:xfrm>
          <a:prstGeom prst="rect">
            <a:avLst/>
          </a:prstGeom>
        </p:spPr>
      </p:pic>
    </p:spTree>
    <p:extLst>
      <p:ext uri="{BB962C8B-B14F-4D97-AF65-F5344CB8AC3E}">
        <p14:creationId xmlns:p14="http://schemas.microsoft.com/office/powerpoint/2010/main" val="4259380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61176F02-270A-435C-9B04-3B62B80AC0C5}"/>
              </a:ext>
            </a:extLst>
          </p:cNvPr>
          <p:cNvPicPr>
            <a:picLocks noChangeAspect="1"/>
          </p:cNvPicPr>
          <p:nvPr/>
        </p:nvPicPr>
        <p:blipFill>
          <a:blip r:embed="rId2"/>
          <a:stretch>
            <a:fillRect/>
          </a:stretch>
        </p:blipFill>
        <p:spPr>
          <a:xfrm>
            <a:off x="6007938" y="1098733"/>
            <a:ext cx="1222771" cy="854141"/>
          </a:xfrm>
          <a:prstGeom prst="rect">
            <a:avLst/>
          </a:prstGeom>
        </p:spPr>
      </p:pic>
      <p:pic>
        <p:nvPicPr>
          <p:cNvPr id="2" name="Picture 1">
            <a:extLst>
              <a:ext uri="{FF2B5EF4-FFF2-40B4-BE49-F238E27FC236}">
                <a16:creationId xmlns:a16="http://schemas.microsoft.com/office/drawing/2014/main" id="{1D77F082-E280-4278-9FE2-621A9331E4B9}"/>
              </a:ext>
            </a:extLst>
          </p:cNvPr>
          <p:cNvPicPr>
            <a:picLocks noChangeAspect="1"/>
          </p:cNvPicPr>
          <p:nvPr/>
        </p:nvPicPr>
        <p:blipFill>
          <a:blip r:embed="rId3"/>
          <a:stretch>
            <a:fillRect/>
          </a:stretch>
        </p:blipFill>
        <p:spPr>
          <a:xfrm>
            <a:off x="10898848" y="1184746"/>
            <a:ext cx="985836" cy="991959"/>
          </a:xfrm>
          <a:prstGeom prst="rect">
            <a:avLst/>
          </a:prstGeom>
        </p:spPr>
      </p:pic>
      <p:pic>
        <p:nvPicPr>
          <p:cNvPr id="4" name="Picture 3">
            <a:extLst>
              <a:ext uri="{FF2B5EF4-FFF2-40B4-BE49-F238E27FC236}">
                <a16:creationId xmlns:a16="http://schemas.microsoft.com/office/drawing/2014/main" id="{1EA33780-F02E-4884-9356-E347856664EF}"/>
              </a:ext>
            </a:extLst>
          </p:cNvPr>
          <p:cNvPicPr>
            <a:picLocks noChangeAspect="1"/>
          </p:cNvPicPr>
          <p:nvPr/>
        </p:nvPicPr>
        <p:blipFill>
          <a:blip r:embed="rId4"/>
          <a:stretch>
            <a:fillRect/>
          </a:stretch>
        </p:blipFill>
        <p:spPr>
          <a:xfrm>
            <a:off x="9869932" y="3636663"/>
            <a:ext cx="1933575" cy="838200"/>
          </a:xfrm>
          <a:prstGeom prst="rect">
            <a:avLst/>
          </a:prstGeom>
        </p:spPr>
      </p:pic>
      <p:pic>
        <p:nvPicPr>
          <p:cNvPr id="5" name="Picture 4">
            <a:extLst>
              <a:ext uri="{FF2B5EF4-FFF2-40B4-BE49-F238E27FC236}">
                <a16:creationId xmlns:a16="http://schemas.microsoft.com/office/drawing/2014/main" id="{A496BE98-F63B-4451-B94E-55A489E27818}"/>
              </a:ext>
            </a:extLst>
          </p:cNvPr>
          <p:cNvPicPr>
            <a:picLocks noChangeAspect="1"/>
          </p:cNvPicPr>
          <p:nvPr/>
        </p:nvPicPr>
        <p:blipFill>
          <a:blip r:embed="rId5"/>
          <a:stretch>
            <a:fillRect/>
          </a:stretch>
        </p:blipFill>
        <p:spPr>
          <a:xfrm>
            <a:off x="182102" y="6245097"/>
            <a:ext cx="3343275" cy="476250"/>
          </a:xfrm>
          <a:prstGeom prst="rect">
            <a:avLst/>
          </a:prstGeom>
        </p:spPr>
      </p:pic>
      <p:pic>
        <p:nvPicPr>
          <p:cNvPr id="6" name="Picture 5">
            <a:extLst>
              <a:ext uri="{FF2B5EF4-FFF2-40B4-BE49-F238E27FC236}">
                <a16:creationId xmlns:a16="http://schemas.microsoft.com/office/drawing/2014/main" id="{E2B91AD4-3837-46F7-82CA-7EBF6A738376}"/>
              </a:ext>
            </a:extLst>
          </p:cNvPr>
          <p:cNvPicPr>
            <a:picLocks noChangeAspect="1"/>
          </p:cNvPicPr>
          <p:nvPr/>
        </p:nvPicPr>
        <p:blipFill>
          <a:blip r:embed="rId6"/>
          <a:stretch>
            <a:fillRect/>
          </a:stretch>
        </p:blipFill>
        <p:spPr>
          <a:xfrm>
            <a:off x="320943" y="306270"/>
            <a:ext cx="1571625" cy="828675"/>
          </a:xfrm>
          <a:prstGeom prst="rect">
            <a:avLst/>
          </a:prstGeom>
        </p:spPr>
      </p:pic>
      <p:pic>
        <p:nvPicPr>
          <p:cNvPr id="7" name="Picture 6">
            <a:extLst>
              <a:ext uri="{FF2B5EF4-FFF2-40B4-BE49-F238E27FC236}">
                <a16:creationId xmlns:a16="http://schemas.microsoft.com/office/drawing/2014/main" id="{A41EFB90-0129-4722-A8EF-700C1E006F3E}"/>
              </a:ext>
            </a:extLst>
          </p:cNvPr>
          <p:cNvPicPr>
            <a:picLocks noChangeAspect="1"/>
          </p:cNvPicPr>
          <p:nvPr/>
        </p:nvPicPr>
        <p:blipFill>
          <a:blip r:embed="rId7"/>
          <a:stretch>
            <a:fillRect/>
          </a:stretch>
        </p:blipFill>
        <p:spPr>
          <a:xfrm>
            <a:off x="2086002" y="2176705"/>
            <a:ext cx="1441565" cy="1005199"/>
          </a:xfrm>
          <a:prstGeom prst="rect">
            <a:avLst/>
          </a:prstGeom>
        </p:spPr>
      </p:pic>
      <p:pic>
        <p:nvPicPr>
          <p:cNvPr id="8" name="Picture 7">
            <a:extLst>
              <a:ext uri="{FF2B5EF4-FFF2-40B4-BE49-F238E27FC236}">
                <a16:creationId xmlns:a16="http://schemas.microsoft.com/office/drawing/2014/main" id="{FDF8597A-8EC9-4DF3-B3C8-FA5A5107C5EC}"/>
              </a:ext>
            </a:extLst>
          </p:cNvPr>
          <p:cNvPicPr>
            <a:picLocks noChangeAspect="1"/>
          </p:cNvPicPr>
          <p:nvPr/>
        </p:nvPicPr>
        <p:blipFill>
          <a:blip r:embed="rId8"/>
          <a:stretch>
            <a:fillRect/>
          </a:stretch>
        </p:blipFill>
        <p:spPr>
          <a:xfrm>
            <a:off x="7500616" y="1417832"/>
            <a:ext cx="1362075" cy="533400"/>
          </a:xfrm>
          <a:prstGeom prst="rect">
            <a:avLst/>
          </a:prstGeom>
        </p:spPr>
      </p:pic>
      <p:pic>
        <p:nvPicPr>
          <p:cNvPr id="9" name="Picture 8">
            <a:extLst>
              <a:ext uri="{FF2B5EF4-FFF2-40B4-BE49-F238E27FC236}">
                <a16:creationId xmlns:a16="http://schemas.microsoft.com/office/drawing/2014/main" id="{A3211B39-56E7-47BA-B8CF-C7C2094B500F}"/>
              </a:ext>
            </a:extLst>
          </p:cNvPr>
          <p:cNvPicPr>
            <a:picLocks noChangeAspect="1"/>
          </p:cNvPicPr>
          <p:nvPr/>
        </p:nvPicPr>
        <p:blipFill>
          <a:blip r:embed="rId9"/>
          <a:stretch>
            <a:fillRect/>
          </a:stretch>
        </p:blipFill>
        <p:spPr>
          <a:xfrm>
            <a:off x="3385888" y="349415"/>
            <a:ext cx="1257300" cy="800100"/>
          </a:xfrm>
          <a:prstGeom prst="rect">
            <a:avLst/>
          </a:prstGeom>
        </p:spPr>
      </p:pic>
      <p:pic>
        <p:nvPicPr>
          <p:cNvPr id="10" name="Picture 9">
            <a:extLst>
              <a:ext uri="{FF2B5EF4-FFF2-40B4-BE49-F238E27FC236}">
                <a16:creationId xmlns:a16="http://schemas.microsoft.com/office/drawing/2014/main" id="{6812BD86-66C9-410F-AB01-499E35C16A7A}"/>
              </a:ext>
            </a:extLst>
          </p:cNvPr>
          <p:cNvPicPr>
            <a:picLocks noChangeAspect="1"/>
          </p:cNvPicPr>
          <p:nvPr/>
        </p:nvPicPr>
        <p:blipFill>
          <a:blip r:embed="rId10"/>
          <a:stretch>
            <a:fillRect/>
          </a:stretch>
        </p:blipFill>
        <p:spPr>
          <a:xfrm>
            <a:off x="9134092" y="2729061"/>
            <a:ext cx="1295400" cy="581025"/>
          </a:xfrm>
          <a:prstGeom prst="rect">
            <a:avLst/>
          </a:prstGeom>
        </p:spPr>
      </p:pic>
      <p:pic>
        <p:nvPicPr>
          <p:cNvPr id="11" name="Picture 10">
            <a:extLst>
              <a:ext uri="{FF2B5EF4-FFF2-40B4-BE49-F238E27FC236}">
                <a16:creationId xmlns:a16="http://schemas.microsoft.com/office/drawing/2014/main" id="{3AE0723D-0586-4465-BD41-77616136E182}"/>
              </a:ext>
            </a:extLst>
          </p:cNvPr>
          <p:cNvPicPr>
            <a:picLocks noChangeAspect="1"/>
          </p:cNvPicPr>
          <p:nvPr/>
        </p:nvPicPr>
        <p:blipFill>
          <a:blip r:embed="rId11"/>
          <a:stretch>
            <a:fillRect/>
          </a:stretch>
        </p:blipFill>
        <p:spPr>
          <a:xfrm>
            <a:off x="8008657" y="2262693"/>
            <a:ext cx="1495425" cy="523875"/>
          </a:xfrm>
          <a:prstGeom prst="rect">
            <a:avLst/>
          </a:prstGeom>
        </p:spPr>
      </p:pic>
      <p:pic>
        <p:nvPicPr>
          <p:cNvPr id="12" name="Picture 11">
            <a:extLst>
              <a:ext uri="{FF2B5EF4-FFF2-40B4-BE49-F238E27FC236}">
                <a16:creationId xmlns:a16="http://schemas.microsoft.com/office/drawing/2014/main" id="{3D442EAF-F5F0-4A53-9C38-1DF1AF8CAFB7}"/>
              </a:ext>
            </a:extLst>
          </p:cNvPr>
          <p:cNvPicPr>
            <a:picLocks noChangeAspect="1"/>
          </p:cNvPicPr>
          <p:nvPr/>
        </p:nvPicPr>
        <p:blipFill>
          <a:blip r:embed="rId12"/>
          <a:stretch>
            <a:fillRect/>
          </a:stretch>
        </p:blipFill>
        <p:spPr>
          <a:xfrm>
            <a:off x="2626867" y="1273107"/>
            <a:ext cx="1276350" cy="1028700"/>
          </a:xfrm>
          <a:prstGeom prst="rect">
            <a:avLst/>
          </a:prstGeom>
        </p:spPr>
      </p:pic>
      <p:pic>
        <p:nvPicPr>
          <p:cNvPr id="13" name="Picture 12">
            <a:extLst>
              <a:ext uri="{FF2B5EF4-FFF2-40B4-BE49-F238E27FC236}">
                <a16:creationId xmlns:a16="http://schemas.microsoft.com/office/drawing/2014/main" id="{F1F53DFF-6AB1-4B5A-A3FA-7942E55DCF59}"/>
              </a:ext>
            </a:extLst>
          </p:cNvPr>
          <p:cNvPicPr>
            <a:picLocks noChangeAspect="1"/>
          </p:cNvPicPr>
          <p:nvPr/>
        </p:nvPicPr>
        <p:blipFill>
          <a:blip r:embed="rId13"/>
          <a:stretch>
            <a:fillRect/>
          </a:stretch>
        </p:blipFill>
        <p:spPr>
          <a:xfrm>
            <a:off x="6994136" y="3885467"/>
            <a:ext cx="1495425" cy="542925"/>
          </a:xfrm>
          <a:prstGeom prst="rect">
            <a:avLst/>
          </a:prstGeom>
        </p:spPr>
      </p:pic>
      <p:pic>
        <p:nvPicPr>
          <p:cNvPr id="14" name="Picture 13">
            <a:extLst>
              <a:ext uri="{FF2B5EF4-FFF2-40B4-BE49-F238E27FC236}">
                <a16:creationId xmlns:a16="http://schemas.microsoft.com/office/drawing/2014/main" id="{B6D651C1-5A6C-4F61-BB58-81803407ECC1}"/>
              </a:ext>
            </a:extLst>
          </p:cNvPr>
          <p:cNvPicPr>
            <a:picLocks noChangeAspect="1"/>
          </p:cNvPicPr>
          <p:nvPr/>
        </p:nvPicPr>
        <p:blipFill>
          <a:blip r:embed="rId14"/>
          <a:stretch>
            <a:fillRect/>
          </a:stretch>
        </p:blipFill>
        <p:spPr>
          <a:xfrm>
            <a:off x="4272034" y="1349928"/>
            <a:ext cx="1447800" cy="990600"/>
          </a:xfrm>
          <a:prstGeom prst="rect">
            <a:avLst/>
          </a:prstGeom>
        </p:spPr>
      </p:pic>
      <p:pic>
        <p:nvPicPr>
          <p:cNvPr id="15" name="Picture 14">
            <a:extLst>
              <a:ext uri="{FF2B5EF4-FFF2-40B4-BE49-F238E27FC236}">
                <a16:creationId xmlns:a16="http://schemas.microsoft.com/office/drawing/2014/main" id="{0A404D27-7E11-4063-83C3-97308D986EE1}"/>
              </a:ext>
            </a:extLst>
          </p:cNvPr>
          <p:cNvPicPr>
            <a:picLocks noChangeAspect="1"/>
          </p:cNvPicPr>
          <p:nvPr/>
        </p:nvPicPr>
        <p:blipFill>
          <a:blip r:embed="rId15"/>
          <a:stretch>
            <a:fillRect/>
          </a:stretch>
        </p:blipFill>
        <p:spPr>
          <a:xfrm>
            <a:off x="320943" y="3166930"/>
            <a:ext cx="1441565" cy="727218"/>
          </a:xfrm>
          <a:prstGeom prst="rect">
            <a:avLst/>
          </a:prstGeom>
        </p:spPr>
      </p:pic>
      <p:pic>
        <p:nvPicPr>
          <p:cNvPr id="16" name="Picture 15">
            <a:extLst>
              <a:ext uri="{FF2B5EF4-FFF2-40B4-BE49-F238E27FC236}">
                <a16:creationId xmlns:a16="http://schemas.microsoft.com/office/drawing/2014/main" id="{28261168-8779-4D6C-8E8F-7165686FAB66}"/>
              </a:ext>
            </a:extLst>
          </p:cNvPr>
          <p:cNvPicPr>
            <a:picLocks noChangeAspect="1"/>
          </p:cNvPicPr>
          <p:nvPr/>
        </p:nvPicPr>
        <p:blipFill>
          <a:blip r:embed="rId16"/>
          <a:stretch>
            <a:fillRect/>
          </a:stretch>
        </p:blipFill>
        <p:spPr>
          <a:xfrm>
            <a:off x="410200" y="1451063"/>
            <a:ext cx="1847850" cy="628650"/>
          </a:xfrm>
          <a:prstGeom prst="rect">
            <a:avLst/>
          </a:prstGeom>
        </p:spPr>
      </p:pic>
      <p:pic>
        <p:nvPicPr>
          <p:cNvPr id="17" name="Picture 16">
            <a:extLst>
              <a:ext uri="{FF2B5EF4-FFF2-40B4-BE49-F238E27FC236}">
                <a16:creationId xmlns:a16="http://schemas.microsoft.com/office/drawing/2014/main" id="{2C050073-5A65-4C40-B990-1E10B79C6167}"/>
              </a:ext>
            </a:extLst>
          </p:cNvPr>
          <p:cNvPicPr>
            <a:picLocks noChangeAspect="1"/>
          </p:cNvPicPr>
          <p:nvPr/>
        </p:nvPicPr>
        <p:blipFill>
          <a:blip r:embed="rId17"/>
          <a:stretch>
            <a:fillRect/>
          </a:stretch>
        </p:blipFill>
        <p:spPr>
          <a:xfrm>
            <a:off x="3833666" y="5626643"/>
            <a:ext cx="1441565" cy="1008308"/>
          </a:xfrm>
          <a:prstGeom prst="rect">
            <a:avLst/>
          </a:prstGeom>
        </p:spPr>
      </p:pic>
      <p:pic>
        <p:nvPicPr>
          <p:cNvPr id="18" name="Picture 17">
            <a:extLst>
              <a:ext uri="{FF2B5EF4-FFF2-40B4-BE49-F238E27FC236}">
                <a16:creationId xmlns:a16="http://schemas.microsoft.com/office/drawing/2014/main" id="{973E17B6-DCA3-45D8-BDD3-D9B28D9BF27C}"/>
              </a:ext>
            </a:extLst>
          </p:cNvPr>
          <p:cNvPicPr>
            <a:picLocks noChangeAspect="1"/>
          </p:cNvPicPr>
          <p:nvPr/>
        </p:nvPicPr>
        <p:blipFill>
          <a:blip r:embed="rId18"/>
          <a:stretch>
            <a:fillRect/>
          </a:stretch>
        </p:blipFill>
        <p:spPr>
          <a:xfrm>
            <a:off x="9150795" y="1388028"/>
            <a:ext cx="1685925" cy="952500"/>
          </a:xfrm>
          <a:prstGeom prst="rect">
            <a:avLst/>
          </a:prstGeom>
        </p:spPr>
      </p:pic>
      <p:pic>
        <p:nvPicPr>
          <p:cNvPr id="19" name="Picture 18">
            <a:extLst>
              <a:ext uri="{FF2B5EF4-FFF2-40B4-BE49-F238E27FC236}">
                <a16:creationId xmlns:a16="http://schemas.microsoft.com/office/drawing/2014/main" id="{F47AB46C-D48F-4C80-8916-0F5BB5F612DE}"/>
              </a:ext>
            </a:extLst>
          </p:cNvPr>
          <p:cNvPicPr>
            <a:picLocks noChangeAspect="1"/>
          </p:cNvPicPr>
          <p:nvPr/>
        </p:nvPicPr>
        <p:blipFill>
          <a:blip r:embed="rId19"/>
          <a:stretch>
            <a:fillRect/>
          </a:stretch>
        </p:blipFill>
        <p:spPr>
          <a:xfrm>
            <a:off x="10588187" y="2373716"/>
            <a:ext cx="1352550" cy="1057275"/>
          </a:xfrm>
          <a:prstGeom prst="rect">
            <a:avLst/>
          </a:prstGeom>
        </p:spPr>
      </p:pic>
      <p:pic>
        <p:nvPicPr>
          <p:cNvPr id="20" name="Picture 19">
            <a:extLst>
              <a:ext uri="{FF2B5EF4-FFF2-40B4-BE49-F238E27FC236}">
                <a16:creationId xmlns:a16="http://schemas.microsoft.com/office/drawing/2014/main" id="{66BDF90A-C9A7-475B-96CD-5055B844F04A}"/>
              </a:ext>
            </a:extLst>
          </p:cNvPr>
          <p:cNvPicPr>
            <a:picLocks noChangeAspect="1"/>
          </p:cNvPicPr>
          <p:nvPr/>
        </p:nvPicPr>
        <p:blipFill>
          <a:blip r:embed="rId20"/>
          <a:stretch>
            <a:fillRect/>
          </a:stretch>
        </p:blipFill>
        <p:spPr>
          <a:xfrm>
            <a:off x="8443376" y="306270"/>
            <a:ext cx="3300417" cy="800101"/>
          </a:xfrm>
          <a:prstGeom prst="rect">
            <a:avLst/>
          </a:prstGeom>
        </p:spPr>
      </p:pic>
      <p:pic>
        <p:nvPicPr>
          <p:cNvPr id="21" name="Picture 20">
            <a:extLst>
              <a:ext uri="{FF2B5EF4-FFF2-40B4-BE49-F238E27FC236}">
                <a16:creationId xmlns:a16="http://schemas.microsoft.com/office/drawing/2014/main" id="{D1AFD1D9-202B-4954-ACE7-712E20762B3B}"/>
              </a:ext>
            </a:extLst>
          </p:cNvPr>
          <p:cNvPicPr>
            <a:picLocks noChangeAspect="1"/>
          </p:cNvPicPr>
          <p:nvPr/>
        </p:nvPicPr>
        <p:blipFill>
          <a:blip r:embed="rId21"/>
          <a:stretch>
            <a:fillRect/>
          </a:stretch>
        </p:blipFill>
        <p:spPr>
          <a:xfrm>
            <a:off x="3523838" y="3437229"/>
            <a:ext cx="1600200" cy="676275"/>
          </a:xfrm>
          <a:prstGeom prst="rect">
            <a:avLst/>
          </a:prstGeom>
        </p:spPr>
      </p:pic>
      <p:pic>
        <p:nvPicPr>
          <p:cNvPr id="22" name="Picture 21">
            <a:extLst>
              <a:ext uri="{FF2B5EF4-FFF2-40B4-BE49-F238E27FC236}">
                <a16:creationId xmlns:a16="http://schemas.microsoft.com/office/drawing/2014/main" id="{23868FB2-324A-4BDB-8B97-F02A0A8E9776}"/>
              </a:ext>
            </a:extLst>
          </p:cNvPr>
          <p:cNvPicPr>
            <a:picLocks noChangeAspect="1"/>
          </p:cNvPicPr>
          <p:nvPr/>
        </p:nvPicPr>
        <p:blipFill>
          <a:blip r:embed="rId22"/>
          <a:stretch>
            <a:fillRect/>
          </a:stretch>
        </p:blipFill>
        <p:spPr>
          <a:xfrm>
            <a:off x="5081875" y="296456"/>
            <a:ext cx="1146723" cy="703511"/>
          </a:xfrm>
          <a:prstGeom prst="rect">
            <a:avLst/>
          </a:prstGeom>
        </p:spPr>
      </p:pic>
      <p:pic>
        <p:nvPicPr>
          <p:cNvPr id="23" name="Picture 22">
            <a:extLst>
              <a:ext uri="{FF2B5EF4-FFF2-40B4-BE49-F238E27FC236}">
                <a16:creationId xmlns:a16="http://schemas.microsoft.com/office/drawing/2014/main" id="{605A9B18-5D6B-4C99-AE20-EE4495610516}"/>
              </a:ext>
            </a:extLst>
          </p:cNvPr>
          <p:cNvPicPr>
            <a:picLocks noChangeAspect="1"/>
          </p:cNvPicPr>
          <p:nvPr/>
        </p:nvPicPr>
        <p:blipFill>
          <a:blip r:embed="rId23"/>
          <a:stretch>
            <a:fillRect/>
          </a:stretch>
        </p:blipFill>
        <p:spPr>
          <a:xfrm>
            <a:off x="6907141" y="3179015"/>
            <a:ext cx="1514475" cy="752475"/>
          </a:xfrm>
          <a:prstGeom prst="rect">
            <a:avLst/>
          </a:prstGeom>
        </p:spPr>
      </p:pic>
      <p:pic>
        <p:nvPicPr>
          <p:cNvPr id="24" name="Picture 23">
            <a:extLst>
              <a:ext uri="{FF2B5EF4-FFF2-40B4-BE49-F238E27FC236}">
                <a16:creationId xmlns:a16="http://schemas.microsoft.com/office/drawing/2014/main" id="{462C4044-5F91-474A-A3C9-3C53ACB435C9}"/>
              </a:ext>
            </a:extLst>
          </p:cNvPr>
          <p:cNvPicPr>
            <a:picLocks noChangeAspect="1"/>
          </p:cNvPicPr>
          <p:nvPr/>
        </p:nvPicPr>
        <p:blipFill>
          <a:blip r:embed="rId24"/>
          <a:stretch>
            <a:fillRect/>
          </a:stretch>
        </p:blipFill>
        <p:spPr>
          <a:xfrm>
            <a:off x="6569727" y="315793"/>
            <a:ext cx="1743075" cy="809625"/>
          </a:xfrm>
          <a:prstGeom prst="rect">
            <a:avLst/>
          </a:prstGeom>
        </p:spPr>
      </p:pic>
      <p:pic>
        <p:nvPicPr>
          <p:cNvPr id="25" name="Picture 24">
            <a:extLst>
              <a:ext uri="{FF2B5EF4-FFF2-40B4-BE49-F238E27FC236}">
                <a16:creationId xmlns:a16="http://schemas.microsoft.com/office/drawing/2014/main" id="{5EE9F9B5-E5F9-444C-B005-C9C7A0BC0EA7}"/>
              </a:ext>
            </a:extLst>
          </p:cNvPr>
          <p:cNvPicPr>
            <a:picLocks noChangeAspect="1"/>
          </p:cNvPicPr>
          <p:nvPr/>
        </p:nvPicPr>
        <p:blipFill>
          <a:blip r:embed="rId25"/>
          <a:stretch>
            <a:fillRect/>
          </a:stretch>
        </p:blipFill>
        <p:spPr>
          <a:xfrm>
            <a:off x="2222641" y="184744"/>
            <a:ext cx="1134768" cy="1071725"/>
          </a:xfrm>
          <a:prstGeom prst="rect">
            <a:avLst/>
          </a:prstGeom>
        </p:spPr>
      </p:pic>
      <p:pic>
        <p:nvPicPr>
          <p:cNvPr id="26" name="Picture 25">
            <a:extLst>
              <a:ext uri="{FF2B5EF4-FFF2-40B4-BE49-F238E27FC236}">
                <a16:creationId xmlns:a16="http://schemas.microsoft.com/office/drawing/2014/main" id="{358AB820-D11D-4529-843C-C7C478D5BF6D}"/>
              </a:ext>
            </a:extLst>
          </p:cNvPr>
          <p:cNvPicPr>
            <a:picLocks noChangeAspect="1"/>
          </p:cNvPicPr>
          <p:nvPr/>
        </p:nvPicPr>
        <p:blipFill>
          <a:blip r:embed="rId26"/>
          <a:stretch>
            <a:fillRect/>
          </a:stretch>
        </p:blipFill>
        <p:spPr>
          <a:xfrm>
            <a:off x="267690" y="2277048"/>
            <a:ext cx="1762126" cy="653455"/>
          </a:xfrm>
          <a:prstGeom prst="rect">
            <a:avLst/>
          </a:prstGeom>
        </p:spPr>
      </p:pic>
      <p:pic>
        <p:nvPicPr>
          <p:cNvPr id="27" name="Picture 26">
            <a:extLst>
              <a:ext uri="{FF2B5EF4-FFF2-40B4-BE49-F238E27FC236}">
                <a16:creationId xmlns:a16="http://schemas.microsoft.com/office/drawing/2014/main" id="{0D471943-A616-4FF6-B9D6-5A521EDD751B}"/>
              </a:ext>
            </a:extLst>
          </p:cNvPr>
          <p:cNvPicPr>
            <a:picLocks noChangeAspect="1"/>
          </p:cNvPicPr>
          <p:nvPr/>
        </p:nvPicPr>
        <p:blipFill>
          <a:blip r:embed="rId27"/>
          <a:stretch>
            <a:fillRect/>
          </a:stretch>
        </p:blipFill>
        <p:spPr>
          <a:xfrm>
            <a:off x="5926189" y="1906514"/>
            <a:ext cx="1447800" cy="854141"/>
          </a:xfrm>
          <a:prstGeom prst="rect">
            <a:avLst/>
          </a:prstGeom>
        </p:spPr>
      </p:pic>
      <p:pic>
        <p:nvPicPr>
          <p:cNvPr id="28" name="Picture 27">
            <a:extLst>
              <a:ext uri="{FF2B5EF4-FFF2-40B4-BE49-F238E27FC236}">
                <a16:creationId xmlns:a16="http://schemas.microsoft.com/office/drawing/2014/main" id="{2A460EB9-B84A-474A-9D7F-92E749192654}"/>
              </a:ext>
            </a:extLst>
          </p:cNvPr>
          <p:cNvPicPr>
            <a:picLocks noChangeAspect="1"/>
          </p:cNvPicPr>
          <p:nvPr/>
        </p:nvPicPr>
        <p:blipFill>
          <a:blip r:embed="rId28"/>
          <a:stretch>
            <a:fillRect/>
          </a:stretch>
        </p:blipFill>
        <p:spPr>
          <a:xfrm>
            <a:off x="1319162" y="3936760"/>
            <a:ext cx="1187616" cy="853076"/>
          </a:xfrm>
          <a:prstGeom prst="rect">
            <a:avLst/>
          </a:prstGeom>
        </p:spPr>
      </p:pic>
      <p:pic>
        <p:nvPicPr>
          <p:cNvPr id="29" name="Picture 28">
            <a:extLst>
              <a:ext uri="{FF2B5EF4-FFF2-40B4-BE49-F238E27FC236}">
                <a16:creationId xmlns:a16="http://schemas.microsoft.com/office/drawing/2014/main" id="{0CE5F39D-DA10-4D74-8B16-9A443D6C8EB3}"/>
              </a:ext>
            </a:extLst>
          </p:cNvPr>
          <p:cNvPicPr>
            <a:picLocks noChangeAspect="1"/>
          </p:cNvPicPr>
          <p:nvPr/>
        </p:nvPicPr>
        <p:blipFill>
          <a:blip r:embed="rId29"/>
          <a:stretch>
            <a:fillRect/>
          </a:stretch>
        </p:blipFill>
        <p:spPr>
          <a:xfrm>
            <a:off x="10381901" y="4626769"/>
            <a:ext cx="1446407" cy="560483"/>
          </a:xfrm>
          <a:prstGeom prst="rect">
            <a:avLst/>
          </a:prstGeom>
        </p:spPr>
      </p:pic>
      <p:pic>
        <p:nvPicPr>
          <p:cNvPr id="30" name="Picture 29">
            <a:extLst>
              <a:ext uri="{FF2B5EF4-FFF2-40B4-BE49-F238E27FC236}">
                <a16:creationId xmlns:a16="http://schemas.microsoft.com/office/drawing/2014/main" id="{510FDA6B-B525-464C-A7B9-A00F139375C8}"/>
              </a:ext>
            </a:extLst>
          </p:cNvPr>
          <p:cNvPicPr>
            <a:picLocks noChangeAspect="1"/>
          </p:cNvPicPr>
          <p:nvPr/>
        </p:nvPicPr>
        <p:blipFill>
          <a:blip r:embed="rId30"/>
          <a:stretch>
            <a:fillRect/>
          </a:stretch>
        </p:blipFill>
        <p:spPr>
          <a:xfrm>
            <a:off x="3357409" y="4131475"/>
            <a:ext cx="2838450" cy="704850"/>
          </a:xfrm>
          <a:prstGeom prst="rect">
            <a:avLst/>
          </a:prstGeom>
        </p:spPr>
      </p:pic>
      <p:pic>
        <p:nvPicPr>
          <p:cNvPr id="31" name="Picture 30">
            <a:extLst>
              <a:ext uri="{FF2B5EF4-FFF2-40B4-BE49-F238E27FC236}">
                <a16:creationId xmlns:a16="http://schemas.microsoft.com/office/drawing/2014/main" id="{A9265E02-8383-49EE-AABC-006DAB00C64F}"/>
              </a:ext>
            </a:extLst>
          </p:cNvPr>
          <p:cNvPicPr>
            <a:picLocks noChangeAspect="1"/>
          </p:cNvPicPr>
          <p:nvPr/>
        </p:nvPicPr>
        <p:blipFill>
          <a:blip r:embed="rId31"/>
          <a:stretch>
            <a:fillRect/>
          </a:stretch>
        </p:blipFill>
        <p:spPr>
          <a:xfrm>
            <a:off x="9093413" y="3423412"/>
            <a:ext cx="752475" cy="676275"/>
          </a:xfrm>
          <a:prstGeom prst="rect">
            <a:avLst/>
          </a:prstGeom>
        </p:spPr>
      </p:pic>
      <p:pic>
        <p:nvPicPr>
          <p:cNvPr id="32" name="Picture 31">
            <a:extLst>
              <a:ext uri="{FF2B5EF4-FFF2-40B4-BE49-F238E27FC236}">
                <a16:creationId xmlns:a16="http://schemas.microsoft.com/office/drawing/2014/main" id="{9BC51AEF-A875-43AB-93C8-9481079FACCD}"/>
              </a:ext>
            </a:extLst>
          </p:cNvPr>
          <p:cNvPicPr>
            <a:picLocks noChangeAspect="1"/>
          </p:cNvPicPr>
          <p:nvPr/>
        </p:nvPicPr>
        <p:blipFill>
          <a:blip r:embed="rId32"/>
          <a:stretch>
            <a:fillRect/>
          </a:stretch>
        </p:blipFill>
        <p:spPr>
          <a:xfrm>
            <a:off x="277305" y="3923470"/>
            <a:ext cx="904875" cy="1152525"/>
          </a:xfrm>
          <a:prstGeom prst="rect">
            <a:avLst/>
          </a:prstGeom>
        </p:spPr>
      </p:pic>
      <p:pic>
        <p:nvPicPr>
          <p:cNvPr id="33" name="Picture 32">
            <a:extLst>
              <a:ext uri="{FF2B5EF4-FFF2-40B4-BE49-F238E27FC236}">
                <a16:creationId xmlns:a16="http://schemas.microsoft.com/office/drawing/2014/main" id="{F2A50DDC-7C9A-43A8-8C3A-D878D4CFD69F}"/>
              </a:ext>
            </a:extLst>
          </p:cNvPr>
          <p:cNvPicPr>
            <a:picLocks noChangeAspect="1"/>
          </p:cNvPicPr>
          <p:nvPr/>
        </p:nvPicPr>
        <p:blipFill>
          <a:blip r:embed="rId33"/>
          <a:stretch>
            <a:fillRect/>
          </a:stretch>
        </p:blipFill>
        <p:spPr>
          <a:xfrm>
            <a:off x="1966687" y="4671055"/>
            <a:ext cx="1677384" cy="678354"/>
          </a:xfrm>
          <a:prstGeom prst="rect">
            <a:avLst/>
          </a:prstGeom>
        </p:spPr>
      </p:pic>
      <p:pic>
        <p:nvPicPr>
          <p:cNvPr id="34" name="Picture 33">
            <a:extLst>
              <a:ext uri="{FF2B5EF4-FFF2-40B4-BE49-F238E27FC236}">
                <a16:creationId xmlns:a16="http://schemas.microsoft.com/office/drawing/2014/main" id="{DE0028C9-3ABE-4F73-BC2E-93A042369E34}"/>
              </a:ext>
            </a:extLst>
          </p:cNvPr>
          <p:cNvPicPr>
            <a:picLocks noChangeAspect="1"/>
          </p:cNvPicPr>
          <p:nvPr/>
        </p:nvPicPr>
        <p:blipFill>
          <a:blip r:embed="rId34"/>
          <a:stretch>
            <a:fillRect/>
          </a:stretch>
        </p:blipFill>
        <p:spPr>
          <a:xfrm>
            <a:off x="8342611" y="4456897"/>
            <a:ext cx="1698493" cy="684989"/>
          </a:xfrm>
          <a:prstGeom prst="rect">
            <a:avLst/>
          </a:prstGeom>
        </p:spPr>
      </p:pic>
      <p:pic>
        <p:nvPicPr>
          <p:cNvPr id="35" name="Picture 34">
            <a:extLst>
              <a:ext uri="{FF2B5EF4-FFF2-40B4-BE49-F238E27FC236}">
                <a16:creationId xmlns:a16="http://schemas.microsoft.com/office/drawing/2014/main" id="{312348F0-AFB7-48AA-9352-3C36FBAD1838}"/>
              </a:ext>
            </a:extLst>
          </p:cNvPr>
          <p:cNvPicPr>
            <a:picLocks noChangeAspect="1"/>
          </p:cNvPicPr>
          <p:nvPr/>
        </p:nvPicPr>
        <p:blipFill>
          <a:blip r:embed="rId35"/>
          <a:stretch>
            <a:fillRect/>
          </a:stretch>
        </p:blipFill>
        <p:spPr>
          <a:xfrm>
            <a:off x="10890776" y="5493316"/>
            <a:ext cx="978430" cy="998814"/>
          </a:xfrm>
          <a:prstGeom prst="rect">
            <a:avLst/>
          </a:prstGeom>
        </p:spPr>
      </p:pic>
      <p:pic>
        <p:nvPicPr>
          <p:cNvPr id="36" name="Picture 35">
            <a:extLst>
              <a:ext uri="{FF2B5EF4-FFF2-40B4-BE49-F238E27FC236}">
                <a16:creationId xmlns:a16="http://schemas.microsoft.com/office/drawing/2014/main" id="{27516936-A766-4F19-90DF-2980783F8904}"/>
              </a:ext>
            </a:extLst>
          </p:cNvPr>
          <p:cNvPicPr>
            <a:picLocks noChangeAspect="1"/>
          </p:cNvPicPr>
          <p:nvPr/>
        </p:nvPicPr>
        <p:blipFill>
          <a:blip r:embed="rId36"/>
          <a:stretch>
            <a:fillRect/>
          </a:stretch>
        </p:blipFill>
        <p:spPr>
          <a:xfrm>
            <a:off x="829335" y="5435764"/>
            <a:ext cx="2582788" cy="643685"/>
          </a:xfrm>
          <a:prstGeom prst="rect">
            <a:avLst/>
          </a:prstGeom>
        </p:spPr>
      </p:pic>
      <p:pic>
        <p:nvPicPr>
          <p:cNvPr id="37" name="Picture 36">
            <a:extLst>
              <a:ext uri="{FF2B5EF4-FFF2-40B4-BE49-F238E27FC236}">
                <a16:creationId xmlns:a16="http://schemas.microsoft.com/office/drawing/2014/main" id="{1DF8D877-481B-4A0B-93BB-80865916F9F2}"/>
              </a:ext>
            </a:extLst>
          </p:cNvPr>
          <p:cNvPicPr>
            <a:picLocks noChangeAspect="1"/>
          </p:cNvPicPr>
          <p:nvPr/>
        </p:nvPicPr>
        <p:blipFill>
          <a:blip r:embed="rId37"/>
          <a:stretch>
            <a:fillRect/>
          </a:stretch>
        </p:blipFill>
        <p:spPr>
          <a:xfrm>
            <a:off x="8982683" y="5159088"/>
            <a:ext cx="1390650" cy="1419225"/>
          </a:xfrm>
          <a:prstGeom prst="rect">
            <a:avLst/>
          </a:prstGeom>
        </p:spPr>
      </p:pic>
      <p:pic>
        <p:nvPicPr>
          <p:cNvPr id="38" name="Picture 37">
            <a:extLst>
              <a:ext uri="{FF2B5EF4-FFF2-40B4-BE49-F238E27FC236}">
                <a16:creationId xmlns:a16="http://schemas.microsoft.com/office/drawing/2014/main" id="{FE88A7B7-AE6D-43B0-BB5B-5156CAE03EE7}"/>
              </a:ext>
            </a:extLst>
          </p:cNvPr>
          <p:cNvPicPr>
            <a:picLocks noChangeAspect="1"/>
          </p:cNvPicPr>
          <p:nvPr/>
        </p:nvPicPr>
        <p:blipFill>
          <a:blip r:embed="rId38"/>
          <a:stretch>
            <a:fillRect/>
          </a:stretch>
        </p:blipFill>
        <p:spPr>
          <a:xfrm>
            <a:off x="6688144" y="4484586"/>
            <a:ext cx="1363738" cy="1066513"/>
          </a:xfrm>
          <a:prstGeom prst="rect">
            <a:avLst/>
          </a:prstGeom>
        </p:spPr>
      </p:pic>
      <p:pic>
        <p:nvPicPr>
          <p:cNvPr id="39" name="Picture 38">
            <a:extLst>
              <a:ext uri="{FF2B5EF4-FFF2-40B4-BE49-F238E27FC236}">
                <a16:creationId xmlns:a16="http://schemas.microsoft.com/office/drawing/2014/main" id="{80BE7B48-5389-4F40-94A1-18FDBAF4DA88}"/>
              </a:ext>
            </a:extLst>
          </p:cNvPr>
          <p:cNvPicPr>
            <a:picLocks noChangeAspect="1"/>
          </p:cNvPicPr>
          <p:nvPr/>
        </p:nvPicPr>
        <p:blipFill>
          <a:blip r:embed="rId39"/>
          <a:stretch>
            <a:fillRect/>
          </a:stretch>
        </p:blipFill>
        <p:spPr>
          <a:xfrm>
            <a:off x="7523244" y="5635497"/>
            <a:ext cx="1057275" cy="990600"/>
          </a:xfrm>
          <a:prstGeom prst="rect">
            <a:avLst/>
          </a:prstGeom>
        </p:spPr>
      </p:pic>
      <p:pic>
        <p:nvPicPr>
          <p:cNvPr id="40" name="Picture 39">
            <a:extLst>
              <a:ext uri="{FF2B5EF4-FFF2-40B4-BE49-F238E27FC236}">
                <a16:creationId xmlns:a16="http://schemas.microsoft.com/office/drawing/2014/main" id="{1883B33A-3FC0-404B-A325-AE7D2CA2FCC0}"/>
              </a:ext>
            </a:extLst>
          </p:cNvPr>
          <p:cNvPicPr>
            <a:picLocks noChangeAspect="1"/>
          </p:cNvPicPr>
          <p:nvPr/>
        </p:nvPicPr>
        <p:blipFill>
          <a:blip r:embed="rId40"/>
          <a:stretch>
            <a:fillRect/>
          </a:stretch>
        </p:blipFill>
        <p:spPr>
          <a:xfrm>
            <a:off x="3814287" y="5014582"/>
            <a:ext cx="1381125" cy="676275"/>
          </a:xfrm>
          <a:prstGeom prst="rect">
            <a:avLst/>
          </a:prstGeom>
        </p:spPr>
      </p:pic>
      <p:pic>
        <p:nvPicPr>
          <p:cNvPr id="41" name="Picture 40">
            <a:extLst>
              <a:ext uri="{FF2B5EF4-FFF2-40B4-BE49-F238E27FC236}">
                <a16:creationId xmlns:a16="http://schemas.microsoft.com/office/drawing/2014/main" id="{2E9A3E32-A284-4B6B-981E-B6B6FAA843D9}"/>
              </a:ext>
            </a:extLst>
          </p:cNvPr>
          <p:cNvPicPr>
            <a:picLocks noChangeAspect="1"/>
          </p:cNvPicPr>
          <p:nvPr/>
        </p:nvPicPr>
        <p:blipFill>
          <a:blip r:embed="rId41"/>
          <a:stretch>
            <a:fillRect/>
          </a:stretch>
        </p:blipFill>
        <p:spPr>
          <a:xfrm>
            <a:off x="3618110" y="2669623"/>
            <a:ext cx="1482340" cy="676275"/>
          </a:xfrm>
          <a:prstGeom prst="rect">
            <a:avLst/>
          </a:prstGeom>
        </p:spPr>
      </p:pic>
      <p:pic>
        <p:nvPicPr>
          <p:cNvPr id="42" name="Picture 41">
            <a:extLst>
              <a:ext uri="{FF2B5EF4-FFF2-40B4-BE49-F238E27FC236}">
                <a16:creationId xmlns:a16="http://schemas.microsoft.com/office/drawing/2014/main" id="{7A36D88D-8D3C-496F-B99C-9504AE1C36AC}"/>
              </a:ext>
            </a:extLst>
          </p:cNvPr>
          <p:cNvPicPr>
            <a:picLocks noChangeAspect="1"/>
          </p:cNvPicPr>
          <p:nvPr/>
        </p:nvPicPr>
        <p:blipFill>
          <a:blip r:embed="rId42"/>
          <a:stretch>
            <a:fillRect/>
          </a:stretch>
        </p:blipFill>
        <p:spPr>
          <a:xfrm>
            <a:off x="5367424" y="5011637"/>
            <a:ext cx="1327960" cy="676276"/>
          </a:xfrm>
          <a:prstGeom prst="rect">
            <a:avLst/>
          </a:prstGeom>
        </p:spPr>
      </p:pic>
      <p:pic>
        <p:nvPicPr>
          <p:cNvPr id="43" name="Picture 42">
            <a:extLst>
              <a:ext uri="{FF2B5EF4-FFF2-40B4-BE49-F238E27FC236}">
                <a16:creationId xmlns:a16="http://schemas.microsoft.com/office/drawing/2014/main" id="{4D0FBC68-51CF-4010-90EF-94168A234653}"/>
              </a:ext>
            </a:extLst>
          </p:cNvPr>
          <p:cNvPicPr>
            <a:picLocks noChangeAspect="1"/>
          </p:cNvPicPr>
          <p:nvPr/>
        </p:nvPicPr>
        <p:blipFill>
          <a:blip r:embed="rId43"/>
          <a:stretch>
            <a:fillRect/>
          </a:stretch>
        </p:blipFill>
        <p:spPr>
          <a:xfrm>
            <a:off x="5324736" y="5819194"/>
            <a:ext cx="1905000" cy="742350"/>
          </a:xfrm>
          <a:prstGeom prst="rect">
            <a:avLst/>
          </a:prstGeom>
        </p:spPr>
      </p:pic>
      <p:pic>
        <p:nvPicPr>
          <p:cNvPr id="45" name="Picture 44">
            <a:extLst>
              <a:ext uri="{FF2B5EF4-FFF2-40B4-BE49-F238E27FC236}">
                <a16:creationId xmlns:a16="http://schemas.microsoft.com/office/drawing/2014/main" id="{DFF00376-406F-480A-8CD7-90C26F5DC3C5}"/>
              </a:ext>
            </a:extLst>
          </p:cNvPr>
          <p:cNvPicPr>
            <a:picLocks noChangeAspect="1"/>
          </p:cNvPicPr>
          <p:nvPr/>
        </p:nvPicPr>
        <p:blipFill>
          <a:blip r:embed="rId44"/>
          <a:stretch>
            <a:fillRect/>
          </a:stretch>
        </p:blipFill>
        <p:spPr>
          <a:xfrm>
            <a:off x="5229825" y="2987119"/>
            <a:ext cx="1600200" cy="810323"/>
          </a:xfrm>
          <a:prstGeom prst="rect">
            <a:avLst/>
          </a:prstGeom>
        </p:spPr>
      </p:pic>
      <p:pic>
        <p:nvPicPr>
          <p:cNvPr id="46" name="Picture 45">
            <a:extLst>
              <a:ext uri="{FF2B5EF4-FFF2-40B4-BE49-F238E27FC236}">
                <a16:creationId xmlns:a16="http://schemas.microsoft.com/office/drawing/2014/main" id="{A2ECE652-60E0-4824-B994-5EDED6C0E7AC}"/>
              </a:ext>
            </a:extLst>
          </p:cNvPr>
          <p:cNvPicPr>
            <a:picLocks noChangeAspect="1"/>
          </p:cNvPicPr>
          <p:nvPr/>
        </p:nvPicPr>
        <p:blipFill>
          <a:blip r:embed="rId45"/>
          <a:stretch>
            <a:fillRect/>
          </a:stretch>
        </p:blipFill>
        <p:spPr>
          <a:xfrm>
            <a:off x="1865617" y="3215502"/>
            <a:ext cx="1666875" cy="809625"/>
          </a:xfrm>
          <a:prstGeom prst="rect">
            <a:avLst/>
          </a:prstGeom>
        </p:spPr>
      </p:pic>
      <p:pic>
        <p:nvPicPr>
          <p:cNvPr id="3" name="Picture 2">
            <a:extLst>
              <a:ext uri="{FF2B5EF4-FFF2-40B4-BE49-F238E27FC236}">
                <a16:creationId xmlns:a16="http://schemas.microsoft.com/office/drawing/2014/main" id="{A916940F-F1FE-4DE1-8A9E-D26CB1786E61}"/>
              </a:ext>
            </a:extLst>
          </p:cNvPr>
          <p:cNvPicPr>
            <a:picLocks noChangeAspect="1"/>
          </p:cNvPicPr>
          <p:nvPr/>
        </p:nvPicPr>
        <p:blipFill>
          <a:blip r:embed="rId46"/>
          <a:stretch>
            <a:fillRect/>
          </a:stretch>
        </p:blipFill>
        <p:spPr>
          <a:xfrm>
            <a:off x="7741848" y="2853877"/>
            <a:ext cx="1094349" cy="645666"/>
          </a:xfrm>
          <a:prstGeom prst="rect">
            <a:avLst/>
          </a:prstGeom>
        </p:spPr>
      </p:pic>
    </p:spTree>
    <p:extLst>
      <p:ext uri="{BB962C8B-B14F-4D97-AF65-F5344CB8AC3E}">
        <p14:creationId xmlns:p14="http://schemas.microsoft.com/office/powerpoint/2010/main" val="3667278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89BB90-A6D5-482C-9953-4F0DBA996CE8}"/>
              </a:ext>
            </a:extLst>
          </p:cNvPr>
          <p:cNvSpPr>
            <a:spLocks noGrp="1"/>
          </p:cNvSpPr>
          <p:nvPr>
            <p:ph type="title"/>
          </p:nvPr>
        </p:nvSpPr>
        <p:spPr>
          <a:xfrm>
            <a:off x="640080" y="325369"/>
            <a:ext cx="4368602" cy="1956841"/>
          </a:xfrm>
        </p:spPr>
        <p:txBody>
          <a:bodyPr anchor="b">
            <a:normAutofit/>
          </a:bodyPr>
          <a:lstStyle/>
          <a:p>
            <a:r>
              <a:rPr lang="en-GB" sz="5400" b="1" dirty="0"/>
              <a:t>And the impact…</a:t>
            </a:r>
          </a:p>
        </p:txBody>
      </p:sp>
      <p:sp>
        <p:nvSpPr>
          <p:cNvPr id="3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E1AC059C-054B-487F-99F7-54B9B322A9E7}"/>
              </a:ext>
            </a:extLst>
          </p:cNvPr>
          <p:cNvSpPr>
            <a:spLocks noGrp="1"/>
          </p:cNvSpPr>
          <p:nvPr>
            <p:ph idx="1"/>
          </p:nvPr>
        </p:nvSpPr>
        <p:spPr>
          <a:xfrm>
            <a:off x="640080" y="2872899"/>
            <a:ext cx="4243589" cy="3320668"/>
          </a:xfrm>
        </p:spPr>
        <p:txBody>
          <a:bodyPr>
            <a:normAutofit/>
          </a:bodyPr>
          <a:lstStyle/>
          <a:p>
            <a:r>
              <a:rPr lang="en-GB" sz="1900" dirty="0"/>
              <a:t>Payroll Giving is being talked about across the sector! </a:t>
            </a:r>
          </a:p>
          <a:p>
            <a:r>
              <a:rPr lang="en-GB" sz="1900" dirty="0"/>
              <a:t>LOTS of charities want to know more! </a:t>
            </a:r>
          </a:p>
          <a:p>
            <a:r>
              <a:rPr lang="en-GB" sz="1900" dirty="0"/>
              <a:t>Figures show…… </a:t>
            </a:r>
          </a:p>
          <a:p>
            <a:pPr lvl="1"/>
            <a:r>
              <a:rPr lang="en-GB" sz="1900" dirty="0"/>
              <a:t>£147k per annum raised for the sector</a:t>
            </a:r>
          </a:p>
          <a:p>
            <a:pPr lvl="1"/>
            <a:r>
              <a:rPr lang="en-GB" sz="1900" dirty="0"/>
              <a:t>Average gift per month a whopping £37</a:t>
            </a:r>
          </a:p>
        </p:txBody>
      </p:sp>
      <p:pic>
        <p:nvPicPr>
          <p:cNvPr id="4" name="Picture 3" descr="Shape&#10;&#10;Description automatically generated">
            <a:extLst>
              <a:ext uri="{FF2B5EF4-FFF2-40B4-BE49-F238E27FC236}">
                <a16:creationId xmlns:a16="http://schemas.microsoft.com/office/drawing/2014/main" id="{D5A3BC28-6E1A-4A07-99DF-953B4E9CBC61}"/>
              </a:ext>
            </a:extLst>
          </p:cNvPr>
          <p:cNvPicPr>
            <a:picLocks noChangeAspect="1"/>
          </p:cNvPicPr>
          <p:nvPr/>
        </p:nvPicPr>
        <p:blipFill rotWithShape="1">
          <a:blip r:embed="rId2">
            <a:extLst>
              <a:ext uri="{28A0092B-C50C-407E-A947-70E740481C1C}">
                <a14:useLocalDpi xmlns:a14="http://schemas.microsoft.com/office/drawing/2010/main" val="0"/>
              </a:ext>
            </a:extLst>
          </a:blip>
          <a:srcRect l="13824" r="10949"/>
          <a:stretch/>
        </p:blipFill>
        <p:spPr>
          <a:xfrm>
            <a:off x="5313225"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42271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BBEDBD-7001-4B86-AA9E-E69EFE10A7D3}"/>
              </a:ext>
            </a:extLst>
          </p:cNvPr>
          <p:cNvSpPr>
            <a:spLocks noGrp="1"/>
          </p:cNvSpPr>
          <p:nvPr>
            <p:ph type="title"/>
          </p:nvPr>
        </p:nvSpPr>
        <p:spPr>
          <a:xfrm>
            <a:off x="640080" y="325369"/>
            <a:ext cx="4368602" cy="1956841"/>
          </a:xfrm>
        </p:spPr>
        <p:txBody>
          <a:bodyPr anchor="b">
            <a:normAutofit/>
          </a:bodyPr>
          <a:lstStyle/>
          <a:p>
            <a:r>
              <a:rPr lang="en-GB" sz="5400" b="1"/>
              <a:t>Payroll Giving Week 2022</a:t>
            </a:r>
          </a:p>
        </p:txBody>
      </p:sp>
      <p:sp>
        <p:nvSpPr>
          <p:cNvPr id="7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0217CBE-29E9-4EB2-922E-FB9FB9DC456A}"/>
              </a:ext>
            </a:extLst>
          </p:cNvPr>
          <p:cNvSpPr>
            <a:spLocks noGrp="1"/>
          </p:cNvSpPr>
          <p:nvPr>
            <p:ph idx="1"/>
          </p:nvPr>
        </p:nvSpPr>
        <p:spPr>
          <a:xfrm>
            <a:off x="640080" y="2872899"/>
            <a:ext cx="4243589" cy="3320668"/>
          </a:xfrm>
        </p:spPr>
        <p:txBody>
          <a:bodyPr>
            <a:normAutofit/>
          </a:bodyPr>
          <a:lstStyle/>
          <a:p>
            <a:r>
              <a:rPr lang="en-GB" sz="2200" dirty="0"/>
              <a:t>7</a:t>
            </a:r>
            <a:r>
              <a:rPr lang="en-GB" sz="2200" baseline="30000" dirty="0"/>
              <a:t>th</a:t>
            </a:r>
            <a:r>
              <a:rPr lang="en-GB" sz="2200" dirty="0"/>
              <a:t> – 13</a:t>
            </a:r>
            <a:r>
              <a:rPr lang="en-GB" sz="2200" baseline="30000" dirty="0"/>
              <a:t>th</a:t>
            </a:r>
            <a:r>
              <a:rPr lang="en-GB" sz="2200" dirty="0"/>
              <a:t> February 2022</a:t>
            </a:r>
          </a:p>
          <a:p>
            <a:r>
              <a:rPr lang="en-GB" sz="2200" dirty="0"/>
              <a:t>Get involved: Help us raise awareness. Speak to fundraising colleagues that work on Payroll Giving. Encourage Corporate Partnerships to reach out to supporting companies. </a:t>
            </a:r>
          </a:p>
          <a:p>
            <a:r>
              <a:rPr lang="en-GB" sz="2200" dirty="0"/>
              <a:t>Website – www.payrollgivingweek.co.uk</a:t>
            </a:r>
          </a:p>
          <a:p>
            <a:pPr marL="0" indent="0">
              <a:buNone/>
            </a:pPr>
            <a:endParaRPr lang="en-GB" sz="2200" dirty="0"/>
          </a:p>
        </p:txBody>
      </p:sp>
      <p:pic>
        <p:nvPicPr>
          <p:cNvPr id="6" name="Picture 5" descr="Graphical user interface&#10;&#10;Description automatically generated with low confidence">
            <a:extLst>
              <a:ext uri="{FF2B5EF4-FFF2-40B4-BE49-F238E27FC236}">
                <a16:creationId xmlns:a16="http://schemas.microsoft.com/office/drawing/2014/main" id="{359B950E-6B7D-404C-B183-D88E8100E4B7}"/>
              </a:ext>
            </a:extLst>
          </p:cNvPr>
          <p:cNvPicPr>
            <a:picLocks noChangeAspect="1"/>
          </p:cNvPicPr>
          <p:nvPr/>
        </p:nvPicPr>
        <p:blipFill rotWithShape="1">
          <a:blip r:embed="rId2">
            <a:extLst>
              <a:ext uri="{28A0092B-C50C-407E-A947-70E740481C1C}">
                <a14:useLocalDpi xmlns:a14="http://schemas.microsoft.com/office/drawing/2010/main" val="0"/>
              </a:ext>
            </a:extLst>
          </a:blip>
          <a:srcRect l="8694" r="1607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5645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ABB364-79A5-4031-B593-86D241BDF3FB}"/>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How to keep up to date?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5726A3F-3549-457A-8974-E24D30407F5F}"/>
              </a:ext>
            </a:extLst>
          </p:cNvPr>
          <p:cNvSpPr>
            <a:spLocks noGrp="1"/>
          </p:cNvSpPr>
          <p:nvPr>
            <p:ph idx="1"/>
          </p:nvPr>
        </p:nvSpPr>
        <p:spPr>
          <a:xfrm>
            <a:off x="4447308" y="591344"/>
            <a:ext cx="6906491" cy="5585619"/>
          </a:xfrm>
        </p:spPr>
        <p:txBody>
          <a:bodyPr anchor="ctr">
            <a:normAutofit/>
          </a:bodyPr>
          <a:lstStyle/>
          <a:p>
            <a:r>
              <a:rPr lang="en-GB" dirty="0"/>
              <a:t>Email </a:t>
            </a:r>
            <a:r>
              <a:rPr lang="en-GB" u="sng" dirty="0">
                <a:hlinkClick r:id="rId2"/>
              </a:rPr>
              <a:t>charitypayrollgiving@gmail.com</a:t>
            </a:r>
            <a:r>
              <a:rPr lang="en-GB" u="sng" dirty="0"/>
              <a:t> </a:t>
            </a:r>
            <a:r>
              <a:rPr lang="en-GB" dirty="0"/>
              <a:t>and you can then be added to </a:t>
            </a:r>
            <a:r>
              <a:rPr lang="en-GB" u="sng" dirty="0">
                <a:hlinkClick r:id="rId3"/>
              </a:rPr>
              <a:t>charitypayrollgiving@googlegroups.com</a:t>
            </a:r>
            <a:r>
              <a:rPr lang="en-GB" u="sng" dirty="0"/>
              <a:t> </a:t>
            </a:r>
            <a:r>
              <a:rPr lang="en-GB" dirty="0"/>
              <a:t>where you can access information and ask questions </a:t>
            </a:r>
          </a:p>
          <a:p>
            <a:r>
              <a:rPr lang="en-GB" dirty="0"/>
              <a:t>Join us on LinkedIn – search Payroll Giving Week</a:t>
            </a:r>
          </a:p>
          <a:p>
            <a:r>
              <a:rPr lang="en-GB" dirty="0"/>
              <a:t>Check out the website – </a:t>
            </a:r>
            <a:r>
              <a:rPr lang="en-GB" dirty="0">
                <a:hlinkClick r:id="rId4"/>
              </a:rPr>
              <a:t>www.payrollgivingweek.co.uk</a:t>
            </a:r>
            <a:r>
              <a:rPr lang="en-GB" dirty="0"/>
              <a:t> </a:t>
            </a:r>
          </a:p>
        </p:txBody>
      </p:sp>
    </p:spTree>
    <p:extLst>
      <p:ext uri="{BB962C8B-B14F-4D97-AF65-F5344CB8AC3E}">
        <p14:creationId xmlns:p14="http://schemas.microsoft.com/office/powerpoint/2010/main" val="2151236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BEDBD-7001-4B86-AA9E-E69EFE10A7D3}"/>
              </a:ext>
            </a:extLst>
          </p:cNvPr>
          <p:cNvSpPr>
            <a:spLocks noGrp="1"/>
          </p:cNvSpPr>
          <p:nvPr>
            <p:ph type="title"/>
          </p:nvPr>
        </p:nvSpPr>
        <p:spPr>
          <a:xfrm>
            <a:off x="640080" y="325369"/>
            <a:ext cx="4368602" cy="2053685"/>
          </a:xfrm>
        </p:spPr>
        <p:txBody>
          <a:bodyPr anchor="b">
            <a:normAutofit/>
          </a:bodyPr>
          <a:lstStyle/>
          <a:p>
            <a:r>
              <a:rPr lang="en-GB" sz="5400" b="1" dirty="0"/>
              <a:t>Any questions?</a:t>
            </a:r>
          </a:p>
        </p:txBody>
      </p:sp>
      <p:pic>
        <p:nvPicPr>
          <p:cNvPr id="8" name="Picture 7" descr="Shape&#10;&#10;Description automatically generated">
            <a:extLst>
              <a:ext uri="{FF2B5EF4-FFF2-40B4-BE49-F238E27FC236}">
                <a16:creationId xmlns:a16="http://schemas.microsoft.com/office/drawing/2014/main" id="{91C259C2-B235-4086-A592-3643DF62FD61}"/>
              </a:ext>
            </a:extLst>
          </p:cNvPr>
          <p:cNvPicPr>
            <a:picLocks noChangeAspect="1"/>
          </p:cNvPicPr>
          <p:nvPr/>
        </p:nvPicPr>
        <p:blipFill rotWithShape="1">
          <a:blip r:embed="rId2">
            <a:extLst>
              <a:ext uri="{28A0092B-C50C-407E-A947-70E740481C1C}">
                <a14:useLocalDpi xmlns:a14="http://schemas.microsoft.com/office/drawing/2010/main" val="0"/>
              </a:ext>
            </a:extLst>
          </a:blip>
          <a:srcRect b="11792"/>
          <a:stretch/>
        </p:blipFill>
        <p:spPr>
          <a:xfrm>
            <a:off x="5131717" y="999612"/>
            <a:ext cx="6934200" cy="4587372"/>
          </a:xfrm>
          <a:prstGeom prst="rect">
            <a:avLst/>
          </a:prstGeom>
        </p:spPr>
      </p:pic>
    </p:spTree>
    <p:extLst>
      <p:ext uri="{BB962C8B-B14F-4D97-AF65-F5344CB8AC3E}">
        <p14:creationId xmlns:p14="http://schemas.microsoft.com/office/powerpoint/2010/main" val="526662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EEE2A3-E2AC-4970-8C02-4148AB42033D}"/>
              </a:ext>
            </a:extLst>
          </p:cNvPr>
          <p:cNvSpPr>
            <a:spLocks noGrp="1"/>
          </p:cNvSpPr>
          <p:nvPr>
            <p:ph type="title"/>
          </p:nvPr>
        </p:nvSpPr>
        <p:spPr>
          <a:xfrm>
            <a:off x="808638" y="386930"/>
            <a:ext cx="9236700" cy="1188950"/>
          </a:xfrm>
        </p:spPr>
        <p:txBody>
          <a:bodyPr anchor="b">
            <a:normAutofit/>
          </a:bodyPr>
          <a:lstStyle/>
          <a:p>
            <a:r>
              <a:rPr lang="en-GB" sz="5400" b="1"/>
              <a:t>In this session…</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619C53-6CF7-4A95-A460-3A0DBD338687}"/>
              </a:ext>
            </a:extLst>
          </p:cNvPr>
          <p:cNvSpPr>
            <a:spLocks noGrp="1"/>
          </p:cNvSpPr>
          <p:nvPr>
            <p:ph idx="1"/>
          </p:nvPr>
        </p:nvSpPr>
        <p:spPr>
          <a:xfrm>
            <a:off x="793660" y="2599509"/>
            <a:ext cx="10143668" cy="3435531"/>
          </a:xfrm>
        </p:spPr>
        <p:txBody>
          <a:bodyPr anchor="ctr">
            <a:normAutofit/>
          </a:bodyPr>
          <a:lstStyle/>
          <a:p>
            <a:r>
              <a:rPr lang="en-GB" sz="2400" dirty="0"/>
              <a:t>You will get a very brief history and benefits of Payroll Giving scheme and how you can introduce it </a:t>
            </a:r>
          </a:p>
          <a:p>
            <a:r>
              <a:rPr lang="en-GB" sz="2400" dirty="0"/>
              <a:t>Hear about image problems Payroll Giving has had</a:t>
            </a:r>
          </a:p>
          <a:p>
            <a:r>
              <a:rPr lang="en-GB" sz="2400" dirty="0"/>
              <a:t>Benefit from some myth busting</a:t>
            </a:r>
          </a:p>
          <a:p>
            <a:r>
              <a:rPr lang="en-GB" sz="2400" dirty="0"/>
              <a:t>Look into the future in the form of:</a:t>
            </a:r>
          </a:p>
          <a:p>
            <a:pPr lvl="1"/>
            <a:r>
              <a:rPr lang="en-GB" dirty="0"/>
              <a:t>Payroll Giving Week</a:t>
            </a:r>
          </a:p>
          <a:p>
            <a:pPr marL="0" indent="0">
              <a:buNone/>
            </a:pPr>
            <a:endParaRPr lang="en-GB" sz="2400" dirty="0"/>
          </a:p>
        </p:txBody>
      </p:sp>
    </p:spTree>
    <p:extLst>
      <p:ext uri="{BB962C8B-B14F-4D97-AF65-F5344CB8AC3E}">
        <p14:creationId xmlns:p14="http://schemas.microsoft.com/office/powerpoint/2010/main" val="1043313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33" name="Rectangle 32">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CB3B9C06-26BB-4F6E-9A31-61078946BCA5}"/>
              </a:ext>
            </a:extLst>
          </p:cNvPr>
          <p:cNvSpPr>
            <a:spLocks noGrp="1"/>
          </p:cNvSpPr>
          <p:nvPr>
            <p:ph type="title"/>
          </p:nvPr>
        </p:nvSpPr>
        <p:spPr>
          <a:xfrm>
            <a:off x="643467" y="321734"/>
            <a:ext cx="10905066" cy="1135737"/>
          </a:xfrm>
        </p:spPr>
        <p:txBody>
          <a:bodyPr>
            <a:normAutofit/>
          </a:bodyPr>
          <a:lstStyle/>
          <a:p>
            <a:r>
              <a:rPr lang="en-GB" sz="3600" b="1" dirty="0"/>
              <a:t>History of Payroll Giving</a:t>
            </a:r>
          </a:p>
        </p:txBody>
      </p:sp>
      <p:pic>
        <p:nvPicPr>
          <p:cNvPr id="4" name="Picture 3" descr="A picture containing graphical user interface&#10;&#10;Description automatically generated">
            <a:extLst>
              <a:ext uri="{FF2B5EF4-FFF2-40B4-BE49-F238E27FC236}">
                <a16:creationId xmlns:a16="http://schemas.microsoft.com/office/drawing/2014/main" id="{4AC9CDD2-1AF0-4AAC-A639-ACB1D9E7B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46" y="1782981"/>
            <a:ext cx="5815856" cy="4361892"/>
          </a:xfrm>
          <a:prstGeom prst="rect">
            <a:avLst/>
          </a:prstGeom>
        </p:spPr>
      </p:pic>
      <p:grpSp>
        <p:nvGrpSpPr>
          <p:cNvPr id="36" name="Group 35">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37" name="Isosceles Triangle 36">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6" name="Content Placeholder 2">
            <a:extLst>
              <a:ext uri="{FF2B5EF4-FFF2-40B4-BE49-F238E27FC236}">
                <a16:creationId xmlns:a16="http://schemas.microsoft.com/office/drawing/2014/main" id="{46445F59-2214-431D-84E8-3B19AEC3B8FA}"/>
              </a:ext>
            </a:extLst>
          </p:cNvPr>
          <p:cNvGraphicFramePr/>
          <p:nvPr>
            <p:extLst>
              <p:ext uri="{D42A27DB-BD31-4B8C-83A1-F6EECF244321}">
                <p14:modId xmlns:p14="http://schemas.microsoft.com/office/powerpoint/2010/main" val="4176356262"/>
              </p:ext>
            </p:extLst>
          </p:nvPr>
        </p:nvGraphicFramePr>
        <p:xfrm>
          <a:off x="7544052" y="1782981"/>
          <a:ext cx="4004479"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3800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4" name="Rectangle 101">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CB3B9C06-26BB-4F6E-9A31-61078946BCA5}"/>
              </a:ext>
            </a:extLst>
          </p:cNvPr>
          <p:cNvSpPr>
            <a:spLocks noGrp="1"/>
          </p:cNvSpPr>
          <p:nvPr>
            <p:ph type="title"/>
          </p:nvPr>
        </p:nvSpPr>
        <p:spPr>
          <a:xfrm>
            <a:off x="838200" y="365125"/>
            <a:ext cx="5393361" cy="1325563"/>
          </a:xfrm>
        </p:spPr>
        <p:txBody>
          <a:bodyPr>
            <a:normAutofit/>
          </a:bodyPr>
          <a:lstStyle/>
          <a:p>
            <a:r>
              <a:rPr lang="en-GB" b="1" dirty="0"/>
              <a:t>A tax efficient way to give</a:t>
            </a:r>
          </a:p>
        </p:txBody>
      </p:sp>
      <p:pic>
        <p:nvPicPr>
          <p:cNvPr id="20" name="Picture 19" descr="A picture containing diagram&#10;&#10;Description automatically generated">
            <a:extLst>
              <a:ext uri="{FF2B5EF4-FFF2-40B4-BE49-F238E27FC236}">
                <a16:creationId xmlns:a16="http://schemas.microsoft.com/office/drawing/2014/main" id="{6C3C4753-2C6E-4060-9C1C-0D3400E57EDF}"/>
              </a:ext>
            </a:extLst>
          </p:cNvPr>
          <p:cNvPicPr>
            <a:picLocks noChangeAspect="1"/>
          </p:cNvPicPr>
          <p:nvPr/>
        </p:nvPicPr>
        <p:blipFill rotWithShape="1">
          <a:blip r:embed="rId2">
            <a:extLst>
              <a:ext uri="{28A0092B-C50C-407E-A947-70E740481C1C}">
                <a14:useLocalDpi xmlns:a14="http://schemas.microsoft.com/office/drawing/2010/main" val="0"/>
              </a:ext>
            </a:extLst>
          </a:blip>
          <a:srcRect l="15793" r="9207"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45"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4" name="Content Placeholder 2">
            <a:extLst>
              <a:ext uri="{FF2B5EF4-FFF2-40B4-BE49-F238E27FC236}">
                <a16:creationId xmlns:a16="http://schemas.microsoft.com/office/drawing/2014/main" id="{3FA94822-532E-4F38-A084-B8DB2DF2DBB0}"/>
              </a:ext>
            </a:extLst>
          </p:cNvPr>
          <p:cNvGraphicFramePr/>
          <p:nvPr>
            <p:extLst>
              <p:ext uri="{D42A27DB-BD31-4B8C-83A1-F6EECF244321}">
                <p14:modId xmlns:p14="http://schemas.microsoft.com/office/powerpoint/2010/main" val="3264845248"/>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9230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5D4C36-430B-48C8-A9C2-EA2635B32DA1}"/>
              </a:ext>
            </a:extLst>
          </p:cNvPr>
          <p:cNvSpPr>
            <a:spLocks noGrp="1"/>
          </p:cNvSpPr>
          <p:nvPr>
            <p:ph type="title"/>
          </p:nvPr>
        </p:nvSpPr>
        <p:spPr/>
        <p:txBody>
          <a:bodyPr/>
          <a:lstStyle/>
          <a:p>
            <a:r>
              <a:rPr lang="en-GB" b="1" dirty="0"/>
              <a:t>How does the tax work?</a:t>
            </a:r>
          </a:p>
        </p:txBody>
      </p:sp>
      <p:sp>
        <p:nvSpPr>
          <p:cNvPr id="3" name="Rectangle 2">
            <a:extLst>
              <a:ext uri="{FF2B5EF4-FFF2-40B4-BE49-F238E27FC236}">
                <a16:creationId xmlns:a16="http://schemas.microsoft.com/office/drawing/2014/main" id="{3B4270A3-1AD6-4DA8-8B0B-9DF89908FA5D}"/>
              </a:ext>
            </a:extLst>
          </p:cNvPr>
          <p:cNvSpPr/>
          <p:nvPr/>
        </p:nvSpPr>
        <p:spPr>
          <a:xfrm>
            <a:off x="766762" y="1412776"/>
            <a:ext cx="10297789" cy="954107"/>
          </a:xfrm>
          <a:prstGeom prst="rect">
            <a:avLst/>
          </a:prstGeom>
        </p:spPr>
        <p:txBody>
          <a:bodyPr wrap="square">
            <a:spAutoFit/>
          </a:bodyPr>
          <a:lstStyle/>
          <a:p>
            <a:r>
              <a:rPr lang="en-US" sz="2800" dirty="0">
                <a:solidFill>
                  <a:srgbClr val="0070C0"/>
                </a:solidFill>
              </a:rPr>
              <a:t>Payroll Giving </a:t>
            </a:r>
            <a:r>
              <a:rPr lang="en-US" sz="2800" dirty="0"/>
              <a:t>is the best way for charities to get full, immediate </a:t>
            </a:r>
            <a:r>
              <a:rPr lang="en-US" sz="2800" dirty="0">
                <a:solidFill>
                  <a:srgbClr val="0070C0"/>
                </a:solidFill>
              </a:rPr>
              <a:t>tax relief </a:t>
            </a:r>
            <a:r>
              <a:rPr lang="en-US" sz="2800" dirty="0"/>
              <a:t>on donations. </a:t>
            </a:r>
          </a:p>
        </p:txBody>
      </p:sp>
      <p:graphicFrame>
        <p:nvGraphicFramePr>
          <p:cNvPr id="8" name="Table 8">
            <a:extLst>
              <a:ext uri="{FF2B5EF4-FFF2-40B4-BE49-F238E27FC236}">
                <a16:creationId xmlns:a16="http://schemas.microsoft.com/office/drawing/2014/main" id="{91AA51B9-7EDF-41E9-AC9B-786DFF86DCB5}"/>
              </a:ext>
            </a:extLst>
          </p:cNvPr>
          <p:cNvGraphicFramePr>
            <a:graphicFrameLocks noGrp="1"/>
          </p:cNvGraphicFramePr>
          <p:nvPr>
            <p:extLst>
              <p:ext uri="{D42A27DB-BD31-4B8C-83A1-F6EECF244321}">
                <p14:modId xmlns:p14="http://schemas.microsoft.com/office/powerpoint/2010/main" val="2361040890"/>
              </p:ext>
            </p:extLst>
          </p:nvPr>
        </p:nvGraphicFramePr>
        <p:xfrm>
          <a:off x="1684682" y="2824515"/>
          <a:ext cx="8822636" cy="2620709"/>
        </p:xfrm>
        <a:graphic>
          <a:graphicData uri="http://schemas.openxmlformats.org/drawingml/2006/table">
            <a:tbl>
              <a:tblPr firstRow="1" bandRow="1">
                <a:tableStyleId>{5C22544A-7EE6-4342-B048-85BDC9FD1C3A}</a:tableStyleId>
              </a:tblPr>
              <a:tblGrid>
                <a:gridCol w="2205659">
                  <a:extLst>
                    <a:ext uri="{9D8B030D-6E8A-4147-A177-3AD203B41FA5}">
                      <a16:colId xmlns:a16="http://schemas.microsoft.com/office/drawing/2014/main" val="2810460382"/>
                    </a:ext>
                  </a:extLst>
                </a:gridCol>
                <a:gridCol w="2205659">
                  <a:extLst>
                    <a:ext uri="{9D8B030D-6E8A-4147-A177-3AD203B41FA5}">
                      <a16:colId xmlns:a16="http://schemas.microsoft.com/office/drawing/2014/main" val="1420952260"/>
                    </a:ext>
                  </a:extLst>
                </a:gridCol>
                <a:gridCol w="2205659">
                  <a:extLst>
                    <a:ext uri="{9D8B030D-6E8A-4147-A177-3AD203B41FA5}">
                      <a16:colId xmlns:a16="http://schemas.microsoft.com/office/drawing/2014/main" val="864414758"/>
                    </a:ext>
                  </a:extLst>
                </a:gridCol>
                <a:gridCol w="2205659">
                  <a:extLst>
                    <a:ext uri="{9D8B030D-6E8A-4147-A177-3AD203B41FA5}">
                      <a16:colId xmlns:a16="http://schemas.microsoft.com/office/drawing/2014/main" val="1870379860"/>
                    </a:ext>
                  </a:extLst>
                </a:gridCol>
              </a:tblGrid>
              <a:tr h="957128">
                <a:tc>
                  <a:txBody>
                    <a:bodyPr/>
                    <a:lstStyle/>
                    <a:p>
                      <a:r>
                        <a:rPr lang="en-GB" dirty="0"/>
                        <a:t>Your donation</a:t>
                      </a:r>
                    </a:p>
                  </a:txBody>
                  <a:tcPr>
                    <a:solidFill>
                      <a:srgbClr val="FFC000"/>
                    </a:solidFill>
                  </a:tcPr>
                </a:tc>
                <a:tc>
                  <a:txBody>
                    <a:bodyPr/>
                    <a:lstStyle/>
                    <a:p>
                      <a:r>
                        <a:rPr lang="en-GB" dirty="0"/>
                        <a:t>Cost to 20% tax payer</a:t>
                      </a:r>
                    </a:p>
                  </a:txBody>
                  <a:tcPr>
                    <a:solidFill>
                      <a:srgbClr val="FFC000"/>
                    </a:solidFill>
                  </a:tcPr>
                </a:tc>
                <a:tc>
                  <a:txBody>
                    <a:bodyPr/>
                    <a:lstStyle/>
                    <a:p>
                      <a:r>
                        <a:rPr lang="en-GB" dirty="0"/>
                        <a:t>Cost to 40% tax payer</a:t>
                      </a:r>
                    </a:p>
                  </a:txBody>
                  <a:tcPr>
                    <a:solidFill>
                      <a:srgbClr val="FFC000"/>
                    </a:solidFill>
                  </a:tcPr>
                </a:tc>
                <a:tc>
                  <a:txBody>
                    <a:bodyPr/>
                    <a:lstStyle/>
                    <a:p>
                      <a:r>
                        <a:rPr lang="en-GB" dirty="0"/>
                        <a:t>Cost to 45% tax payer</a:t>
                      </a:r>
                    </a:p>
                  </a:txBody>
                  <a:tcPr>
                    <a:solidFill>
                      <a:srgbClr val="FFC000"/>
                    </a:solidFill>
                  </a:tcPr>
                </a:tc>
                <a:extLst>
                  <a:ext uri="{0D108BD9-81ED-4DB2-BD59-A6C34878D82A}">
                    <a16:rowId xmlns:a16="http://schemas.microsoft.com/office/drawing/2014/main" val="3772677714"/>
                  </a:ext>
                </a:extLst>
              </a:tr>
              <a:tr h="554527">
                <a:tc>
                  <a:txBody>
                    <a:bodyPr/>
                    <a:lstStyle/>
                    <a:p>
                      <a:r>
                        <a:rPr lang="en-GB" dirty="0"/>
                        <a:t>£10</a:t>
                      </a:r>
                    </a:p>
                  </a:txBody>
                  <a:tcPr/>
                </a:tc>
                <a:tc>
                  <a:txBody>
                    <a:bodyPr/>
                    <a:lstStyle/>
                    <a:p>
                      <a:r>
                        <a:rPr lang="en-GB" dirty="0"/>
                        <a:t>£8</a:t>
                      </a:r>
                    </a:p>
                  </a:txBody>
                  <a:tcPr/>
                </a:tc>
                <a:tc>
                  <a:txBody>
                    <a:bodyPr/>
                    <a:lstStyle/>
                    <a:p>
                      <a:r>
                        <a:rPr lang="en-GB" dirty="0"/>
                        <a:t>£6</a:t>
                      </a:r>
                    </a:p>
                  </a:txBody>
                  <a:tcPr/>
                </a:tc>
                <a:tc>
                  <a:txBody>
                    <a:bodyPr/>
                    <a:lstStyle/>
                    <a:p>
                      <a:r>
                        <a:rPr lang="en-GB" dirty="0"/>
                        <a:t>£5.50</a:t>
                      </a:r>
                    </a:p>
                  </a:txBody>
                  <a:tcPr/>
                </a:tc>
                <a:extLst>
                  <a:ext uri="{0D108BD9-81ED-4DB2-BD59-A6C34878D82A}">
                    <a16:rowId xmlns:a16="http://schemas.microsoft.com/office/drawing/2014/main" val="552335910"/>
                  </a:ext>
                </a:extLst>
              </a:tr>
              <a:tr h="554527">
                <a:tc>
                  <a:txBody>
                    <a:bodyPr/>
                    <a:lstStyle/>
                    <a:p>
                      <a:r>
                        <a:rPr lang="en-GB" dirty="0"/>
                        <a:t>£25</a:t>
                      </a:r>
                    </a:p>
                  </a:txBody>
                  <a:tcPr/>
                </a:tc>
                <a:tc>
                  <a:txBody>
                    <a:bodyPr/>
                    <a:lstStyle/>
                    <a:p>
                      <a:r>
                        <a:rPr lang="en-GB" dirty="0"/>
                        <a:t>£20</a:t>
                      </a:r>
                    </a:p>
                  </a:txBody>
                  <a:tcPr/>
                </a:tc>
                <a:tc>
                  <a:txBody>
                    <a:bodyPr/>
                    <a:lstStyle/>
                    <a:p>
                      <a:r>
                        <a:rPr lang="en-GB" dirty="0"/>
                        <a:t>£15</a:t>
                      </a:r>
                    </a:p>
                  </a:txBody>
                  <a:tcPr/>
                </a:tc>
                <a:tc>
                  <a:txBody>
                    <a:bodyPr/>
                    <a:lstStyle/>
                    <a:p>
                      <a:r>
                        <a:rPr lang="en-GB" dirty="0"/>
                        <a:t>£13.75</a:t>
                      </a:r>
                    </a:p>
                  </a:txBody>
                  <a:tcPr/>
                </a:tc>
                <a:extLst>
                  <a:ext uri="{0D108BD9-81ED-4DB2-BD59-A6C34878D82A}">
                    <a16:rowId xmlns:a16="http://schemas.microsoft.com/office/drawing/2014/main" val="3279713070"/>
                  </a:ext>
                </a:extLst>
              </a:tr>
              <a:tr h="554527">
                <a:tc>
                  <a:txBody>
                    <a:bodyPr/>
                    <a:lstStyle/>
                    <a:p>
                      <a:r>
                        <a:rPr lang="en-GB" dirty="0"/>
                        <a:t>£50</a:t>
                      </a:r>
                    </a:p>
                  </a:txBody>
                  <a:tcPr/>
                </a:tc>
                <a:tc>
                  <a:txBody>
                    <a:bodyPr/>
                    <a:lstStyle/>
                    <a:p>
                      <a:r>
                        <a:rPr lang="en-GB" dirty="0"/>
                        <a:t>£40</a:t>
                      </a:r>
                    </a:p>
                  </a:txBody>
                  <a:tcPr/>
                </a:tc>
                <a:tc>
                  <a:txBody>
                    <a:bodyPr/>
                    <a:lstStyle/>
                    <a:p>
                      <a:r>
                        <a:rPr lang="en-GB" dirty="0"/>
                        <a:t>£30</a:t>
                      </a:r>
                    </a:p>
                  </a:txBody>
                  <a:tcPr/>
                </a:tc>
                <a:tc>
                  <a:txBody>
                    <a:bodyPr/>
                    <a:lstStyle/>
                    <a:p>
                      <a:r>
                        <a:rPr lang="en-GB" dirty="0"/>
                        <a:t>£27.50</a:t>
                      </a:r>
                    </a:p>
                  </a:txBody>
                  <a:tcPr/>
                </a:tc>
                <a:extLst>
                  <a:ext uri="{0D108BD9-81ED-4DB2-BD59-A6C34878D82A}">
                    <a16:rowId xmlns:a16="http://schemas.microsoft.com/office/drawing/2014/main" val="1735435228"/>
                  </a:ext>
                </a:extLst>
              </a:tr>
            </a:tbl>
          </a:graphicData>
        </a:graphic>
      </p:graphicFrame>
    </p:spTree>
    <p:extLst>
      <p:ext uri="{BB962C8B-B14F-4D97-AF65-F5344CB8AC3E}">
        <p14:creationId xmlns:p14="http://schemas.microsoft.com/office/powerpoint/2010/main" val="2484769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0" name="Freeform: Shape 99">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Graphical user interface, website, icon&#10;&#10;Description automatically generated">
            <a:extLst>
              <a:ext uri="{FF2B5EF4-FFF2-40B4-BE49-F238E27FC236}">
                <a16:creationId xmlns:a16="http://schemas.microsoft.com/office/drawing/2014/main" id="{09B8F569-6E0B-4B90-B151-27ED5CE16B20}"/>
              </a:ext>
            </a:extLst>
          </p:cNvPr>
          <p:cNvPicPr>
            <a:picLocks noChangeAspect="1"/>
          </p:cNvPicPr>
          <p:nvPr/>
        </p:nvPicPr>
        <p:blipFill rotWithShape="1">
          <a:blip r:embed="rId2">
            <a:extLst>
              <a:ext uri="{28A0092B-C50C-407E-A947-70E740481C1C}">
                <a14:useLocalDpi xmlns:a14="http://schemas.microsoft.com/office/drawing/2010/main" val="0"/>
              </a:ext>
            </a:extLst>
          </a:blip>
          <a:srcRect l="9377" r="2868" b="-4"/>
          <a:stretch/>
        </p:blipFill>
        <p:spPr>
          <a:xfrm>
            <a:off x="6541053" y="1301065"/>
            <a:ext cx="4777381" cy="408316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02" name="Arc 101">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3B9C06-26BB-4F6E-9A31-61078946BCA5}"/>
              </a:ext>
            </a:extLst>
          </p:cNvPr>
          <p:cNvSpPr>
            <a:spLocks noGrp="1"/>
          </p:cNvSpPr>
          <p:nvPr>
            <p:ph type="title"/>
          </p:nvPr>
        </p:nvSpPr>
        <p:spPr>
          <a:xfrm>
            <a:off x="838201" y="479493"/>
            <a:ext cx="5257800" cy="1325563"/>
          </a:xfrm>
        </p:spPr>
        <p:txBody>
          <a:bodyPr>
            <a:normAutofit/>
          </a:bodyPr>
          <a:lstStyle/>
          <a:p>
            <a:r>
              <a:rPr lang="en-GB" b="1" dirty="0"/>
              <a:t>Other benefits of Payroll Giving</a:t>
            </a:r>
          </a:p>
        </p:txBody>
      </p:sp>
      <p:graphicFrame>
        <p:nvGraphicFramePr>
          <p:cNvPr id="54" name="Content Placeholder 2">
            <a:extLst>
              <a:ext uri="{FF2B5EF4-FFF2-40B4-BE49-F238E27FC236}">
                <a16:creationId xmlns:a16="http://schemas.microsoft.com/office/drawing/2014/main" id="{3FA94822-532E-4F38-A084-B8DB2DF2DBB0}"/>
              </a:ext>
            </a:extLst>
          </p:cNvPr>
          <p:cNvGraphicFramePr/>
          <p:nvPr>
            <p:extLst>
              <p:ext uri="{D42A27DB-BD31-4B8C-83A1-F6EECF244321}">
                <p14:modId xmlns:p14="http://schemas.microsoft.com/office/powerpoint/2010/main" val="2187008865"/>
              </p:ext>
            </p:extLst>
          </p:nvPr>
        </p:nvGraphicFramePr>
        <p:xfrm>
          <a:off x="838201" y="1984443"/>
          <a:ext cx="5257800" cy="4192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0656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136D1555-AAF5-4FB7-8F38-022F0D50D25C}"/>
              </a:ext>
            </a:extLst>
          </p:cNvPr>
          <p:cNvGrpSpPr/>
          <p:nvPr/>
        </p:nvGrpSpPr>
        <p:grpSpPr>
          <a:xfrm>
            <a:off x="890157" y="1628413"/>
            <a:ext cx="2160000" cy="2160000"/>
            <a:chOff x="906658" y="2163865"/>
            <a:chExt cx="2160000" cy="2160000"/>
          </a:xfrm>
          <a:solidFill>
            <a:schemeClr val="accent2"/>
          </a:solidFill>
        </p:grpSpPr>
        <p:sp>
          <p:nvSpPr>
            <p:cNvPr id="2" name="Oval 1">
              <a:extLst>
                <a:ext uri="{FF2B5EF4-FFF2-40B4-BE49-F238E27FC236}">
                  <a16:creationId xmlns:a16="http://schemas.microsoft.com/office/drawing/2014/main" id="{496FFC74-3F42-42AC-B811-B2E9CB052210}"/>
                </a:ext>
              </a:extLst>
            </p:cNvPr>
            <p:cNvSpPr/>
            <p:nvPr/>
          </p:nvSpPr>
          <p:spPr>
            <a:xfrm>
              <a:off x="906658" y="2163865"/>
              <a:ext cx="2160000" cy="216000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B9891178-1BF1-4561-AC18-E70286B364A4}"/>
                </a:ext>
              </a:extLst>
            </p:cNvPr>
            <p:cNvSpPr/>
            <p:nvPr/>
          </p:nvSpPr>
          <p:spPr>
            <a:xfrm>
              <a:off x="1359973" y="2524292"/>
              <a:ext cx="1224136" cy="1569660"/>
            </a:xfrm>
            <a:prstGeom prst="rect">
              <a:avLst/>
            </a:prstGeom>
            <a:grpFill/>
            <a:ln>
              <a:noFill/>
            </a:ln>
            <a:scene3d>
              <a:camera prst="orthographicFront"/>
              <a:lightRig rig="threePt" dir="t"/>
            </a:scene3d>
            <a:sp3d prstMaterial="metal"/>
          </p:spPr>
          <p:txBody>
            <a:bodyPr wrap="square">
              <a:spAutoFit/>
            </a:bodyPr>
            <a:lstStyle/>
            <a:p>
              <a:pPr algn="ctr"/>
              <a:r>
                <a:rPr lang="en-US" sz="2400" b="1" dirty="0">
                  <a:solidFill>
                    <a:schemeClr val="bg1"/>
                  </a:solidFill>
                </a:rPr>
                <a:t>PGA (Payroll Giving Agency)</a:t>
              </a:r>
            </a:p>
          </p:txBody>
        </p:sp>
      </p:grpSp>
      <p:sp>
        <p:nvSpPr>
          <p:cNvPr id="25" name="Rectangle 24">
            <a:extLst>
              <a:ext uri="{FF2B5EF4-FFF2-40B4-BE49-F238E27FC236}">
                <a16:creationId xmlns:a16="http://schemas.microsoft.com/office/drawing/2014/main" id="{A136AB20-81F7-4D4F-A305-2851ADD308F1}"/>
              </a:ext>
            </a:extLst>
          </p:cNvPr>
          <p:cNvSpPr/>
          <p:nvPr/>
        </p:nvSpPr>
        <p:spPr>
          <a:xfrm>
            <a:off x="9127392" y="2605418"/>
            <a:ext cx="1558720" cy="1200329"/>
          </a:xfrm>
          <a:prstGeom prst="rect">
            <a:avLst/>
          </a:prstGeom>
        </p:spPr>
        <p:txBody>
          <a:bodyPr wrap="square">
            <a:spAutoFit/>
          </a:bodyPr>
          <a:lstStyle/>
          <a:p>
            <a:pPr algn="ctr"/>
            <a:r>
              <a:rPr lang="en-US" sz="2400" b="1" dirty="0">
                <a:solidFill>
                  <a:schemeClr val="bg1"/>
                </a:solidFill>
              </a:rPr>
              <a:t>CRUK receives funds</a:t>
            </a:r>
          </a:p>
        </p:txBody>
      </p:sp>
      <p:grpSp>
        <p:nvGrpSpPr>
          <p:cNvPr id="49" name="Group 48">
            <a:extLst>
              <a:ext uri="{FF2B5EF4-FFF2-40B4-BE49-F238E27FC236}">
                <a16:creationId xmlns:a16="http://schemas.microsoft.com/office/drawing/2014/main" id="{805BEAEF-5476-4B6B-90E4-E22B7A91F938}"/>
              </a:ext>
            </a:extLst>
          </p:cNvPr>
          <p:cNvGrpSpPr/>
          <p:nvPr/>
        </p:nvGrpSpPr>
        <p:grpSpPr>
          <a:xfrm>
            <a:off x="907793" y="4142323"/>
            <a:ext cx="2160000" cy="2139860"/>
            <a:chOff x="4655936" y="1104471"/>
            <a:chExt cx="2160000" cy="2139860"/>
          </a:xfrm>
        </p:grpSpPr>
        <p:sp>
          <p:nvSpPr>
            <p:cNvPr id="38" name="Oval 37">
              <a:extLst>
                <a:ext uri="{FF2B5EF4-FFF2-40B4-BE49-F238E27FC236}">
                  <a16:creationId xmlns:a16="http://schemas.microsoft.com/office/drawing/2014/main" id="{AC0186E0-5922-42AD-808C-92FC9EF9E3A0}"/>
                </a:ext>
              </a:extLst>
            </p:cNvPr>
            <p:cNvSpPr/>
            <p:nvPr/>
          </p:nvSpPr>
          <p:spPr>
            <a:xfrm>
              <a:off x="4655936" y="1104471"/>
              <a:ext cx="2160000" cy="213986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4FBBB436-045D-42FC-BA8A-18E67D3717EA}"/>
                </a:ext>
              </a:extLst>
            </p:cNvPr>
            <p:cNvSpPr/>
            <p:nvPr/>
          </p:nvSpPr>
          <p:spPr>
            <a:xfrm>
              <a:off x="4906388" y="1512681"/>
              <a:ext cx="1659096" cy="1323439"/>
            </a:xfrm>
            <a:prstGeom prst="rect">
              <a:avLst/>
            </a:prstGeom>
            <a:scene3d>
              <a:camera prst="orthographicFront"/>
              <a:lightRig rig="threePt" dir="t"/>
            </a:scene3d>
            <a:sp3d prstMaterial="metal"/>
          </p:spPr>
          <p:txBody>
            <a:bodyPr wrap="square">
              <a:spAutoFit/>
            </a:bodyPr>
            <a:lstStyle/>
            <a:p>
              <a:pPr algn="ctr"/>
              <a:r>
                <a:rPr lang="en-US" sz="2000" b="1" dirty="0">
                  <a:solidFill>
                    <a:schemeClr val="bg1"/>
                  </a:solidFill>
                </a:rPr>
                <a:t>PFO (Professional Fundraising </a:t>
              </a:r>
              <a:r>
                <a:rPr lang="en-US" sz="2000" b="1" dirty="0" err="1">
                  <a:solidFill>
                    <a:schemeClr val="bg1"/>
                  </a:solidFill>
                </a:rPr>
                <a:t>Organisation</a:t>
              </a:r>
              <a:r>
                <a:rPr lang="en-US" sz="2000" b="1" dirty="0">
                  <a:solidFill>
                    <a:schemeClr val="bg1"/>
                  </a:solidFill>
                </a:rPr>
                <a:t>)</a:t>
              </a:r>
            </a:p>
          </p:txBody>
        </p:sp>
      </p:grpSp>
      <p:sp>
        <p:nvSpPr>
          <p:cNvPr id="60" name="Title 2">
            <a:extLst>
              <a:ext uri="{FF2B5EF4-FFF2-40B4-BE49-F238E27FC236}">
                <a16:creationId xmlns:a16="http://schemas.microsoft.com/office/drawing/2014/main" id="{9916DE86-1905-4EDD-816D-AAC210900B7A}"/>
              </a:ext>
            </a:extLst>
          </p:cNvPr>
          <p:cNvSpPr>
            <a:spLocks noGrp="1"/>
          </p:cNvSpPr>
          <p:nvPr>
            <p:ph type="title"/>
          </p:nvPr>
        </p:nvSpPr>
        <p:spPr>
          <a:xfrm>
            <a:off x="766763" y="476672"/>
            <a:ext cx="10658475" cy="1107996"/>
          </a:xfrm>
        </p:spPr>
        <p:txBody>
          <a:bodyPr>
            <a:normAutofit fontScale="90000"/>
          </a:bodyPr>
          <a:lstStyle/>
          <a:p>
            <a:pPr algn="ctr"/>
            <a:r>
              <a:rPr lang="en-GB" b="1" dirty="0"/>
              <a:t>Who are the main players</a:t>
            </a:r>
            <a:br>
              <a:rPr lang="en-GB" dirty="0"/>
            </a:br>
            <a:r>
              <a:rPr lang="en-GB" sz="2000" dirty="0"/>
              <a:t>Setting and running a PG scheme is </a:t>
            </a:r>
            <a:r>
              <a:rPr lang="en-GB" sz="2000" u="sng" dirty="0"/>
              <a:t>not</a:t>
            </a:r>
            <a:r>
              <a:rPr lang="en-GB" sz="2000" dirty="0"/>
              <a:t> complicated. These are names you might come across so it is good to know how they fit in the picture.</a:t>
            </a:r>
          </a:p>
        </p:txBody>
      </p:sp>
      <p:graphicFrame>
        <p:nvGraphicFramePr>
          <p:cNvPr id="62" name="Content Placeholder 3">
            <a:extLst>
              <a:ext uri="{FF2B5EF4-FFF2-40B4-BE49-F238E27FC236}">
                <a16:creationId xmlns:a16="http://schemas.microsoft.com/office/drawing/2014/main" id="{28B8E7F4-3652-4EF8-B6FE-D63B0A331A8B}"/>
              </a:ext>
            </a:extLst>
          </p:cNvPr>
          <p:cNvGraphicFramePr/>
          <p:nvPr>
            <p:extLst>
              <p:ext uri="{D42A27DB-BD31-4B8C-83A1-F6EECF244321}">
                <p14:modId xmlns:p14="http://schemas.microsoft.com/office/powerpoint/2010/main" val="2716521350"/>
              </p:ext>
            </p:extLst>
          </p:nvPr>
        </p:nvGraphicFramePr>
        <p:xfrm>
          <a:off x="3293472" y="1801459"/>
          <a:ext cx="8491160" cy="4480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7890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C68A55F-7B32-44D8-AEE5-1AF405326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34341B2-268C-4AD3-93D3-99171AB21750}"/>
              </a:ext>
            </a:extLst>
          </p:cNvPr>
          <p:cNvSpPr>
            <a:spLocks noGrp="1"/>
          </p:cNvSpPr>
          <p:nvPr>
            <p:ph type="title"/>
          </p:nvPr>
        </p:nvSpPr>
        <p:spPr>
          <a:xfrm>
            <a:off x="655320" y="429030"/>
            <a:ext cx="2834640" cy="5457589"/>
          </a:xfrm>
        </p:spPr>
        <p:txBody>
          <a:bodyPr vert="horz" lIns="91440" tIns="45720" rIns="91440" bIns="45720" rtlCol="0" anchor="ctr">
            <a:normAutofit/>
          </a:bodyPr>
          <a:lstStyle/>
          <a:p>
            <a:r>
              <a:rPr lang="en-US" sz="4000" kern="1200">
                <a:solidFill>
                  <a:schemeClr val="tx1"/>
                </a:solidFill>
                <a:latin typeface="+mj-lt"/>
                <a:ea typeface="+mj-ea"/>
                <a:cs typeface="+mj-cs"/>
              </a:rPr>
              <a:t>Steps for setting up and running the scheme</a:t>
            </a:r>
          </a:p>
        </p:txBody>
      </p:sp>
      <p:sp>
        <p:nvSpPr>
          <p:cNvPr id="23" name="Rectangle 22">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6112341"/>
            <a:ext cx="10835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45208" y="4686084"/>
            <a:ext cx="54864" cy="2834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6" name="Content Placeholder 3">
            <a:extLst>
              <a:ext uri="{FF2B5EF4-FFF2-40B4-BE49-F238E27FC236}">
                <a16:creationId xmlns:a16="http://schemas.microsoft.com/office/drawing/2014/main" id="{BB3D83AA-529E-4EBC-894B-FE1D44BDAA09}"/>
              </a:ext>
            </a:extLst>
          </p:cNvPr>
          <p:cNvGraphicFramePr>
            <a:graphicFrameLocks noGrp="1"/>
          </p:cNvGraphicFramePr>
          <p:nvPr>
            <p:ph sz="half" idx="1"/>
            <p:extLst>
              <p:ext uri="{D42A27DB-BD31-4B8C-83A1-F6EECF244321}">
                <p14:modId xmlns:p14="http://schemas.microsoft.com/office/powerpoint/2010/main" val="1250415977"/>
              </p:ext>
            </p:extLst>
          </p:nvPr>
        </p:nvGraphicFramePr>
        <p:xfrm>
          <a:off x="4041648" y="429030"/>
          <a:ext cx="7452360" cy="5459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5536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4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02F5DAE8-658B-485D-BDEB-F2E2B2471547}"/>
              </a:ext>
            </a:extLst>
          </p:cNvPr>
          <p:cNvSpPr>
            <a:spLocks noGrp="1"/>
          </p:cNvSpPr>
          <p:nvPr>
            <p:ph type="title"/>
          </p:nvPr>
        </p:nvSpPr>
        <p:spPr>
          <a:xfrm>
            <a:off x="1056582" y="2234882"/>
            <a:ext cx="4036334" cy="2387600"/>
          </a:xfrm>
        </p:spPr>
        <p:txBody>
          <a:bodyPr vert="horz" lIns="91440" tIns="45720" rIns="91440" bIns="45720" rtlCol="0" anchor="t">
            <a:normAutofit/>
          </a:bodyPr>
          <a:lstStyle/>
          <a:p>
            <a:r>
              <a:rPr lang="en-US" sz="5000" b="1" kern="1200" dirty="0">
                <a:solidFill>
                  <a:schemeClr val="tx1"/>
                </a:solidFill>
                <a:latin typeface="+mj-lt"/>
                <a:ea typeface="+mj-ea"/>
                <a:cs typeface="+mj-cs"/>
              </a:rPr>
              <a:t>Payroll Giving – </a:t>
            </a:r>
            <a:br>
              <a:rPr lang="en-US" sz="5000" b="1" kern="1200" dirty="0">
                <a:solidFill>
                  <a:schemeClr val="tx1"/>
                </a:solidFill>
                <a:latin typeface="+mj-lt"/>
                <a:ea typeface="+mj-ea"/>
                <a:cs typeface="+mj-cs"/>
              </a:rPr>
            </a:br>
            <a:r>
              <a:rPr lang="en-US" sz="5000" b="1" kern="1200" dirty="0">
                <a:solidFill>
                  <a:schemeClr val="tx1"/>
                </a:solidFill>
                <a:latin typeface="+mj-lt"/>
                <a:ea typeface="+mj-ea"/>
                <a:cs typeface="+mj-cs"/>
              </a:rPr>
              <a:t>Better than it looks! </a:t>
            </a:r>
            <a:endParaRPr lang="en-US" sz="5000" kern="1200" dirty="0">
              <a:solidFill>
                <a:schemeClr val="tx1"/>
              </a:solidFill>
              <a:latin typeface="+mj-lt"/>
              <a:ea typeface="+mj-ea"/>
              <a:cs typeface="+mj-cs"/>
            </a:endParaRPr>
          </a:p>
        </p:txBody>
      </p:sp>
      <p:grpSp>
        <p:nvGrpSpPr>
          <p:cNvPr id="1041" name="Group 14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47" name="Rectangle 14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Rectangle 15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ee the source image">
            <a:extLst>
              <a:ext uri="{FF2B5EF4-FFF2-40B4-BE49-F238E27FC236}">
                <a16:creationId xmlns:a16="http://schemas.microsoft.com/office/drawing/2014/main" id="{F4114A1F-DE2F-4C1C-997F-988C7EF8549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22492" y="1842623"/>
            <a:ext cx="5536001" cy="311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256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3E75C0ECB5A74993B7DE18B99C5424" ma:contentTypeVersion="14" ma:contentTypeDescription="Create a new document." ma:contentTypeScope="" ma:versionID="b1caab0c11669d0fb0f05a24eedd71bb">
  <xsd:schema xmlns:xsd="http://www.w3.org/2001/XMLSchema" xmlns:xs="http://www.w3.org/2001/XMLSchema" xmlns:p="http://schemas.microsoft.com/office/2006/metadata/properties" xmlns:ns3="145e2b48-85a5-47d1-af0b-68294895aa18" xmlns:ns4="ffc6717d-4c5f-4f56-91a3-1be727d553b8" targetNamespace="http://schemas.microsoft.com/office/2006/metadata/properties" ma:root="true" ma:fieldsID="61402d6a3b0a1576edaba2336d1a4655" ns3:_="" ns4:_="">
    <xsd:import namespace="145e2b48-85a5-47d1-af0b-68294895aa18"/>
    <xsd:import namespace="ffc6717d-4c5f-4f56-91a3-1be727d553b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5e2b48-85a5-47d1-af0b-68294895aa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fc6717d-4c5f-4f56-91a3-1be727d553b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DD262C-F683-4902-A1BD-41D8BD4BCE8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C951321-109F-4840-9D90-F5F271D68AE9}">
  <ds:schemaRefs>
    <ds:schemaRef ds:uri="http://schemas.microsoft.com/sharepoint/v3/contenttype/forms"/>
  </ds:schemaRefs>
</ds:datastoreItem>
</file>

<file path=customXml/itemProps3.xml><?xml version="1.0" encoding="utf-8"?>
<ds:datastoreItem xmlns:ds="http://schemas.openxmlformats.org/officeDocument/2006/customXml" ds:itemID="{87293E39-6455-44BB-872D-A5EF55BA03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5e2b48-85a5-47d1-af0b-68294895aa18"/>
    <ds:schemaRef ds:uri="ffc6717d-4c5f-4f56-91a3-1be727d55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670</TotalTime>
  <Words>883</Words>
  <Application>Microsoft Office PowerPoint</Application>
  <PresentationFormat>Widescreen</PresentationFormat>
  <Paragraphs>122</Paragraphs>
  <Slides>19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Payroll Giving </vt:lpstr>
      <vt:lpstr>In this session…</vt:lpstr>
      <vt:lpstr>History of Payroll Giving</vt:lpstr>
      <vt:lpstr>A tax efficient way to give</vt:lpstr>
      <vt:lpstr>How does the tax work?</vt:lpstr>
      <vt:lpstr>Other benefits of Payroll Giving</vt:lpstr>
      <vt:lpstr>Who are the main players Setting and running a PG scheme is not complicated. These are names you might come across so it is good to know how they fit in the picture.</vt:lpstr>
      <vt:lpstr>Steps for setting up and running the scheme</vt:lpstr>
      <vt:lpstr>Payroll Giving –  Better than it looks! </vt:lpstr>
      <vt:lpstr>THE MYTHS</vt:lpstr>
      <vt:lpstr>How to start shifting the situation aka. why are we here today</vt:lpstr>
      <vt:lpstr>PowerPoint Presentation</vt:lpstr>
      <vt:lpstr>From idea to the execution in 3 months..</vt:lpstr>
      <vt:lpstr>Many organisations joined us – and there was coverage in sector press and on social media…</vt:lpstr>
      <vt:lpstr>PowerPoint Presentation</vt:lpstr>
      <vt:lpstr>And the impact…</vt:lpstr>
      <vt:lpstr>Payroll Giving Week 2022</vt:lpstr>
      <vt:lpstr>How to keep up to date?</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Payroll Giving Week 7th – 13th February 2022</dc:title>
  <dc:creator>Mervi Slade</dc:creator>
  <cp:lastModifiedBy>Terry Stokes</cp:lastModifiedBy>
  <cp:revision>5</cp:revision>
  <dcterms:created xsi:type="dcterms:W3CDTF">2021-12-17T10:57:55Z</dcterms:created>
  <dcterms:modified xsi:type="dcterms:W3CDTF">2022-01-18T08:59:56Z</dcterms:modified>
</cp:coreProperties>
</file>