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38" r:id="rId1"/>
    <p:sldMasterId id="2147484143" r:id="rId2"/>
    <p:sldMasterId id="2147484144" r:id="rId3"/>
    <p:sldMasterId id="2147484145" r:id="rId4"/>
    <p:sldMasterId id="2147484146" r:id="rId5"/>
    <p:sldMasterId id="2147484147" r:id="rId6"/>
    <p:sldMasterId id="2147484148" r:id="rId7"/>
    <p:sldMasterId id="2147484226" r:id="rId8"/>
  </p:sldMasterIdLst>
  <p:notesMasterIdLst>
    <p:notesMasterId r:id="rId29"/>
  </p:notesMasterIdLst>
  <p:handoutMasterIdLst>
    <p:handoutMasterId r:id="rId30"/>
  </p:handoutMasterIdLst>
  <p:sldIdLst>
    <p:sldId id="484" r:id="rId9"/>
    <p:sldId id="508" r:id="rId10"/>
    <p:sldId id="507" r:id="rId11"/>
    <p:sldId id="497" r:id="rId12"/>
    <p:sldId id="498" r:id="rId13"/>
    <p:sldId id="499" r:id="rId14"/>
    <p:sldId id="502" r:id="rId15"/>
    <p:sldId id="503" r:id="rId16"/>
    <p:sldId id="504" r:id="rId17"/>
    <p:sldId id="505" r:id="rId18"/>
    <p:sldId id="506" r:id="rId19"/>
    <p:sldId id="500" r:id="rId20"/>
    <p:sldId id="501" r:id="rId21"/>
    <p:sldId id="513" r:id="rId22"/>
    <p:sldId id="515" r:id="rId23"/>
    <p:sldId id="509" r:id="rId24"/>
    <p:sldId id="510" r:id="rId25"/>
    <p:sldId id="511" r:id="rId26"/>
    <p:sldId id="512" r:id="rId27"/>
    <p:sldId id="514" r:id="rId28"/>
  </p:sldIdLst>
  <p:sldSz cx="9144000" cy="6858000" type="screen4x3"/>
  <p:notesSz cx="6797675" cy="9926638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FF0F0"/>
    <a:srgbClr val="E2E2E2"/>
    <a:srgbClr val="2C2E2E"/>
    <a:srgbClr val="3399FF"/>
    <a:srgbClr val="66CCFF"/>
    <a:srgbClr val="FF9900"/>
    <a:srgbClr val="008000"/>
    <a:srgbClr val="66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33" autoAdjust="0"/>
    <p:restoredTop sz="95110" autoAdjust="0"/>
  </p:normalViewPr>
  <p:slideViewPr>
    <p:cSldViewPr>
      <p:cViewPr varScale="1">
        <p:scale>
          <a:sx n="102" d="100"/>
          <a:sy n="102" d="100"/>
        </p:scale>
        <p:origin x="21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slide" Target="slides/slide18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3.xml"/><Relationship Id="rId34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32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slide" Target="slides/slide20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slide" Target="slides/slide19.xml"/><Relationship Id="rId3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E445C248-081D-44FA-BEE2-75D6BD39489A}" type="datetimeFigureOut">
              <a:rPr lang="en-GB"/>
              <a:pPr>
                <a:defRPr/>
              </a:pPr>
              <a:t>25/10/2016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D650279-992F-40BD-9014-20E9FF556B6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AE522F09-F0DA-4042-9BFC-276D6166EC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EF49F8-427B-495D-9815-6ECDF69DF7DB}" type="datetimeFigureOut">
              <a:rPr lang="en-GB" altLang="en-US"/>
              <a:pPr/>
              <a:t>25/10/2016</a:t>
            </a:fld>
            <a:r>
              <a:rPr lang="en-GB" altLang="en-US"/>
              <a:t> - </a:t>
            </a:r>
            <a:fld id="{C54DA7BB-B2E2-47A3-BA08-5A15899235A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71141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1997B2D-E9C9-42E5-8EBB-DF1CF1EFE89E}" type="datetimeFigureOut">
              <a:rPr lang="en-GB" altLang="en-US"/>
              <a:pPr/>
              <a:t>25/10/2016</a:t>
            </a:fld>
            <a:r>
              <a:rPr lang="en-GB" altLang="en-US"/>
              <a:t> - </a:t>
            </a:r>
            <a:fld id="{D4ED68F2-C56C-403F-ADAD-B114F042294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7891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6C3D795-DD83-4296-83EF-68D647F4D783}" type="datetimeFigureOut">
              <a:rPr lang="en-GB" altLang="en-US"/>
              <a:pPr/>
              <a:t>25/10/2016</a:t>
            </a:fld>
            <a:r>
              <a:rPr lang="en-GB" altLang="en-US"/>
              <a:t> - </a:t>
            </a:r>
            <a:fld id="{EF3111F8-22E6-44ED-9EE3-676BD5F39BC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77136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90215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17102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616027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1368425"/>
            <a:ext cx="3594100" cy="47148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100" y="1368425"/>
            <a:ext cx="3595688" cy="47148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59822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31580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04755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540391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90112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23D93B-B382-480D-ADA2-E4F76006B189}" type="datetimeFigureOut">
              <a:rPr lang="en-GB" altLang="en-US"/>
              <a:pPr/>
              <a:t>25/10/2016</a:t>
            </a:fld>
            <a:r>
              <a:rPr lang="en-GB" altLang="en-US"/>
              <a:t> - </a:t>
            </a:r>
            <a:fld id="{07B68D39-A553-40E0-8A0B-655AD89279B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796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441184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31860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638" y="431800"/>
            <a:ext cx="1835150" cy="56515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68425" y="431800"/>
            <a:ext cx="5357813" cy="56515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032666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83779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32769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029542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1368425"/>
            <a:ext cx="3594100" cy="47148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100" y="1368425"/>
            <a:ext cx="3595688" cy="47148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764026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590154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708009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12305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D597A83-9649-49F0-957B-C1027F41CA11}" type="datetimeFigureOut">
              <a:rPr lang="en-GB" altLang="en-US"/>
              <a:pPr/>
              <a:t>25/10/2016</a:t>
            </a:fld>
            <a:r>
              <a:rPr lang="en-GB" altLang="en-US"/>
              <a:t> - </a:t>
            </a:r>
            <a:fld id="{74690100-4EA1-4C75-B51E-A54224D0CF8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7536101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3568271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6575848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880542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638" y="431800"/>
            <a:ext cx="1835150" cy="56515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68425" y="431800"/>
            <a:ext cx="5357813" cy="56515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743422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75325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450082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3343747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1368425"/>
            <a:ext cx="3594100" cy="47148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100" y="1368425"/>
            <a:ext cx="3595688" cy="47148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523388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524361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7678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EC6154F-B83A-478E-B4BC-46F7A4BBFFAE}" type="datetimeFigureOut">
              <a:rPr lang="en-GB" altLang="en-US"/>
              <a:pPr/>
              <a:t>25/10/2016</a:t>
            </a:fld>
            <a:r>
              <a:rPr lang="en-GB" altLang="en-US"/>
              <a:t> - </a:t>
            </a:r>
            <a:fld id="{4F20124A-0474-478F-990C-A6476D05ED3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811192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437142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8904014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155476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41787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638" y="431800"/>
            <a:ext cx="1835150" cy="56515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68425" y="431800"/>
            <a:ext cx="5357813" cy="56515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659735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5152FD1-6DE7-4D7E-AF88-6FC4651372C8}" type="datetimeFigureOut">
              <a:rPr lang="en-GB"/>
              <a:pPr>
                <a:defRPr/>
              </a:pPr>
              <a:t>25/10/2016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/>
              <a:t>UNCLASSIFIED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BD0AE0-88D0-4DBA-914D-A4D86086C7F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8156291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15B7459-50D1-4A0D-9E2F-ACE405BCC4E3}" type="datetimeFigureOut">
              <a:rPr lang="en-GB"/>
              <a:pPr>
                <a:defRPr/>
              </a:pPr>
              <a:t>25/10/2016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/>
              <a:t>UNCLASSIFIED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58CA41-F9B4-4E56-850E-2297E8F7363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8268380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723792E-5D8F-40B2-ABEF-A74CEE80D301}" type="datetimeFigureOut">
              <a:rPr lang="en-GB"/>
              <a:pPr>
                <a:defRPr/>
              </a:pPr>
              <a:t>25/10/2016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/>
              <a:t>UNCLASSIFIED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0873D5-B81A-4055-99EE-7620BD292C6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9558206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68413"/>
            <a:ext cx="3962400" cy="489743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68413"/>
            <a:ext cx="3962400" cy="489743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E288368-C907-4BDB-9DE4-74DA6561F950}" type="datetimeFigureOut">
              <a:rPr lang="en-GB"/>
              <a:pPr>
                <a:defRPr/>
              </a:pPr>
              <a:t>25/10/2016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/>
              <a:t>UNCLASSIFIED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FC6FAC-1398-42E4-8466-3ECC517BC6B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6606503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7F8B6C4-6011-408B-A132-104074223282}" type="datetimeFigureOut">
              <a:rPr lang="en-GB"/>
              <a:pPr>
                <a:defRPr/>
              </a:pPr>
              <a:t>25/10/2016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/>
              <a:t>UNCLASSIFIED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E852F-FBB2-4DB7-9A2C-70384127925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92083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1AE5D42-2146-4913-AC90-A8E22CAF92F1}" type="datetimeFigureOut">
              <a:rPr lang="en-GB" altLang="en-US"/>
              <a:pPr/>
              <a:t>25/10/2016</a:t>
            </a:fld>
            <a:r>
              <a:rPr lang="en-GB" altLang="en-US"/>
              <a:t> - </a:t>
            </a:r>
            <a:fld id="{BDC998A9-678D-4D92-B13E-EDAD571C3BE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21667145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6FACA90-3AD3-404C-97AA-A446EFC0E4B1}" type="datetimeFigureOut">
              <a:rPr lang="en-GB"/>
              <a:pPr>
                <a:defRPr/>
              </a:pPr>
              <a:t>25/10/2016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/>
              <a:t>UNCLASSIFIED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64081F-72DE-4E3E-B8EE-7753FDA98B9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8215290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2300AFB-19CC-4D76-84BB-104729EFE2B4}" type="datetimeFigureOut">
              <a:rPr lang="en-GB"/>
              <a:pPr>
                <a:defRPr/>
              </a:pPr>
              <a:t>25/10/2016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/>
              <a:t>UNCLASSIFIED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3682F8-B9B7-4732-A623-1BD0D484E0D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5128222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E2C6E89-782B-4807-8E73-C26A41DF74BC}" type="datetimeFigureOut">
              <a:rPr lang="en-GB"/>
              <a:pPr>
                <a:defRPr/>
              </a:pPr>
              <a:t>25/10/2016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/>
              <a:t>UNCLASSIFIED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A345E2-C024-4908-A95A-C1730F05A5C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6510097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3EC6FD9-B0B1-4A8D-B4C5-896CA33E9540}" type="datetimeFigureOut">
              <a:rPr lang="en-GB"/>
              <a:pPr>
                <a:defRPr/>
              </a:pPr>
              <a:t>25/10/2016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/>
              <a:t>UNCLASSIFIED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F4DBC4-3C80-4D6C-B861-E0B6B7058F9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2282397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9EAA9ED-D0B2-49EA-AE71-2A90844B3007}" type="datetimeFigureOut">
              <a:rPr lang="en-GB"/>
              <a:pPr>
                <a:defRPr/>
              </a:pPr>
              <a:t>25/10/2016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/>
              <a:t>UNCLASSIFIED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C7AD1B-446C-48BD-950A-8924758AC4B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0280776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91300" y="260350"/>
            <a:ext cx="2019300" cy="59055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60350"/>
            <a:ext cx="5905500" cy="59055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E2EE8E4-21C8-481D-96CB-5698F39F5437}" type="datetimeFigureOut">
              <a:rPr lang="en-GB"/>
              <a:pPr>
                <a:defRPr/>
              </a:pPr>
              <a:t>25/10/2016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/>
              <a:t>UNCLASSIFIED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FBFEE3-2A39-42AC-A651-81D7AD2D606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9630088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560869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2312146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8358025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7880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F4577B-7F04-479C-8282-3843DC54A146}" type="datetimeFigureOut">
              <a:rPr lang="en-GB" altLang="en-US"/>
              <a:pPr/>
              <a:t>25/10/2016</a:t>
            </a:fld>
            <a:r>
              <a:rPr lang="en-GB" altLang="en-US"/>
              <a:t> - </a:t>
            </a:r>
            <a:fld id="{DF78FE00-5015-4414-A47C-4B704FCD26C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0773488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640082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9155738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2623410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4339148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97314013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419225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643673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674855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9953242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66423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A0395A8-4FF9-461F-AF73-0A8EAD4A124D}" type="datetimeFigureOut">
              <a:rPr lang="en-GB" altLang="en-US"/>
              <a:pPr/>
              <a:t>25/10/2016</a:t>
            </a:fld>
            <a:r>
              <a:rPr lang="en-GB" altLang="en-US"/>
              <a:t> - </a:t>
            </a:r>
            <a:fld id="{51746191-F6C5-47E7-A845-B7782376BFD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94987539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0002636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0681934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0082179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9190976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76531246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1733594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6069349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1128026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6092825"/>
            <a:ext cx="9144000" cy="765175"/>
          </a:xfrm>
          <a:prstGeom prst="rect">
            <a:avLst/>
          </a:prstGeom>
          <a:solidFill>
            <a:srgbClr val="EFF0F0"/>
          </a:solidFill>
          <a:ln>
            <a:noFill/>
          </a:ln>
          <a:extLst/>
        </p:spPr>
        <p:txBody>
          <a:bodyPr/>
          <a:lstStyle>
            <a:lvl1pPr marL="895350" indent="-8953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endParaRPr lang="en-US" altLang="en-US"/>
          </a:p>
        </p:txBody>
      </p:sp>
      <p:pic>
        <p:nvPicPr>
          <p:cNvPr id="5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9250" y="398463"/>
            <a:ext cx="704850" cy="801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Connector 5"/>
          <p:cNvCxnSpPr>
            <a:cxnSpLocks noChangeShapeType="1"/>
          </p:cNvCxnSpPr>
          <p:nvPr/>
        </p:nvCxnSpPr>
        <p:spPr bwMode="auto">
          <a:xfrm>
            <a:off x="576263" y="1412875"/>
            <a:ext cx="8097837" cy="0"/>
          </a:xfrm>
          <a:prstGeom prst="line">
            <a:avLst/>
          </a:prstGeom>
          <a:noFill/>
          <a:ln w="19050" algn="ctr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092825"/>
            <a:ext cx="9144000" cy="765175"/>
          </a:xfrm>
          <a:prstGeom prst="rect">
            <a:avLst/>
          </a:prstGeom>
          <a:solidFill>
            <a:srgbClr val="EFF0F0"/>
          </a:solidFill>
          <a:ln>
            <a:noFill/>
          </a:ln>
          <a:extLst/>
        </p:spPr>
        <p:txBody>
          <a:bodyPr/>
          <a:lstStyle>
            <a:lvl1pPr marL="895350" indent="-8953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endParaRPr lang="en-US" alt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2972" y="1843040"/>
            <a:ext cx="7185372" cy="1801984"/>
          </a:xfrm>
        </p:spPr>
        <p:txBody>
          <a:bodyPr anchor="b"/>
          <a:lstStyle>
            <a:lvl1pPr marL="0" indent="0" algn="l">
              <a:lnSpc>
                <a:spcPts val="7000"/>
              </a:lnSpc>
              <a:buNone/>
              <a:defRPr sz="6000" b="0" i="0">
                <a:solidFill>
                  <a:schemeClr val="tx2"/>
                </a:solidFill>
                <a:latin typeface="Lato" charset="0"/>
                <a:ea typeface="Lato" charset="0"/>
                <a:cs typeface="Lato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 dirty="0"/>
              <a:t>Click to edit Master subtitle style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503064" y="3574800"/>
            <a:ext cx="7165280" cy="4318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dirty="0"/>
              <a:t>Click to edit Master text styles</a:t>
            </a:r>
            <a:endParaRPr lang="en-US" dirty="0"/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5"/>
          </p:nvPr>
        </p:nvSpPr>
        <p:spPr>
          <a:xfrm>
            <a:off x="482600" y="6245225"/>
            <a:ext cx="3585344" cy="476250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r>
              <a:rPr lang="en-US" altLang="en-US" dirty="0"/>
              <a:t>The voice of charities on Tax</a:t>
            </a:r>
          </a:p>
          <a:p>
            <a:pPr>
              <a:defRPr/>
            </a:pPr>
            <a:endParaRPr lang="en-GB" altLang="en-US" dirty="0"/>
          </a:p>
        </p:txBody>
      </p:sp>
      <p:sp>
        <p:nvSpPr>
          <p:cNvPr id="11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51C587BC-1121-48A9-91C0-8DBC4F206E5E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91497587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6092825"/>
            <a:ext cx="9144000" cy="765175"/>
          </a:xfrm>
          <a:prstGeom prst="rect">
            <a:avLst/>
          </a:prstGeom>
          <a:solidFill>
            <a:srgbClr val="EFF0F0"/>
          </a:solidFill>
          <a:ln>
            <a:noFill/>
          </a:ln>
          <a:extLst/>
        </p:spPr>
        <p:txBody>
          <a:bodyPr/>
          <a:lstStyle>
            <a:lvl1pPr marL="895350" indent="-8953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endParaRPr lang="en-US" altLang="en-US"/>
          </a:p>
        </p:txBody>
      </p:sp>
      <p:pic>
        <p:nvPicPr>
          <p:cNvPr id="5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9250" y="398463"/>
            <a:ext cx="704850" cy="801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Connector 5"/>
          <p:cNvCxnSpPr>
            <a:cxnSpLocks noChangeShapeType="1"/>
          </p:cNvCxnSpPr>
          <p:nvPr/>
        </p:nvCxnSpPr>
        <p:spPr bwMode="auto">
          <a:xfrm>
            <a:off x="576263" y="1412875"/>
            <a:ext cx="8097837" cy="0"/>
          </a:xfrm>
          <a:prstGeom prst="line">
            <a:avLst/>
          </a:prstGeom>
          <a:noFill/>
          <a:ln w="19050" algn="ctr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6092825"/>
            <a:ext cx="9144000" cy="765175"/>
          </a:xfrm>
          <a:prstGeom prst="rect">
            <a:avLst/>
          </a:prstGeom>
          <a:solidFill>
            <a:srgbClr val="EFF0F0"/>
          </a:solidFill>
          <a:ln>
            <a:noFill/>
          </a:ln>
          <a:extLst/>
        </p:spPr>
        <p:txBody>
          <a:bodyPr/>
          <a:lstStyle>
            <a:lvl1pPr marL="895350" indent="-8953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endParaRPr lang="en-US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spcBef>
                <a:spcPts val="2000"/>
              </a:spcBef>
              <a:defRPr/>
            </a:lvl1pPr>
            <a:lvl2pPr>
              <a:lnSpc>
                <a:spcPct val="100000"/>
              </a:lnSpc>
              <a:spcBef>
                <a:spcPts val="1800"/>
              </a:spcBef>
              <a:defRPr/>
            </a:lvl2pPr>
            <a:lvl3pPr>
              <a:lnSpc>
                <a:spcPct val="100000"/>
              </a:lnSpc>
              <a:spcBef>
                <a:spcPts val="1600"/>
              </a:spcBef>
              <a:defRPr/>
            </a:lvl3pPr>
            <a:lvl4pPr>
              <a:lnSpc>
                <a:spcPct val="100000"/>
              </a:lnSpc>
              <a:spcBef>
                <a:spcPts val="1400"/>
              </a:spcBef>
              <a:defRPr/>
            </a:lvl4pPr>
            <a:lvl5pPr marL="1979613" indent="-150813">
              <a:lnSpc>
                <a:spcPct val="100000"/>
              </a:lnSpc>
              <a:spcBef>
                <a:spcPts val="1200"/>
              </a:spcBef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r>
              <a:rPr lang="en-US" altLang="en-US"/>
              <a:t>The voice of charities on Tax</a:t>
            </a:r>
          </a:p>
          <a:p>
            <a:pPr>
              <a:defRPr/>
            </a:pPr>
            <a:endParaRPr lang="en-GB" altLang="en-US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CEB5A496-4737-4F48-9AFF-36D37D2C14CF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36429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034FB7-4654-4575-BB1F-DDF833DADC02}" type="datetimeFigureOut">
              <a:rPr lang="en-GB" altLang="en-US"/>
              <a:pPr/>
              <a:t>25/10/2016</a:t>
            </a:fld>
            <a:r>
              <a:rPr lang="en-GB" altLang="en-US"/>
              <a:t> - </a:t>
            </a:r>
            <a:fld id="{6DE6B416-2125-4EB6-B548-D75BC286C72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51497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59009B-94E9-4F45-9B49-81749D18D886}" type="datetimeFigureOut">
              <a:rPr lang="en-GB" altLang="en-US"/>
              <a:pPr/>
              <a:t>25/10/2016</a:t>
            </a:fld>
            <a:r>
              <a:rPr lang="en-GB" altLang="en-US"/>
              <a:t> - </a:t>
            </a:r>
            <a:fld id="{CA99ECAD-E2B0-4E6A-B6FD-C240EC6AE05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00930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17" Type="http://schemas.openxmlformats.org/officeDocument/2006/relationships/image" Target="../media/image2.emf"/><Relationship Id="rId2" Type="http://schemas.openxmlformats.org/officeDocument/2006/relationships/slideLayout" Target="../slideLayouts/slideLayout13.xml"/><Relationship Id="rId16" Type="http://schemas.openxmlformats.org/officeDocument/2006/relationships/oleObject" Target="../embeddings/oleObject1.bin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17" Type="http://schemas.openxmlformats.org/officeDocument/2006/relationships/image" Target="../media/image2.emf"/><Relationship Id="rId2" Type="http://schemas.openxmlformats.org/officeDocument/2006/relationships/slideLayout" Target="../slideLayouts/slideLayout24.xml"/><Relationship Id="rId16" Type="http://schemas.openxmlformats.org/officeDocument/2006/relationships/oleObject" Target="../embeddings/oleObject2.bin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6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5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5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6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7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8.jpe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Relationship Id="rId14" Type="http://schemas.openxmlformats.org/officeDocument/2006/relationships/image" Target="../media/image9.emf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10.pn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441325" y="6451600"/>
            <a:ext cx="8385175" cy="1588"/>
          </a:xfrm>
          <a:prstGeom prst="line">
            <a:avLst/>
          </a:prstGeom>
          <a:ln w="6350"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3667" name="Picture 14" descr="master panda.jpg"/>
          <p:cNvPicPr>
            <a:picLocks noChangeAspect="1"/>
          </p:cNvPicPr>
          <p:nvPr/>
        </p:nvPicPr>
        <p:blipFill>
          <a:blip r:embed="rId13">
            <a:clrChange>
              <a:clrFrom>
                <a:srgbClr val="F1F1E7"/>
              </a:clrFrom>
              <a:clrTo>
                <a:srgbClr val="F1F1E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" y="114300"/>
            <a:ext cx="527050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Rectangle 24"/>
          <p:cNvSpPr/>
          <p:nvPr/>
        </p:nvSpPr>
        <p:spPr>
          <a:xfrm>
            <a:off x="0" y="0"/>
            <a:ext cx="107950" cy="6858000"/>
          </a:xfrm>
          <a:prstGeom prst="rect">
            <a:avLst/>
          </a:prstGeom>
          <a:solidFill>
            <a:srgbClr val="7CC8E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3922" name="Rectangle 1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524750" y="6453188"/>
            <a:ext cx="1439863" cy="2889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800">
                <a:latin typeface="+mn-lt"/>
              </a:defRPr>
            </a:lvl1pPr>
          </a:lstStyle>
          <a:p>
            <a:fld id="{6CDC4A3A-6692-450E-A5A5-3510B14FCA48}" type="datetimeFigureOut">
              <a:rPr lang="en-GB" altLang="en-US"/>
              <a:pPr/>
              <a:t>25/10/2016</a:t>
            </a:fld>
            <a:r>
              <a:rPr lang="en-GB" altLang="en-US"/>
              <a:t> - </a:t>
            </a:r>
            <a:fld id="{D64660C3-AD35-4353-930A-9CD6C292A2EA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49" r:id="rId1"/>
    <p:sldLayoutId id="2147484150" r:id="rId2"/>
    <p:sldLayoutId id="2147484151" r:id="rId3"/>
    <p:sldLayoutId id="2147484152" r:id="rId4"/>
    <p:sldLayoutId id="2147484153" r:id="rId5"/>
    <p:sldLayoutId id="2147484154" r:id="rId6"/>
    <p:sldLayoutId id="2147484155" r:id="rId7"/>
    <p:sldLayoutId id="2147484156" r:id="rId8"/>
    <p:sldLayoutId id="2147484157" r:id="rId9"/>
    <p:sldLayoutId id="2147484158" r:id="rId10"/>
    <p:sldLayoutId id="2147484159" r:id="rId11"/>
  </p:sldLayoutIdLst>
  <p:hf sldNum="0" hdr="0" ftr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2754" name="Picture 5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96875"/>
            <a:ext cx="685800" cy="773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12"/>
          <p:cNvSpPr/>
          <p:nvPr/>
        </p:nvSpPr>
        <p:spPr>
          <a:xfrm>
            <a:off x="1371600" y="3816350"/>
            <a:ext cx="7342188" cy="23749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202756" name="Picture 3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609600"/>
            <a:ext cx="2311400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02757" name="Object 5"/>
          <p:cNvGraphicFramePr>
            <a:graphicFrameLocks/>
          </p:cNvGraphicFramePr>
          <p:nvPr/>
        </p:nvGraphicFramePr>
        <p:xfrm>
          <a:off x="1385888" y="5334000"/>
          <a:ext cx="7343775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2769" name="Document" r:id="rId16" imgW="6656999" imgH="866955" progId="">
                  <p:embed/>
                </p:oleObj>
              </mc:Choice>
              <mc:Fallback>
                <p:oleObj name="Document" r:id="rId16" imgW="6656999" imgH="866955" progId="">
                  <p:embed/>
                  <p:pic>
                    <p:nvPicPr>
                      <p:cNvPr id="0" name="Object 5"/>
                      <p:cNvPicPr>
                        <a:picLocks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5888" y="5334000"/>
                        <a:ext cx="7343775" cy="952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2758" name="Title Placeholder 1"/>
          <p:cNvSpPr>
            <a:spLocks noGrp="1"/>
          </p:cNvSpPr>
          <p:nvPr>
            <p:ph type="title"/>
          </p:nvPr>
        </p:nvSpPr>
        <p:spPr bwMode="auto">
          <a:xfrm>
            <a:off x="1368425" y="431800"/>
            <a:ext cx="7343775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1368425"/>
            <a:ext cx="7342188" cy="47148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60" r:id="rId1"/>
    <p:sldLayoutId id="2147484161" r:id="rId2"/>
    <p:sldLayoutId id="2147484162" r:id="rId3"/>
    <p:sldLayoutId id="2147484163" r:id="rId4"/>
    <p:sldLayoutId id="2147484164" r:id="rId5"/>
    <p:sldLayoutId id="2147484165" r:id="rId6"/>
    <p:sldLayoutId id="2147484166" r:id="rId7"/>
    <p:sldLayoutId id="2147484167" r:id="rId8"/>
    <p:sldLayoutId id="2147484168" r:id="rId9"/>
    <p:sldLayoutId id="2147484169" r:id="rId10"/>
    <p:sldLayoutId id="214748417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2857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Font typeface="Arial" panose="020B0604020202020204" pitchFamily="34" charset="0"/>
        <a:buChar char="●"/>
        <a:defRPr sz="2200" kern="1200">
          <a:solidFill>
            <a:srgbClr val="4D4D4D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Font typeface="Arial" panose="020B0604020202020204" pitchFamily="34" charset="0"/>
        <a:buChar char="•"/>
        <a:defRPr sz="2200" kern="1200">
          <a:solidFill>
            <a:srgbClr val="4D4D4D"/>
          </a:solidFill>
          <a:latin typeface="+mn-lt"/>
          <a:ea typeface="+mn-ea"/>
          <a:cs typeface="+mn-cs"/>
        </a:defRPr>
      </a:lvl2pPr>
      <a:lvl3pPr marL="12001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Font typeface="Arial" panose="020B0604020202020204" pitchFamily="34" charset="0"/>
        <a:buChar char="-"/>
        <a:defRPr sz="2200" kern="1200">
          <a:solidFill>
            <a:srgbClr val="4D4D4D"/>
          </a:solidFill>
          <a:latin typeface="+mn-lt"/>
          <a:ea typeface="+mn-ea"/>
          <a:cs typeface="+mn-cs"/>
        </a:defRPr>
      </a:lvl3pPr>
      <a:lvl4pPr marL="16573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Font typeface="Arial" panose="020B0604020202020204" pitchFamily="34" charset="0"/>
        <a:buChar char="-"/>
        <a:defRPr sz="2200" kern="1200">
          <a:solidFill>
            <a:srgbClr val="4D4D4D"/>
          </a:solidFill>
          <a:latin typeface="+mn-lt"/>
          <a:ea typeface="+mn-ea"/>
          <a:cs typeface="+mn-cs"/>
        </a:defRPr>
      </a:lvl4pPr>
      <a:lvl5pPr marL="21145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Font typeface="Arial" panose="020B0604020202020204" pitchFamily="34" charset="0"/>
        <a:buChar char="-"/>
        <a:defRPr sz="2200" kern="1200">
          <a:solidFill>
            <a:srgbClr val="4D4D4D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68425" y="1371600"/>
            <a:ext cx="7343775" cy="482441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204803" name="Picture 9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6419850"/>
            <a:ext cx="1244600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04" name="Picture 10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200775"/>
            <a:ext cx="477838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04805" name="Object 5"/>
          <p:cNvGraphicFramePr>
            <a:graphicFrameLocks/>
          </p:cNvGraphicFramePr>
          <p:nvPr/>
        </p:nvGraphicFramePr>
        <p:xfrm>
          <a:off x="1385888" y="5334000"/>
          <a:ext cx="7343775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17" name="Document" r:id="rId16" imgW="6656999" imgH="866955" progId="">
                  <p:embed/>
                </p:oleObj>
              </mc:Choice>
              <mc:Fallback>
                <p:oleObj name="Document" r:id="rId16" imgW="6656999" imgH="866955" progId="">
                  <p:embed/>
                  <p:pic>
                    <p:nvPicPr>
                      <p:cNvPr id="0" name="Object 5"/>
                      <p:cNvPicPr>
                        <a:picLocks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5888" y="5334000"/>
                        <a:ext cx="7343775" cy="952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06" name="Title Placeholder 1"/>
          <p:cNvSpPr>
            <a:spLocks noGrp="1"/>
          </p:cNvSpPr>
          <p:nvPr>
            <p:ph type="title"/>
          </p:nvPr>
        </p:nvSpPr>
        <p:spPr bwMode="auto">
          <a:xfrm>
            <a:off x="1368425" y="431800"/>
            <a:ext cx="7343775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1368425"/>
            <a:ext cx="7342188" cy="47148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71" r:id="rId1"/>
    <p:sldLayoutId id="2147484172" r:id="rId2"/>
    <p:sldLayoutId id="2147484173" r:id="rId3"/>
    <p:sldLayoutId id="2147484174" r:id="rId4"/>
    <p:sldLayoutId id="2147484175" r:id="rId5"/>
    <p:sldLayoutId id="2147484176" r:id="rId6"/>
    <p:sldLayoutId id="2147484177" r:id="rId7"/>
    <p:sldLayoutId id="2147484178" r:id="rId8"/>
    <p:sldLayoutId id="2147484179" r:id="rId9"/>
    <p:sldLayoutId id="2147484180" r:id="rId10"/>
    <p:sldLayoutId id="214748418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2857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Font typeface="Arial" panose="020B0604020202020204" pitchFamily="34" charset="0"/>
        <a:buChar char="●"/>
        <a:defRPr sz="2200" kern="1200">
          <a:solidFill>
            <a:srgbClr val="4D4D4D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Font typeface="Arial" panose="020B0604020202020204" pitchFamily="34" charset="0"/>
        <a:buChar char="•"/>
        <a:defRPr sz="2200" kern="1200">
          <a:solidFill>
            <a:srgbClr val="4D4D4D"/>
          </a:solidFill>
          <a:latin typeface="+mn-lt"/>
          <a:ea typeface="+mn-ea"/>
          <a:cs typeface="+mn-cs"/>
        </a:defRPr>
      </a:lvl2pPr>
      <a:lvl3pPr marL="12001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Font typeface="Arial" panose="020B0604020202020204" pitchFamily="34" charset="0"/>
        <a:buChar char="-"/>
        <a:defRPr sz="2200" kern="1200">
          <a:solidFill>
            <a:srgbClr val="4D4D4D"/>
          </a:solidFill>
          <a:latin typeface="+mn-lt"/>
          <a:ea typeface="+mn-ea"/>
          <a:cs typeface="+mn-cs"/>
        </a:defRPr>
      </a:lvl3pPr>
      <a:lvl4pPr marL="16573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Font typeface="Arial" panose="020B0604020202020204" pitchFamily="34" charset="0"/>
        <a:buChar char="-"/>
        <a:defRPr sz="2200" kern="1200">
          <a:solidFill>
            <a:srgbClr val="4D4D4D"/>
          </a:solidFill>
          <a:latin typeface="+mn-lt"/>
          <a:ea typeface="+mn-ea"/>
          <a:cs typeface="+mn-cs"/>
        </a:defRPr>
      </a:lvl4pPr>
      <a:lvl5pPr marL="21145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Font typeface="Arial" panose="020B0604020202020204" pitchFamily="34" charset="0"/>
        <a:buChar char="-"/>
        <a:defRPr sz="2200" kern="1200">
          <a:solidFill>
            <a:srgbClr val="4D4D4D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71600" y="6096000"/>
            <a:ext cx="7342188" cy="1079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206851" name="Picture 5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6419850"/>
            <a:ext cx="1244600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852" name="Picture 6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200775"/>
            <a:ext cx="477838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853" name="Title Placeholder 1"/>
          <p:cNvSpPr>
            <a:spLocks noGrp="1"/>
          </p:cNvSpPr>
          <p:nvPr>
            <p:ph type="title"/>
          </p:nvPr>
        </p:nvSpPr>
        <p:spPr bwMode="auto">
          <a:xfrm>
            <a:off x="1368425" y="431800"/>
            <a:ext cx="7343775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1368425"/>
            <a:ext cx="7342188" cy="47148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82" r:id="rId1"/>
    <p:sldLayoutId id="2147484183" r:id="rId2"/>
    <p:sldLayoutId id="2147484184" r:id="rId3"/>
    <p:sldLayoutId id="2147484185" r:id="rId4"/>
    <p:sldLayoutId id="2147484186" r:id="rId5"/>
    <p:sldLayoutId id="2147484187" r:id="rId6"/>
    <p:sldLayoutId id="2147484188" r:id="rId7"/>
    <p:sldLayoutId id="2147484189" r:id="rId8"/>
    <p:sldLayoutId id="2147484190" r:id="rId9"/>
    <p:sldLayoutId id="2147484191" r:id="rId10"/>
    <p:sldLayoutId id="214748419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2857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Font typeface="Arial" panose="020B0604020202020204" pitchFamily="34" charset="0"/>
        <a:buChar char="●"/>
        <a:defRPr sz="2200" kern="1200">
          <a:solidFill>
            <a:srgbClr val="4D4D4D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Font typeface="Arial" panose="020B0604020202020204" pitchFamily="34" charset="0"/>
        <a:buChar char="•"/>
        <a:defRPr sz="2200" kern="1200">
          <a:solidFill>
            <a:srgbClr val="4D4D4D"/>
          </a:solidFill>
          <a:latin typeface="+mn-lt"/>
          <a:ea typeface="+mn-ea"/>
          <a:cs typeface="+mn-cs"/>
        </a:defRPr>
      </a:lvl2pPr>
      <a:lvl3pPr marL="12001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Font typeface="Arial" panose="020B0604020202020204" pitchFamily="34" charset="0"/>
        <a:buChar char="-"/>
        <a:defRPr sz="2200" kern="1200">
          <a:solidFill>
            <a:srgbClr val="4D4D4D"/>
          </a:solidFill>
          <a:latin typeface="+mn-lt"/>
          <a:ea typeface="+mn-ea"/>
          <a:cs typeface="+mn-cs"/>
        </a:defRPr>
      </a:lvl3pPr>
      <a:lvl4pPr marL="16573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Font typeface="Arial" panose="020B0604020202020204" pitchFamily="34" charset="0"/>
        <a:buChar char="-"/>
        <a:defRPr sz="2200" kern="1200">
          <a:solidFill>
            <a:srgbClr val="4D4D4D"/>
          </a:solidFill>
          <a:latin typeface="+mn-lt"/>
          <a:ea typeface="+mn-ea"/>
          <a:cs typeface="+mn-cs"/>
        </a:defRPr>
      </a:lvl4pPr>
      <a:lvl5pPr marL="21145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Font typeface="Arial" panose="020B0604020202020204" pitchFamily="34" charset="0"/>
        <a:buChar char="-"/>
        <a:defRPr sz="2200" kern="1200">
          <a:solidFill>
            <a:srgbClr val="4D4D4D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Line 8"/>
          <p:cNvSpPr>
            <a:spLocks noChangeShapeType="1"/>
          </p:cNvSpPr>
          <p:nvPr/>
        </p:nvSpPr>
        <p:spPr bwMode="auto">
          <a:xfrm>
            <a:off x="0" y="1052513"/>
            <a:ext cx="91440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GB" sz="3200" dirty="0">
              <a:solidFill>
                <a:srgbClr val="000000"/>
              </a:solidFill>
              <a:latin typeface="+mn-lt"/>
              <a:cs typeface="+mn-cs"/>
            </a:endParaRPr>
          </a:p>
        </p:txBody>
      </p:sp>
      <p:sp>
        <p:nvSpPr>
          <p:cNvPr id="1030" name="Line 8"/>
          <p:cNvSpPr>
            <a:spLocks noChangeShapeType="1"/>
          </p:cNvSpPr>
          <p:nvPr/>
        </p:nvSpPr>
        <p:spPr bwMode="auto">
          <a:xfrm>
            <a:off x="0" y="6308725"/>
            <a:ext cx="91440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GB" sz="3200" dirty="0">
              <a:solidFill>
                <a:srgbClr val="000000"/>
              </a:solidFill>
              <a:latin typeface="+mn-lt"/>
              <a:cs typeface="+mn-cs"/>
            </a:endParaRPr>
          </a:p>
        </p:txBody>
      </p:sp>
      <p:pic>
        <p:nvPicPr>
          <p:cNvPr id="220164" name="Picture 10" descr="Treasury_1805_DIGI_AW.pn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" y="6381750"/>
            <a:ext cx="15700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0165" name="Rectangle 11" descr="Large confetti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60350"/>
            <a:ext cx="8077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20166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68413"/>
            <a:ext cx="8077200" cy="489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8" name="Date Placeholder 2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C8F43C8-C2FB-4D4D-A85A-1DBF12EC754A}" type="datetimeFigureOut">
              <a:rPr lang="en-GB"/>
              <a:pPr>
                <a:defRPr/>
              </a:pPr>
              <a:t>25/10/2016</a:t>
            </a:fld>
            <a:endParaRPr lang="en-GB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3200" dirty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GB"/>
              <a:t>UNCLASSIFIED</a:t>
            </a:r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4"/>
          </p:nvPr>
        </p:nvSpPr>
        <p:spPr bwMode="auto">
          <a:xfrm>
            <a:off x="8153400" y="6400800"/>
            <a:ext cx="609600" cy="1968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C41200"/>
                </a:solidFill>
                <a:latin typeface="+mn-lt"/>
              </a:defRPr>
            </a:lvl1pPr>
          </a:lstStyle>
          <a:p>
            <a:fld id="{58C2E6E4-D60B-4C8B-912F-023E8183F0F6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93" r:id="rId1"/>
    <p:sldLayoutId id="2147484194" r:id="rId2"/>
    <p:sldLayoutId id="2147484195" r:id="rId3"/>
    <p:sldLayoutId id="2147484196" r:id="rId4"/>
    <p:sldLayoutId id="2147484197" r:id="rId5"/>
    <p:sldLayoutId id="2147484198" r:id="rId6"/>
    <p:sldLayoutId id="2147484199" r:id="rId7"/>
    <p:sldLayoutId id="2147484200" r:id="rId8"/>
    <p:sldLayoutId id="2147484201" r:id="rId9"/>
    <p:sldLayoutId id="2147484202" r:id="rId10"/>
    <p:sldLayoutId id="2147484203" r:id="rId11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400" kern="1200">
          <a:solidFill>
            <a:srgbClr val="C41200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400">
          <a:solidFill>
            <a:srgbClr val="C41200"/>
          </a:solidFill>
          <a:latin typeface="Arial Black" panose="020B0A04020102020204" pitchFamily="34" charset="0"/>
          <a:cs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400">
          <a:solidFill>
            <a:srgbClr val="C41200"/>
          </a:solidFill>
          <a:latin typeface="Arial Black" panose="020B0A04020102020204" pitchFamily="34" charset="0"/>
          <a:cs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400">
          <a:solidFill>
            <a:srgbClr val="C41200"/>
          </a:solidFill>
          <a:latin typeface="Arial Black" panose="020B0A04020102020204" pitchFamily="34" charset="0"/>
          <a:cs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400">
          <a:solidFill>
            <a:srgbClr val="C41200"/>
          </a:solidFill>
          <a:latin typeface="Arial Black" panose="020B0A04020102020204" pitchFamily="34" charset="0"/>
          <a:cs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>
          <a:solidFill>
            <a:srgbClr val="C41200"/>
          </a:solidFill>
          <a:latin typeface="Arial Black" panose="020B0A04020102020204" pitchFamily="34" charset="0"/>
          <a:cs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>
          <a:solidFill>
            <a:srgbClr val="C41200"/>
          </a:solidFill>
          <a:latin typeface="Arial Black" panose="020B0A04020102020204" pitchFamily="34" charset="0"/>
          <a:cs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>
          <a:solidFill>
            <a:srgbClr val="C41200"/>
          </a:solidFill>
          <a:latin typeface="Arial Black" panose="020B0A04020102020204" pitchFamily="34" charset="0"/>
          <a:cs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>
          <a:solidFill>
            <a:srgbClr val="C41200"/>
          </a:solidFill>
          <a:latin typeface="Arial Black" panose="020B0A04020102020204" pitchFamily="34" charset="0"/>
          <a:cs typeface="Arial" panose="020B0604020202020204" pitchFamily="34" charset="0"/>
        </a:defRPr>
      </a:lvl9pPr>
    </p:titleStyle>
    <p:bodyStyle>
      <a:lvl1pPr marL="514350" indent="-514350" algn="l" rtl="0" fontAlgn="base">
        <a:lnSpc>
          <a:spcPts val="2400"/>
        </a:lnSpc>
        <a:spcBef>
          <a:spcPct val="50000"/>
        </a:spcBef>
        <a:spcAft>
          <a:spcPct val="0"/>
        </a:spcAft>
        <a:buSzPct val="85000"/>
        <a:buFont typeface="Arial" panose="020B0604020202020204" pitchFamily="34" charset="0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1085850" indent="-381000" algn="l" rtl="0" fontAlgn="base">
        <a:spcBef>
          <a:spcPct val="0"/>
        </a:spcBef>
        <a:spcAft>
          <a:spcPct val="0"/>
        </a:spcAft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638300" indent="-457200" algn="l" rtl="0" fontAlgn="base">
        <a:lnSpc>
          <a:spcPts val="2400"/>
        </a:lnSpc>
        <a:spcBef>
          <a:spcPct val="5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2209800" indent="-381000" algn="l" rtl="0" fontAlgn="base">
        <a:lnSpc>
          <a:spcPts val="2400"/>
        </a:lnSpc>
        <a:spcBef>
          <a:spcPct val="5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781300" indent="-381000" algn="l" rtl="0" fontAlgn="base">
        <a:lnSpc>
          <a:spcPts val="2400"/>
        </a:lnSpc>
        <a:spcBef>
          <a:spcPct val="5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8594" name="Picture 1" descr="01 CRUK Full Colour RGB.eps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8775" y="6154738"/>
            <a:ext cx="962025" cy="49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04" r:id="rId1"/>
    <p:sldLayoutId id="2147484205" r:id="rId2"/>
    <p:sldLayoutId id="2147484206" r:id="rId3"/>
    <p:sldLayoutId id="2147484207" r:id="rId4"/>
    <p:sldLayoutId id="2147484208" r:id="rId5"/>
    <p:sldLayoutId id="2147484209" r:id="rId6"/>
    <p:sldLayoutId id="2147484210" r:id="rId7"/>
    <p:sldLayoutId id="2147484211" r:id="rId8"/>
    <p:sldLayoutId id="2147484212" r:id="rId9"/>
    <p:sldLayoutId id="2147484213" r:id="rId10"/>
    <p:sldLayoutId id="2147484214" r:id="rId11"/>
  </p:sldLayoutIdLst>
  <p:hf hdr="0"/>
  <p:txStyles>
    <p:titleStyle>
      <a:lvl1pPr algn="l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cs typeface="Arial" panose="020B0604020202020204" pitchFamily="34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cs typeface="Arial" panose="020B0604020202020204" pitchFamily="34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cs typeface="Arial" panose="020B0604020202020204" pitchFamily="34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cs typeface="Arial" panose="020B0604020202020204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cs typeface="Arial" panose="020B0604020202020204" pitchFamily="34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cs typeface="Arial" panose="020B0604020202020204" pitchFamily="34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cs typeface="Arial" panose="020B0604020202020204" pitchFamily="34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cs typeface="Arial" panose="020B0604020202020204" pitchFamily="34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4215" r:id="rId1"/>
    <p:sldLayoutId id="2147484216" r:id="rId2"/>
    <p:sldLayoutId id="2147484217" r:id="rId3"/>
    <p:sldLayoutId id="2147484218" r:id="rId4"/>
    <p:sldLayoutId id="2147484219" r:id="rId5"/>
    <p:sldLayoutId id="2147484220" r:id="rId6"/>
    <p:sldLayoutId id="2147484221" r:id="rId7"/>
    <p:sldLayoutId id="2147484222" r:id="rId8"/>
    <p:sldLayoutId id="2147484223" r:id="rId9"/>
    <p:sldLayoutId id="2147484224" r:id="rId10"/>
    <p:sldLayoutId id="2147484225" r:id="rId11"/>
  </p:sldLayoutIdLst>
  <p:hf hdr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88913"/>
            <a:ext cx="72104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28775"/>
            <a:ext cx="8208963" cy="421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</p:txBody>
      </p:sp>
      <p:sp>
        <p:nvSpPr>
          <p:cNvPr id="11" name="Date Placeholder 6"/>
          <p:cNvSpPr>
            <a:spLocks noGrp="1"/>
          </p:cNvSpPr>
          <p:nvPr>
            <p:ph type="dt" sz="half" idx="2"/>
          </p:nvPr>
        </p:nvSpPr>
        <p:spPr bwMode="auto">
          <a:xfrm>
            <a:off x="6804025" y="6245225"/>
            <a:ext cx="1165225" cy="476250"/>
          </a:xfrm>
          <a:prstGeom prst="rect">
            <a:avLst/>
          </a:prstGeom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tx1"/>
                </a:solidFill>
                <a:latin typeface="Lato Light" panose="020F0502020204030203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2" name="Footer Placeholder 7"/>
          <p:cNvSpPr>
            <a:spLocks noGrp="1"/>
          </p:cNvSpPr>
          <p:nvPr>
            <p:ph type="ftr" sz="quarter" idx="3"/>
          </p:nvPr>
        </p:nvSpPr>
        <p:spPr bwMode="auto">
          <a:xfrm>
            <a:off x="482600" y="6245225"/>
            <a:ext cx="3585344" cy="476250"/>
          </a:xfrm>
          <a:prstGeom prst="rect">
            <a:avLst/>
          </a:prstGeom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chemeClr val="accent2"/>
                </a:solidFill>
                <a:latin typeface="Lato Light" panose="020F0502020204030203" pitchFamily="34" charset="0"/>
              </a:defRPr>
            </a:lvl1pPr>
          </a:lstStyle>
          <a:p>
            <a:pPr>
              <a:defRPr/>
            </a:pPr>
            <a:r>
              <a:rPr lang="en-US" altLang="en-US"/>
              <a:t>The voice of charities on Tax</a:t>
            </a:r>
          </a:p>
          <a:p>
            <a:pPr>
              <a:defRPr/>
            </a:pPr>
            <a:endParaRPr lang="en-GB" altLang="en-US"/>
          </a:p>
        </p:txBody>
      </p:sp>
      <p:sp>
        <p:nvSpPr>
          <p:cNvPr id="13" name="Slide Number Placeholder 8"/>
          <p:cNvSpPr>
            <a:spLocks noGrp="1"/>
          </p:cNvSpPr>
          <p:nvPr>
            <p:ph type="sldNum" sz="quarter" idx="4"/>
          </p:nvPr>
        </p:nvSpPr>
        <p:spPr bwMode="auto">
          <a:xfrm>
            <a:off x="7969250" y="6245225"/>
            <a:ext cx="696913" cy="476250"/>
          </a:xfrm>
          <a:prstGeom prst="rect">
            <a:avLst/>
          </a:prstGeom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1"/>
                </a:solidFill>
                <a:latin typeface="Lato Light" panose="020F0502020204030203" pitchFamily="34" charset="0"/>
              </a:defRPr>
            </a:lvl1pPr>
          </a:lstStyle>
          <a:p>
            <a:pPr>
              <a:defRPr/>
            </a:pPr>
            <a:fld id="{CC7E3CBE-F0A5-41BC-89D9-F6C47F9DDB8E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908602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27" r:id="rId1"/>
    <p:sldLayoutId id="2147484228" r:id="rId2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Lato" charset="0"/>
          <a:ea typeface="Lato" charset="0"/>
          <a:cs typeface="Lato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Lato" charset="0"/>
          <a:ea typeface="Lato" charset="0"/>
          <a:cs typeface="Lato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Lato" charset="0"/>
          <a:ea typeface="Lato" charset="0"/>
          <a:cs typeface="Lato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Lato" charset="0"/>
          <a:ea typeface="Lato" charset="0"/>
          <a:cs typeface="Lato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Lato" charset="0"/>
          <a:ea typeface="Lato" charset="0"/>
          <a:cs typeface="Lato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246063" indent="-246063" algn="l" rtl="0" eaLnBrk="0" fontAlgn="base" hangingPunct="0">
        <a:spcBef>
          <a:spcPts val="2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Lato Light" charset="0"/>
          <a:ea typeface="Lato Light" charset="0"/>
          <a:cs typeface="Lato Light" charset="0"/>
        </a:defRPr>
      </a:lvl1pPr>
      <a:lvl2pPr marL="668338" indent="-211138" algn="l" rtl="0" eaLnBrk="0" fontAlgn="base" hangingPunct="0">
        <a:spcBef>
          <a:spcPts val="18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Lato Light" charset="0"/>
          <a:ea typeface="Lato Light" charset="0"/>
          <a:cs typeface="Lato Light" charset="0"/>
        </a:defRPr>
      </a:lvl2pPr>
      <a:lvl3pPr marL="1092200" indent="-177800" algn="l" rtl="0" eaLnBrk="0" fontAlgn="base" hangingPunct="0">
        <a:spcBef>
          <a:spcPts val="16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1600">
          <a:solidFill>
            <a:schemeClr val="tx1"/>
          </a:solidFill>
          <a:latin typeface="Lato Light" charset="0"/>
          <a:ea typeface="Lato Light" charset="0"/>
          <a:cs typeface="Lato Light" charset="0"/>
        </a:defRPr>
      </a:lvl3pPr>
      <a:lvl4pPr marL="1555750" indent="-184150" algn="l" rtl="0" eaLnBrk="0" fontAlgn="base" hangingPunct="0">
        <a:spcBef>
          <a:spcPts val="14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1400">
          <a:solidFill>
            <a:schemeClr val="tx1"/>
          </a:solidFill>
          <a:latin typeface="Lato Light" charset="0"/>
          <a:ea typeface="Lato Light" charset="0"/>
          <a:cs typeface="Lato Light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Lato Light" charset="0"/>
          <a:ea typeface="Lato Light" charset="0"/>
          <a:cs typeface="Lato Light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haritytaxgroup.org.uk/" TargetMode="External"/><Relationship Id="rId1" Type="http://schemas.openxmlformats.org/officeDocument/2006/relationships/slideLayout" Target="../slideLayouts/slideLayout7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ubtitle 1"/>
          <p:cNvSpPr>
            <a:spLocks noGrp="1"/>
          </p:cNvSpPr>
          <p:nvPr>
            <p:ph type="subTitle" idx="1"/>
          </p:nvPr>
        </p:nvSpPr>
        <p:spPr>
          <a:xfrm>
            <a:off x="482600" y="1843088"/>
            <a:ext cx="7185025" cy="1801812"/>
          </a:xfrm>
        </p:spPr>
        <p:txBody>
          <a:bodyPr/>
          <a:lstStyle/>
          <a:p>
            <a:r>
              <a:rPr lang="en-GB" altLang="en-US" sz="4000" dirty="0">
                <a:latin typeface="Lato" pitchFamily="34" charset="0"/>
              </a:rPr>
              <a:t>CTG Regional Meeting</a:t>
            </a:r>
          </a:p>
        </p:txBody>
      </p:sp>
      <p:sp>
        <p:nvSpPr>
          <p:cNvPr id="1536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503238" y="3575050"/>
            <a:ext cx="7164387" cy="431800"/>
          </a:xfrm>
        </p:spPr>
        <p:txBody>
          <a:bodyPr/>
          <a:lstStyle/>
          <a:p>
            <a:r>
              <a:rPr lang="en-GB" altLang="en-US" dirty="0">
                <a:latin typeface="Lato Light" pitchFamily="34" charset="0"/>
              </a:rPr>
              <a:t>Mills &amp; Reeve, Cambridge</a:t>
            </a:r>
            <a:br>
              <a:rPr lang="en-GB" altLang="en-US" dirty="0">
                <a:latin typeface="Lato Light" pitchFamily="34" charset="0"/>
              </a:rPr>
            </a:br>
            <a:r>
              <a:rPr lang="en-GB" altLang="en-US" dirty="0">
                <a:latin typeface="Lato Light" pitchFamily="34" charset="0"/>
              </a:rPr>
              <a:t>26 October 2016</a:t>
            </a:r>
          </a:p>
        </p:txBody>
      </p:sp>
      <p:sp>
        <p:nvSpPr>
          <p:cNvPr id="15364" name="Footer Placeholder 3"/>
          <p:cNvSpPr>
            <a:spLocks noGrp="1"/>
          </p:cNvSpPr>
          <p:nvPr>
            <p:ph type="ftr" sz="quarter" idx="15"/>
          </p:nvPr>
        </p:nvSpPr>
        <p:spPr>
          <a:xfrm>
            <a:off x="482600" y="6245225"/>
            <a:ext cx="3513336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>
                <a:solidFill>
                  <a:schemeClr val="accent2"/>
                </a:solidFill>
                <a:latin typeface="Lato Light" pitchFamily="34" charset="0"/>
              </a:rPr>
              <a:t>The voice of charities on Tax</a:t>
            </a:r>
          </a:p>
          <a:p>
            <a:endParaRPr lang="en-GB" altLang="en-US" dirty="0">
              <a:solidFill>
                <a:schemeClr val="accent2"/>
              </a:solidFill>
              <a:latin typeface="Lato Light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VAT and Mailing Packs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What has been the outcome in practical terms?</a:t>
            </a: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82600" y="6245225"/>
            <a:ext cx="3585344" cy="476250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The voice of charities on Tax</a:t>
            </a:r>
          </a:p>
          <a:p>
            <a:pPr>
              <a:defRPr/>
            </a:pP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0752362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Other VAT 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Update on agency staff</a:t>
            </a:r>
          </a:p>
          <a:p>
            <a:pPr lvl="0"/>
            <a:r>
              <a:rPr lang="en-GB" dirty="0"/>
              <a:t>Printed material provided to donors (</a:t>
            </a:r>
            <a:r>
              <a:rPr lang="en-GB" dirty="0" err="1"/>
              <a:t>FotE</a:t>
            </a:r>
            <a:r>
              <a:rPr lang="en-GB" dirty="0"/>
              <a:t> case)</a:t>
            </a:r>
          </a:p>
          <a:p>
            <a:pPr lvl="0"/>
            <a:r>
              <a:rPr lang="en-GB" dirty="0"/>
              <a:t>Latest changes to S33A</a:t>
            </a:r>
          </a:p>
          <a:p>
            <a:pPr lvl="0"/>
            <a:r>
              <a:rPr lang="en-GB" dirty="0"/>
              <a:t>Issues relating to Hospices</a:t>
            </a: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82600" y="6245225"/>
            <a:ext cx="3513336" cy="476250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The voice of charities on Tax</a:t>
            </a:r>
          </a:p>
          <a:p>
            <a:pPr>
              <a:defRPr/>
            </a:pP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0669028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Gift Aid Donor Benefits Consultation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Benefit costs deduction model</a:t>
            </a:r>
          </a:p>
          <a:p>
            <a:pPr lvl="0"/>
            <a:r>
              <a:rPr lang="en-GB" dirty="0"/>
              <a:t>Split payment model</a:t>
            </a:r>
          </a:p>
          <a:p>
            <a:pPr lvl="0"/>
            <a:r>
              <a:rPr lang="en-GB" dirty="0"/>
              <a:t>Change to existing benefit limits (e.g. one or two thresholds)</a:t>
            </a:r>
          </a:p>
          <a:p>
            <a:pPr lvl="0"/>
            <a:r>
              <a:rPr lang="en-GB" dirty="0"/>
              <a:t>Extension of ‘disregards’, perhaps with a specific value such as £3</a:t>
            </a: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82600" y="6245225"/>
            <a:ext cx="3657352" cy="476250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The voice of charities on Tax</a:t>
            </a:r>
          </a:p>
          <a:p>
            <a:pPr>
              <a:defRPr/>
            </a:pP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2200181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Donor Benefits – What hasn’t been addressed?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Issue of ‘in consequence’ and its interpretation</a:t>
            </a:r>
          </a:p>
          <a:p>
            <a:pPr lvl="0"/>
            <a:r>
              <a:rPr lang="en-GB" dirty="0"/>
              <a:t>Split payments requirement for specific benefits to be offered</a:t>
            </a:r>
          </a:p>
          <a:p>
            <a:pPr lvl="0"/>
            <a:r>
              <a:rPr lang="en-GB" dirty="0"/>
              <a:t>The VAT piece</a:t>
            </a:r>
          </a:p>
          <a:p>
            <a:pPr lvl="0"/>
            <a:r>
              <a:rPr lang="en-GB" dirty="0"/>
              <a:t>Rational model of valuation</a:t>
            </a: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82600" y="6245225"/>
            <a:ext cx="3585344" cy="476250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The voice of charities on Tax</a:t>
            </a:r>
          </a:p>
          <a:p>
            <a:pPr>
              <a:defRPr/>
            </a:pP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6409784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Gift Aid Small Donations Scheme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Small Donations Bill has made its way through the </a:t>
            </a:r>
            <a:r>
              <a:rPr lang="en-GB" dirty="0" err="1"/>
              <a:t>HoC</a:t>
            </a:r>
            <a:endParaRPr lang="en-GB" dirty="0"/>
          </a:p>
          <a:p>
            <a:r>
              <a:rPr lang="en-GB" dirty="0"/>
              <a:t>Bill relaxes eligibility, gets rid of Gift Aid history requirements to increase take-up</a:t>
            </a:r>
          </a:p>
          <a:p>
            <a:r>
              <a:rPr lang="en-GB" dirty="0"/>
              <a:t>Matching rule maintained</a:t>
            </a:r>
          </a:p>
          <a:p>
            <a:r>
              <a:rPr lang="en-GB" dirty="0"/>
              <a:t>Contactless donations to be included in scope</a:t>
            </a:r>
          </a:p>
          <a:p>
            <a:r>
              <a:rPr lang="en-GB" dirty="0"/>
              <a:t>Community buildings rules changed to include donations within a Local Authority</a:t>
            </a: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The voice of charities on Tax</a:t>
            </a:r>
          </a:p>
          <a:p>
            <a:pPr>
              <a:defRPr/>
            </a:pP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514275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Gift Aid practical issues Working Group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Meets quarterly under Chatham House rules</a:t>
            </a:r>
          </a:p>
          <a:p>
            <a:r>
              <a:rPr lang="en-GB" dirty="0"/>
              <a:t>Representatives responsible for Gift Aid in some 20 charities</a:t>
            </a:r>
          </a:p>
          <a:p>
            <a:r>
              <a:rPr lang="en-GB" dirty="0"/>
              <a:t>Open discussion on all Gift Aid-related issues</a:t>
            </a:r>
          </a:p>
          <a:p>
            <a:r>
              <a:rPr lang="en-GB" dirty="0"/>
              <a:t>Sharing of best practice</a:t>
            </a: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The voice of charities on Tax</a:t>
            </a:r>
          </a:p>
          <a:p>
            <a:pPr>
              <a:defRPr/>
            </a:pP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454324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Apprenticeship Levy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Set to enter into force from April 2017, Levy charged at 0.5% of </a:t>
            </a:r>
            <a:r>
              <a:rPr lang="en-GB" dirty="0" err="1"/>
              <a:t>paybill</a:t>
            </a:r>
            <a:endParaRPr lang="en-GB" dirty="0"/>
          </a:p>
          <a:p>
            <a:r>
              <a:rPr lang="en-GB" dirty="0"/>
              <a:t>£15,000 annual allowance means </a:t>
            </a:r>
            <a:r>
              <a:rPr lang="en-GB" dirty="0" err="1"/>
              <a:t>paybills</a:t>
            </a:r>
            <a:r>
              <a:rPr lang="en-GB" dirty="0"/>
              <a:t> over £3m caught</a:t>
            </a:r>
          </a:p>
          <a:p>
            <a:r>
              <a:rPr lang="en-GB" dirty="0"/>
              <a:t>Connected charities able to allocate their allowance amongst them before relevant tax year</a:t>
            </a:r>
          </a:p>
          <a:p>
            <a:r>
              <a:rPr lang="en-GB" dirty="0"/>
              <a:t>Levy payments enter a digital account, receive 10% Government top-up, can be spent on training</a:t>
            </a:r>
          </a:p>
          <a:p>
            <a:r>
              <a:rPr lang="en-GB" dirty="0"/>
              <a:t>18 months to spend funds, after which they are re-allocated (though still to be used on apprenticeships)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The voice of charities on Tax</a:t>
            </a:r>
          </a:p>
          <a:p>
            <a:pPr>
              <a:defRPr/>
            </a:pP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683078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Apprenticeship Levy – concerns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Lack of time to prepare – CTG calling for delay</a:t>
            </a:r>
          </a:p>
          <a:p>
            <a:r>
              <a:rPr lang="en-GB" dirty="0"/>
              <a:t>Lack of structure to provide apprenticeships in charity sector – CTG calling for inclusion of volunteer training/expenses</a:t>
            </a:r>
          </a:p>
          <a:p>
            <a:r>
              <a:rPr lang="en-GB" dirty="0"/>
              <a:t>Unspent funds to be re-allocated away from “charitable purpose” – CTG calling for ability to direct funds towards specific alternative charity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The voice of charities on Tax</a:t>
            </a:r>
          </a:p>
          <a:p>
            <a:pPr>
              <a:defRPr/>
            </a:pP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850790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Apprenticeship Levy – 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Government clear that digital providers will be ready</a:t>
            </a:r>
          </a:p>
          <a:p>
            <a:r>
              <a:rPr lang="en-GB" dirty="0"/>
              <a:t>Further guidance expected before end of 2016</a:t>
            </a:r>
          </a:p>
          <a:p>
            <a:r>
              <a:rPr lang="en-GB" dirty="0"/>
              <a:t>CTG keen to continue receiving feedback on cost of Levy on charities – if possible including clear figures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The voice of charities on Tax</a:t>
            </a:r>
          </a:p>
          <a:p>
            <a:pPr>
              <a:defRPr/>
            </a:pP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439616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Common Reporting Standard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CRS now implemented into UK law – unlike FATCA, no blanket charity exemption</a:t>
            </a:r>
          </a:p>
          <a:p>
            <a:r>
              <a:rPr lang="en-GB" dirty="0"/>
              <a:t>“Financial Institutions” will have reporting requirements </a:t>
            </a:r>
          </a:p>
          <a:p>
            <a:r>
              <a:rPr lang="en-GB" dirty="0"/>
              <a:t>Charity is an FI if managed by an FI, and having 50% of gross income from investing or trading in financial assets</a:t>
            </a:r>
          </a:p>
          <a:p>
            <a:r>
              <a:rPr lang="en-GB" dirty="0"/>
              <a:t>First reporting deadline: </a:t>
            </a:r>
            <a:r>
              <a:rPr lang="en-GB" b="1" dirty="0"/>
              <a:t>April 2017 </a:t>
            </a:r>
            <a:r>
              <a:rPr lang="en-GB" dirty="0"/>
              <a:t>– reporting requirements begin from April 2016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The voice of charities on Tax</a:t>
            </a:r>
          </a:p>
          <a:p>
            <a:pPr>
              <a:defRPr/>
            </a:pP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18841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Charity Tax Group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Established in 1982 to make representations to Government on charity taxation</a:t>
            </a:r>
          </a:p>
          <a:p>
            <a:r>
              <a:rPr lang="en-GB" dirty="0"/>
              <a:t>Over 500 members of all sizes representing all types of charitable activity</a:t>
            </a:r>
          </a:p>
          <a:p>
            <a:r>
              <a:rPr lang="en-GB" dirty="0"/>
              <a:t>Leading voice for the sector on this issue</a:t>
            </a:r>
          </a:p>
          <a:p>
            <a:r>
              <a:rPr lang="en-GB" dirty="0">
                <a:hlinkClick r:id="rId2"/>
              </a:rPr>
              <a:t>www.charitytaxgroup.org.uk</a:t>
            </a:r>
            <a:endParaRPr lang="en-GB" dirty="0"/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The voice of charities on Tax</a:t>
            </a:r>
          </a:p>
          <a:p>
            <a:pPr>
              <a:defRPr/>
            </a:pP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136560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Other 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Making Tax Digital agenda</a:t>
            </a:r>
          </a:p>
          <a:p>
            <a:r>
              <a:rPr lang="en-GB" dirty="0"/>
              <a:t>Gift Aid Intermediaries</a:t>
            </a:r>
          </a:p>
          <a:p>
            <a:r>
              <a:rPr lang="en-GB" dirty="0"/>
              <a:t>Business rates review – Scotland and NI</a:t>
            </a:r>
          </a:p>
          <a:p>
            <a:r>
              <a:rPr lang="en-GB" dirty="0"/>
              <a:t>Museum </a:t>
            </a:r>
            <a:r>
              <a:rPr lang="en-GB"/>
              <a:t>tax relief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The voice of charities on Tax</a:t>
            </a:r>
          </a:p>
          <a:p>
            <a:pPr>
              <a:defRPr/>
            </a:pP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982741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ubtitle 1"/>
          <p:cNvSpPr>
            <a:spLocks noGrp="1"/>
          </p:cNvSpPr>
          <p:nvPr>
            <p:ph type="subTitle" idx="1"/>
          </p:nvPr>
        </p:nvSpPr>
        <p:spPr>
          <a:xfrm>
            <a:off x="482600" y="1843088"/>
            <a:ext cx="7185025" cy="1801812"/>
          </a:xfrm>
        </p:spPr>
        <p:txBody>
          <a:bodyPr/>
          <a:lstStyle/>
          <a:p>
            <a:r>
              <a:rPr lang="en-GB" altLang="en-US" sz="4000" dirty="0">
                <a:latin typeface="Lato" pitchFamily="34" charset="0"/>
              </a:rPr>
              <a:t>Charity Tax issues</a:t>
            </a:r>
          </a:p>
        </p:txBody>
      </p:sp>
      <p:sp>
        <p:nvSpPr>
          <p:cNvPr id="1536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503238" y="3575050"/>
            <a:ext cx="7164387" cy="431800"/>
          </a:xfrm>
        </p:spPr>
        <p:txBody>
          <a:bodyPr/>
          <a:lstStyle/>
          <a:p>
            <a:r>
              <a:rPr lang="en-GB" altLang="en-US" dirty="0">
                <a:latin typeface="Lato Light" pitchFamily="34" charset="0"/>
              </a:rPr>
              <a:t>Graham Elliott – Tax Advisor</a:t>
            </a:r>
            <a:br>
              <a:rPr lang="en-GB" altLang="en-US" dirty="0">
                <a:latin typeface="Lato Light" pitchFamily="34" charset="0"/>
              </a:rPr>
            </a:br>
            <a:r>
              <a:rPr lang="en-GB" altLang="en-US" dirty="0">
                <a:latin typeface="Lato Light" pitchFamily="34" charset="0"/>
              </a:rPr>
              <a:t>26 October 2016</a:t>
            </a:r>
          </a:p>
        </p:txBody>
      </p:sp>
      <p:sp>
        <p:nvSpPr>
          <p:cNvPr id="15364" name="Footer Placeholder 3"/>
          <p:cNvSpPr>
            <a:spLocks noGrp="1"/>
          </p:cNvSpPr>
          <p:nvPr>
            <p:ph type="ftr" sz="quarter" idx="15"/>
          </p:nvPr>
        </p:nvSpPr>
        <p:spPr>
          <a:xfrm>
            <a:off x="482600" y="6245225"/>
            <a:ext cx="3513336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>
                <a:solidFill>
                  <a:schemeClr val="accent2"/>
                </a:solidFill>
                <a:latin typeface="Lato Light" pitchFamily="34" charset="0"/>
              </a:rPr>
              <a:t>The voice of charities on Tax</a:t>
            </a:r>
          </a:p>
          <a:p>
            <a:endParaRPr lang="en-GB" altLang="en-US" dirty="0">
              <a:solidFill>
                <a:schemeClr val="accent2"/>
              </a:solidFill>
              <a:latin typeface="Lato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63121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altLang="en-US" dirty="0">
                <a:latin typeface="Lato" pitchFamily="34" charset="0"/>
              </a:rPr>
              <a:t>Implications of Brexit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4294967295"/>
          </p:nvPr>
        </p:nvSpPr>
        <p:spPr>
          <a:xfrm>
            <a:off x="468313" y="1628775"/>
            <a:ext cx="8208962" cy="4216400"/>
          </a:xfrm>
        </p:spPr>
        <p:txBody>
          <a:bodyPr/>
          <a:lstStyle/>
          <a:p>
            <a:pPr lvl="0"/>
            <a:r>
              <a:rPr lang="en-GB" dirty="0"/>
              <a:t>Position until we leave</a:t>
            </a:r>
          </a:p>
          <a:p>
            <a:pPr lvl="0"/>
            <a:r>
              <a:rPr lang="en-GB" dirty="0"/>
              <a:t>Likely outcomes that impact on charities</a:t>
            </a:r>
          </a:p>
          <a:p>
            <a:pPr lvl="0"/>
            <a:r>
              <a:rPr lang="en-GB" dirty="0"/>
              <a:t>Impact of Great Repeal Act</a:t>
            </a:r>
          </a:p>
          <a:p>
            <a:pPr lvl="0"/>
            <a:r>
              <a:rPr lang="en-GB" dirty="0"/>
              <a:t>Existing referrals to CJEU</a:t>
            </a:r>
          </a:p>
          <a:p>
            <a:pPr lvl="0"/>
            <a:r>
              <a:rPr lang="en-GB" dirty="0"/>
              <a:t>Future of Case Law</a:t>
            </a:r>
          </a:p>
        </p:txBody>
      </p:sp>
      <p:sp>
        <p:nvSpPr>
          <p:cNvPr id="39940" name="Footer Placeholder 3"/>
          <p:cNvSpPr txBox="1">
            <a:spLocks noGrp="1"/>
          </p:cNvSpPr>
          <p:nvPr/>
        </p:nvSpPr>
        <p:spPr bwMode="auto">
          <a:xfrm>
            <a:off x="482600" y="6245225"/>
            <a:ext cx="3513336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chemeClr val="accent2"/>
                </a:solidFill>
                <a:latin typeface="Lato Light" pitchFamily="34" charset="0"/>
              </a:rPr>
              <a:t>The voice of charities on Tax</a:t>
            </a:r>
          </a:p>
          <a:p>
            <a:pPr eaLnBrk="1" hangingPunct="1"/>
            <a:endParaRPr lang="en-GB" altLang="en-US" dirty="0">
              <a:solidFill>
                <a:schemeClr val="accent2"/>
              </a:solidFill>
              <a:latin typeface="Lato Ligh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Brexit as Opportunity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Possible extension of existing charity reliefs (e.g. buildings, disabled, marketing spend)</a:t>
            </a:r>
          </a:p>
          <a:p>
            <a:pPr lvl="0"/>
            <a:r>
              <a:rPr lang="en-GB" dirty="0"/>
              <a:t>Possible omnibus reduced rate for charity purchases</a:t>
            </a:r>
          </a:p>
          <a:p>
            <a:pPr lvl="0"/>
            <a:r>
              <a:rPr lang="en-GB" dirty="0"/>
              <a:t>Seeking broader charity de-regulation for direct tax in drive for simplification</a:t>
            </a: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82600" y="6245225"/>
            <a:ext cx="3513336" cy="476250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The voice of charities on Tax</a:t>
            </a:r>
          </a:p>
          <a:p>
            <a:pPr>
              <a:defRPr/>
            </a:pP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0499239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Brexit Threats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At-risk exemptions</a:t>
            </a:r>
          </a:p>
          <a:p>
            <a:pPr lvl="0"/>
            <a:r>
              <a:rPr lang="en-GB" dirty="0"/>
              <a:t>Harsher input tax environment (cost component?)</a:t>
            </a:r>
          </a:p>
          <a:p>
            <a:pPr lvl="0"/>
            <a:r>
              <a:rPr lang="en-GB" dirty="0"/>
              <a:t>Need for higher tax revenues may see abolition of higher rate gift aid relief</a:t>
            </a:r>
          </a:p>
          <a:p>
            <a:pPr lvl="0"/>
            <a:r>
              <a:rPr lang="en-GB" dirty="0"/>
              <a:t>Possible reduction of general gift aid’s application to certain charities that serve well off</a:t>
            </a: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82600" y="6245225"/>
            <a:ext cx="3513336" cy="476250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The voice of charities on Tax</a:t>
            </a:r>
          </a:p>
          <a:p>
            <a:pPr>
              <a:defRPr/>
            </a:pP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2033419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i="1" dirty="0"/>
              <a:t>Longridge on the Thames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i="1" dirty="0"/>
              <a:t>‘</a:t>
            </a:r>
            <a:r>
              <a:rPr lang="en-GB" i="1" dirty="0" err="1"/>
              <a:t>Yarburgh</a:t>
            </a:r>
            <a:r>
              <a:rPr lang="en-GB" i="1" dirty="0"/>
              <a:t>’ </a:t>
            </a:r>
            <a:r>
              <a:rPr lang="en-GB" dirty="0"/>
              <a:t>history</a:t>
            </a:r>
          </a:p>
          <a:p>
            <a:pPr lvl="0"/>
            <a:r>
              <a:rPr lang="en-GB" dirty="0"/>
              <a:t>‘Fisher Tests’</a:t>
            </a:r>
          </a:p>
          <a:p>
            <a:pPr lvl="0"/>
            <a:r>
              <a:rPr lang="en-GB" i="1" dirty="0"/>
              <a:t>Finland </a:t>
            </a:r>
            <a:r>
              <a:rPr lang="en-GB" dirty="0"/>
              <a:t>CJEU decision</a:t>
            </a:r>
          </a:p>
          <a:p>
            <a:pPr lvl="0"/>
            <a:r>
              <a:rPr lang="en-GB" dirty="0"/>
              <a:t>Court of Appeal decision </a:t>
            </a:r>
          </a:p>
          <a:p>
            <a:pPr lvl="0"/>
            <a:r>
              <a:rPr lang="en-GB" dirty="0"/>
              <a:t>End of ‘Predominant Concern’</a:t>
            </a: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82600" y="6245225"/>
            <a:ext cx="3585344" cy="476250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The voice of charities on Tax</a:t>
            </a:r>
          </a:p>
          <a:p>
            <a:pPr>
              <a:defRPr/>
            </a:pP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8696745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i="1" dirty="0" err="1"/>
              <a:t>Gemeente</a:t>
            </a:r>
            <a:r>
              <a:rPr lang="en-GB" i="1" dirty="0"/>
              <a:t> </a:t>
            </a:r>
            <a:r>
              <a:rPr lang="en-GB" i="1" dirty="0" err="1"/>
              <a:t>Borsele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Possible basis for low value charges being non-business</a:t>
            </a:r>
          </a:p>
          <a:p>
            <a:pPr lvl="0"/>
            <a:r>
              <a:rPr lang="en-GB" dirty="0"/>
              <a:t>Mixed with element of means testing</a:t>
            </a:r>
          </a:p>
          <a:p>
            <a:pPr lvl="0"/>
            <a:r>
              <a:rPr lang="en-GB" dirty="0"/>
              <a:t>Only related to public bodies?</a:t>
            </a:r>
          </a:p>
          <a:p>
            <a:pPr lvl="0"/>
            <a:r>
              <a:rPr lang="en-GB" dirty="0"/>
              <a:t>How small do you have to be?</a:t>
            </a: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82600" y="6245225"/>
            <a:ext cx="3657352" cy="476250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The voice of charities on Tax</a:t>
            </a:r>
          </a:p>
          <a:p>
            <a:pPr>
              <a:defRPr/>
            </a:pP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0890061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Village Hall VAT relief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Caithness Rugby Football Club</a:t>
            </a:r>
          </a:p>
          <a:p>
            <a:pPr lvl="0"/>
            <a:r>
              <a:rPr lang="en-GB" dirty="0"/>
              <a:t>New Deer Community Association</a:t>
            </a: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82600" y="6245225"/>
            <a:ext cx="3513336" cy="476250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The voice of charities on Tax</a:t>
            </a:r>
          </a:p>
          <a:p>
            <a:pPr>
              <a:defRPr/>
            </a:pP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311104594"/>
      </p:ext>
    </p:extLst>
  </p:cSld>
  <p:clrMapOvr>
    <a:masterClrMapping/>
  </p:clrMapOvr>
</p:sld>
</file>

<file path=ppt/theme/theme1.xml><?xml version="1.0" encoding="utf-8"?>
<a:theme xmlns:a="http://schemas.openxmlformats.org/drawingml/2006/main" name="4_Custom Design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4_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4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CTG Slideshow Master" id="{B0BD6C6F-4988-4C9B-9862-990393C82C5F}" vid="{5B328C9F-3B52-49DB-AD9D-34E145262469}"/>
    </a:ext>
  </a:extLst>
</a:theme>
</file>

<file path=ppt/theme/theme10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&amp;H Cornflower">
  <a:themeElements>
    <a:clrScheme name="T&amp;H Cornflower 1">
      <a:dk1>
        <a:srgbClr val="5987C5"/>
      </a:dk1>
      <a:lt1>
        <a:srgbClr val="FFFFFF"/>
      </a:lt1>
      <a:dk2>
        <a:srgbClr val="5987C5"/>
      </a:dk2>
      <a:lt2>
        <a:srgbClr val="FFFFFF"/>
      </a:lt2>
      <a:accent1>
        <a:srgbClr val="5987C5"/>
      </a:accent1>
      <a:accent2>
        <a:srgbClr val="83A5D4"/>
      </a:accent2>
      <a:accent3>
        <a:srgbClr val="FFFFFF"/>
      </a:accent3>
      <a:accent4>
        <a:srgbClr val="4B72A8"/>
      </a:accent4>
      <a:accent5>
        <a:srgbClr val="B5C3DF"/>
      </a:accent5>
      <a:accent6>
        <a:srgbClr val="7695C0"/>
      </a:accent6>
      <a:hlink>
        <a:srgbClr val="0000FF"/>
      </a:hlink>
      <a:folHlink>
        <a:srgbClr val="800080"/>
      </a:folHlink>
    </a:clrScheme>
    <a:fontScheme name="T&amp;H Cornflower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T&amp;H Cornflower 1">
        <a:dk1>
          <a:srgbClr val="5987C5"/>
        </a:dk1>
        <a:lt1>
          <a:srgbClr val="FFFFFF"/>
        </a:lt1>
        <a:dk2>
          <a:srgbClr val="5987C5"/>
        </a:dk2>
        <a:lt2>
          <a:srgbClr val="FFFFFF"/>
        </a:lt2>
        <a:accent1>
          <a:srgbClr val="5987C5"/>
        </a:accent1>
        <a:accent2>
          <a:srgbClr val="83A5D4"/>
        </a:accent2>
        <a:accent3>
          <a:srgbClr val="FFFFFF"/>
        </a:accent3>
        <a:accent4>
          <a:srgbClr val="4B72A8"/>
        </a:accent4>
        <a:accent5>
          <a:srgbClr val="B5C3DF"/>
        </a:accent5>
        <a:accent6>
          <a:srgbClr val="7695C0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CTG Slideshow Master" id="{B0BD6C6F-4988-4C9B-9862-990393C82C5F}" vid="{40B5B243-1566-4D5A-B78C-23CDFDD18102}"/>
    </a:ext>
  </a:extLst>
</a:theme>
</file>

<file path=ppt/theme/theme3.xml><?xml version="1.0" encoding="utf-8"?>
<a:theme xmlns:a="http://schemas.openxmlformats.org/drawingml/2006/main" name="1_T&amp;H Cornflower">
  <a:themeElements>
    <a:clrScheme name="1_T&amp;H Cornflower 1">
      <a:dk1>
        <a:srgbClr val="5987C5"/>
      </a:dk1>
      <a:lt1>
        <a:srgbClr val="FFFFFF"/>
      </a:lt1>
      <a:dk2>
        <a:srgbClr val="5987C5"/>
      </a:dk2>
      <a:lt2>
        <a:srgbClr val="FFFFFF"/>
      </a:lt2>
      <a:accent1>
        <a:srgbClr val="5987C5"/>
      </a:accent1>
      <a:accent2>
        <a:srgbClr val="83A5D4"/>
      </a:accent2>
      <a:accent3>
        <a:srgbClr val="FFFFFF"/>
      </a:accent3>
      <a:accent4>
        <a:srgbClr val="4B72A8"/>
      </a:accent4>
      <a:accent5>
        <a:srgbClr val="B5C3DF"/>
      </a:accent5>
      <a:accent6>
        <a:srgbClr val="7695C0"/>
      </a:accent6>
      <a:hlink>
        <a:srgbClr val="0000FF"/>
      </a:hlink>
      <a:folHlink>
        <a:srgbClr val="800080"/>
      </a:folHlink>
    </a:clrScheme>
    <a:fontScheme name="1_T&amp;H Cornflow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1_T&amp;H Cornflower 1">
        <a:dk1>
          <a:srgbClr val="5987C5"/>
        </a:dk1>
        <a:lt1>
          <a:srgbClr val="FFFFFF"/>
        </a:lt1>
        <a:dk2>
          <a:srgbClr val="5987C5"/>
        </a:dk2>
        <a:lt2>
          <a:srgbClr val="FFFFFF"/>
        </a:lt2>
        <a:accent1>
          <a:srgbClr val="5987C5"/>
        </a:accent1>
        <a:accent2>
          <a:srgbClr val="83A5D4"/>
        </a:accent2>
        <a:accent3>
          <a:srgbClr val="FFFFFF"/>
        </a:accent3>
        <a:accent4>
          <a:srgbClr val="4B72A8"/>
        </a:accent4>
        <a:accent5>
          <a:srgbClr val="B5C3DF"/>
        </a:accent5>
        <a:accent6>
          <a:srgbClr val="7695C0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CTG Slideshow Master" id="{B0BD6C6F-4988-4C9B-9862-990393C82C5F}" vid="{43F713B4-C3E0-472C-9270-22E591844512}"/>
    </a:ext>
  </a:extLst>
</a:theme>
</file>

<file path=ppt/theme/theme4.xml><?xml version="1.0" encoding="utf-8"?>
<a:theme xmlns:a="http://schemas.openxmlformats.org/drawingml/2006/main" name="2_T&amp;H Cornflower">
  <a:themeElements>
    <a:clrScheme name="2_T&amp;H Cornflower 1">
      <a:dk1>
        <a:srgbClr val="5987C5"/>
      </a:dk1>
      <a:lt1>
        <a:srgbClr val="FFFFFF"/>
      </a:lt1>
      <a:dk2>
        <a:srgbClr val="5987C5"/>
      </a:dk2>
      <a:lt2>
        <a:srgbClr val="FFFFFF"/>
      </a:lt2>
      <a:accent1>
        <a:srgbClr val="5987C5"/>
      </a:accent1>
      <a:accent2>
        <a:srgbClr val="83A5D4"/>
      </a:accent2>
      <a:accent3>
        <a:srgbClr val="FFFFFF"/>
      </a:accent3>
      <a:accent4>
        <a:srgbClr val="4B72A8"/>
      </a:accent4>
      <a:accent5>
        <a:srgbClr val="B5C3DF"/>
      </a:accent5>
      <a:accent6>
        <a:srgbClr val="7695C0"/>
      </a:accent6>
      <a:hlink>
        <a:srgbClr val="0000FF"/>
      </a:hlink>
      <a:folHlink>
        <a:srgbClr val="800080"/>
      </a:folHlink>
    </a:clrScheme>
    <a:fontScheme name="2_T&amp;H Cornflow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2_T&amp;H Cornflower 1">
        <a:dk1>
          <a:srgbClr val="5987C5"/>
        </a:dk1>
        <a:lt1>
          <a:srgbClr val="FFFFFF"/>
        </a:lt1>
        <a:dk2>
          <a:srgbClr val="5987C5"/>
        </a:dk2>
        <a:lt2>
          <a:srgbClr val="FFFFFF"/>
        </a:lt2>
        <a:accent1>
          <a:srgbClr val="5987C5"/>
        </a:accent1>
        <a:accent2>
          <a:srgbClr val="83A5D4"/>
        </a:accent2>
        <a:accent3>
          <a:srgbClr val="FFFFFF"/>
        </a:accent3>
        <a:accent4>
          <a:srgbClr val="4B72A8"/>
        </a:accent4>
        <a:accent5>
          <a:srgbClr val="B5C3DF"/>
        </a:accent5>
        <a:accent6>
          <a:srgbClr val="7695C0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CTG Slideshow Master" id="{B0BD6C6F-4988-4C9B-9862-990393C82C5F}" vid="{D9A6B3A1-5D0C-42F1-A330-B3563845488D}"/>
    </a:ext>
  </a:extLst>
</a:theme>
</file>

<file path=ppt/theme/theme5.xml><?xml version="1.0" encoding="utf-8"?>
<a:theme xmlns:a="http://schemas.openxmlformats.org/drawingml/2006/main" name="1_HMT powerpoint presentation">
  <a:themeElements>
    <a:clrScheme name="">
      <a:dk1>
        <a:srgbClr val="000000"/>
      </a:dk1>
      <a:lt1>
        <a:srgbClr val="FFFFFF"/>
      </a:lt1>
      <a:dk2>
        <a:srgbClr val="C41200"/>
      </a:dk2>
      <a:lt2>
        <a:srgbClr val="333333"/>
      </a:lt2>
      <a:accent1>
        <a:srgbClr val="C41200"/>
      </a:accent1>
      <a:accent2>
        <a:srgbClr val="262D4C"/>
      </a:accent2>
      <a:accent3>
        <a:srgbClr val="FFFFFF"/>
      </a:accent3>
      <a:accent4>
        <a:srgbClr val="000000"/>
      </a:accent4>
      <a:accent5>
        <a:srgbClr val="DEAAAA"/>
      </a:accent5>
      <a:accent6>
        <a:srgbClr val="212844"/>
      </a:accent6>
      <a:hlink>
        <a:srgbClr val="598BBD"/>
      </a:hlink>
      <a:folHlink>
        <a:srgbClr val="DDDDDD"/>
      </a:folHlink>
    </a:clrScheme>
    <a:fontScheme name="1_HMT powerpoint presentation">
      <a:majorFont>
        <a:latin typeface="Arial Black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1_HMT powerpoint presentation 1">
        <a:dk1>
          <a:srgbClr val="000000"/>
        </a:dk1>
        <a:lt1>
          <a:srgbClr val="F8F8F8"/>
        </a:lt1>
        <a:dk2>
          <a:srgbClr val="333333"/>
        </a:dk2>
        <a:lt2>
          <a:srgbClr val="5F5F5F"/>
        </a:lt2>
        <a:accent1>
          <a:srgbClr val="DDDDDD"/>
        </a:accent1>
        <a:accent2>
          <a:srgbClr val="808080"/>
        </a:accent2>
        <a:accent3>
          <a:srgbClr val="FBFBFB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HMT powerpoint presentation 2">
        <a:dk1>
          <a:srgbClr val="000000"/>
        </a:dk1>
        <a:lt1>
          <a:srgbClr val="FFFFFF"/>
        </a:lt1>
        <a:dk2>
          <a:srgbClr val="C40012"/>
        </a:dk2>
        <a:lt2>
          <a:srgbClr val="333333"/>
        </a:lt2>
        <a:accent1>
          <a:srgbClr val="C40012"/>
        </a:accent1>
        <a:accent2>
          <a:srgbClr val="262D4C"/>
        </a:accent2>
        <a:accent3>
          <a:srgbClr val="FFFFFF"/>
        </a:accent3>
        <a:accent4>
          <a:srgbClr val="000000"/>
        </a:accent4>
        <a:accent5>
          <a:srgbClr val="DEAAAA"/>
        </a:accent5>
        <a:accent6>
          <a:srgbClr val="212844"/>
        </a:accent6>
        <a:hlink>
          <a:srgbClr val="598BBD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HMT powerpoint presentation 3">
        <a:dk1>
          <a:srgbClr val="000000"/>
        </a:dk1>
        <a:lt1>
          <a:srgbClr val="FFFFFF"/>
        </a:lt1>
        <a:dk2>
          <a:srgbClr val="C40012"/>
        </a:dk2>
        <a:lt2>
          <a:srgbClr val="333333"/>
        </a:lt2>
        <a:accent1>
          <a:srgbClr val="C40012"/>
        </a:accent1>
        <a:accent2>
          <a:srgbClr val="262D4C"/>
        </a:accent2>
        <a:accent3>
          <a:srgbClr val="FFFFFF"/>
        </a:accent3>
        <a:accent4>
          <a:srgbClr val="000000"/>
        </a:accent4>
        <a:accent5>
          <a:srgbClr val="DEAAAA"/>
        </a:accent5>
        <a:accent6>
          <a:srgbClr val="212844"/>
        </a:accent6>
        <a:hlink>
          <a:srgbClr val="598BB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HMT powerpoint presentation 4">
        <a:dk1>
          <a:srgbClr val="000000"/>
        </a:dk1>
        <a:lt1>
          <a:srgbClr val="FFFFFF"/>
        </a:lt1>
        <a:dk2>
          <a:srgbClr val="C40012"/>
        </a:dk2>
        <a:lt2>
          <a:srgbClr val="333333"/>
        </a:lt2>
        <a:accent1>
          <a:srgbClr val="C40012"/>
        </a:accent1>
        <a:accent2>
          <a:srgbClr val="262D4C"/>
        </a:accent2>
        <a:accent3>
          <a:srgbClr val="FFFFFF"/>
        </a:accent3>
        <a:accent4>
          <a:srgbClr val="000000"/>
        </a:accent4>
        <a:accent5>
          <a:srgbClr val="DEAAAA"/>
        </a:accent5>
        <a:accent6>
          <a:srgbClr val="212844"/>
        </a:accent6>
        <a:hlink>
          <a:srgbClr val="598BBD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CTG Slideshow Master" id="{B0BD6C6F-4988-4C9B-9862-990393C82C5F}" vid="{648A6D37-2514-40D0-BEB7-23CB6A73D5B2}"/>
    </a:ext>
  </a:extLst>
</a:theme>
</file>

<file path=ppt/theme/theme6.xml><?xml version="1.0" encoding="utf-8"?>
<a:theme xmlns:a="http://schemas.openxmlformats.org/drawingml/2006/main" name="Logo cover page">
  <a:themeElements>
    <a:clrScheme name="Logo cover pag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Logo cover page">
      <a:majorFont>
        <a:latin typeface="Calibri"/>
        <a:ea typeface=""/>
        <a:cs typeface="Arial"/>
      </a:majorFont>
      <a:minorFont>
        <a:latin typeface="Calibri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Logo cover pag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CTG Slideshow Master" id="{B0BD6C6F-4988-4C9B-9862-990393C82C5F}" vid="{EBADC6C8-5AD4-4013-B54A-9C32D835803A}"/>
    </a:ext>
  </a:extLst>
</a:theme>
</file>

<file path=ppt/theme/theme7.xml><?xml version="1.0" encoding="utf-8"?>
<a:theme xmlns:a="http://schemas.openxmlformats.org/drawingml/2006/main" name="Text slide">
  <a:themeElements>
    <a:clrScheme name="Text slide 1">
      <a:dk1>
        <a:srgbClr val="2E008B"/>
      </a:dk1>
      <a:lt1>
        <a:srgbClr val="FFFFFF"/>
      </a:lt1>
      <a:dk2>
        <a:srgbClr val="2E008B"/>
      </a:dk2>
      <a:lt2>
        <a:srgbClr val="EC008C"/>
      </a:lt2>
      <a:accent1>
        <a:srgbClr val="00B6ED"/>
      </a:accent1>
      <a:accent2>
        <a:srgbClr val="A7A8AA"/>
      </a:accent2>
      <a:accent3>
        <a:srgbClr val="FFFFFF"/>
      </a:accent3>
      <a:accent4>
        <a:srgbClr val="260076"/>
      </a:accent4>
      <a:accent5>
        <a:srgbClr val="AAD7F4"/>
      </a:accent5>
      <a:accent6>
        <a:srgbClr val="97989A"/>
      </a:accent6>
      <a:hlink>
        <a:srgbClr val="FFFFFF"/>
      </a:hlink>
      <a:folHlink>
        <a:srgbClr val="FFFFFF"/>
      </a:folHlink>
    </a:clrScheme>
    <a:fontScheme name="Text slid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Text slide 1">
        <a:dk1>
          <a:srgbClr val="2E008B"/>
        </a:dk1>
        <a:lt1>
          <a:srgbClr val="FFFFFF"/>
        </a:lt1>
        <a:dk2>
          <a:srgbClr val="2E008B"/>
        </a:dk2>
        <a:lt2>
          <a:srgbClr val="EC008C"/>
        </a:lt2>
        <a:accent1>
          <a:srgbClr val="00B6ED"/>
        </a:accent1>
        <a:accent2>
          <a:srgbClr val="A7A8AA"/>
        </a:accent2>
        <a:accent3>
          <a:srgbClr val="FFFFFF"/>
        </a:accent3>
        <a:accent4>
          <a:srgbClr val="260076"/>
        </a:accent4>
        <a:accent5>
          <a:srgbClr val="AAD7F4"/>
        </a:accent5>
        <a:accent6>
          <a:srgbClr val="97989A"/>
        </a:accent6>
        <a:hlink>
          <a:srgbClr val="FFFF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CTG Slideshow Master" id="{B0BD6C6F-4988-4C9B-9862-990393C82C5F}" vid="{2B87D97F-266F-4B15-BEC7-426AFC03816C}"/>
    </a:ext>
  </a:extLst>
</a:theme>
</file>

<file path=ppt/theme/theme8.xml><?xml version="1.0" encoding="utf-8"?>
<a:theme xmlns:a="http://schemas.openxmlformats.org/drawingml/2006/main" name="4_Default Design">
  <a:themeElements>
    <a:clrScheme name="Custom 9">
      <a:dk1>
        <a:srgbClr val="2C2E2E"/>
      </a:dk1>
      <a:lt1>
        <a:srgbClr val="FFFFFF"/>
      </a:lt1>
      <a:dk2>
        <a:srgbClr val="E6364D"/>
      </a:dk2>
      <a:lt2>
        <a:srgbClr val="FDFAD2"/>
      </a:lt2>
      <a:accent1>
        <a:srgbClr val="BBE0E3"/>
      </a:accent1>
      <a:accent2>
        <a:srgbClr val="00B3E4"/>
      </a:accent2>
      <a:accent3>
        <a:srgbClr val="FCEE47"/>
      </a:accent3>
      <a:accent4>
        <a:srgbClr val="FBD9D3"/>
      </a:accent4>
      <a:accent5>
        <a:srgbClr val="F3755B"/>
      </a:accent5>
      <a:accent6>
        <a:srgbClr val="72C7F0"/>
      </a:accent6>
      <a:hlink>
        <a:srgbClr val="E6364D"/>
      </a:hlink>
      <a:folHlink>
        <a:srgbClr val="626161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895350" marR="0" indent="-8953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895350" marR="0" indent="-8953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sz="2200" dirty="0" smtClean="0">
            <a:solidFill>
              <a:schemeClr val="accent6"/>
            </a:solidFill>
            <a:latin typeface="Lato Light" charset="0"/>
            <a:ea typeface="Lato Light" charset="0"/>
            <a:cs typeface="Lato Light" charset="0"/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CTG Slideshow Master" id="{B0BD6C6F-4988-4C9B-9862-990393C82C5F}" vid="{47800B72-04BC-403D-923A-76C642FA0562}"/>
    </a:ext>
  </a:extLst>
</a:theme>
</file>

<file path=ppt/theme/theme9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743</TotalTime>
  <Words>784</Words>
  <Application>Microsoft Office PowerPoint</Application>
  <PresentationFormat>On-screen Show (4:3)</PresentationFormat>
  <Paragraphs>110</Paragraphs>
  <Slides>20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8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35" baseType="lpstr">
      <vt:lpstr>Arial</vt:lpstr>
      <vt:lpstr>Arial Black</vt:lpstr>
      <vt:lpstr>Calibri</vt:lpstr>
      <vt:lpstr>Lato</vt:lpstr>
      <vt:lpstr>Lato Light</vt:lpstr>
      <vt:lpstr>Wingdings</vt:lpstr>
      <vt:lpstr>4_Custom Design</vt:lpstr>
      <vt:lpstr>T&amp;H Cornflower</vt:lpstr>
      <vt:lpstr>1_T&amp;H Cornflower</vt:lpstr>
      <vt:lpstr>2_T&amp;H Cornflower</vt:lpstr>
      <vt:lpstr>1_HMT powerpoint presentation</vt:lpstr>
      <vt:lpstr>Logo cover page</vt:lpstr>
      <vt:lpstr>Text slide</vt:lpstr>
      <vt:lpstr>4_Default Design</vt:lpstr>
      <vt:lpstr>Document</vt:lpstr>
      <vt:lpstr>PowerPoint Presentation</vt:lpstr>
      <vt:lpstr>Charity Tax Group</vt:lpstr>
      <vt:lpstr>PowerPoint Presentation</vt:lpstr>
      <vt:lpstr>Implications of Brexit</vt:lpstr>
      <vt:lpstr>Brexit as Opportunity</vt:lpstr>
      <vt:lpstr>Brexit Threats</vt:lpstr>
      <vt:lpstr>Longridge on the Thames</vt:lpstr>
      <vt:lpstr>Gemeente Borsele</vt:lpstr>
      <vt:lpstr>Village Hall VAT relief</vt:lpstr>
      <vt:lpstr>VAT and Mailing Packs</vt:lpstr>
      <vt:lpstr>Other VAT issues</vt:lpstr>
      <vt:lpstr>Gift Aid Donor Benefits Consultation</vt:lpstr>
      <vt:lpstr>Donor Benefits – What hasn’t been addressed?</vt:lpstr>
      <vt:lpstr>Gift Aid Small Donations Scheme</vt:lpstr>
      <vt:lpstr>Gift Aid practical issues Working Group</vt:lpstr>
      <vt:lpstr>Apprenticeship Levy</vt:lpstr>
      <vt:lpstr>Apprenticeship Levy – concerns</vt:lpstr>
      <vt:lpstr>Apprenticeship Levy – next steps</vt:lpstr>
      <vt:lpstr>Common Reporting Standard</vt:lpstr>
      <vt:lpstr>Other issues</vt:lpstr>
    </vt:vector>
  </TitlesOfParts>
  <Company>CLC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nickk</dc:creator>
  <cp:lastModifiedBy>Nick Kenchington</cp:lastModifiedBy>
  <cp:revision>29</cp:revision>
  <cp:lastPrinted>2016-10-25T15:57:02Z</cp:lastPrinted>
  <dcterms:created xsi:type="dcterms:W3CDTF">2016-04-26T12:46:08Z</dcterms:created>
  <dcterms:modified xsi:type="dcterms:W3CDTF">2016-10-25T16:09:02Z</dcterms:modified>
</cp:coreProperties>
</file>